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5143500" cx="9144000"/>
  <p:notesSz cx="6858000" cy="9144000"/>
  <p:embeddedFontLst>
    <p:embeddedFont>
      <p:font typeface="Roboto Slab"/>
      <p:regular r:id="rId16"/>
      <p:bold r:id="rId17"/>
    </p:embeddedFont>
    <p:embeddedFont>
      <p:font typeface="Roboto Thin"/>
      <p:regular r:id="rId18"/>
      <p:bold r:id="rId19"/>
      <p:italic r:id="rId20"/>
      <p:boldItalic r:id="rId21"/>
    </p:embeddedFont>
    <p:embeddedFont>
      <p:font typeface="Roboto"/>
      <p:regular r:id="rId22"/>
      <p:bold r:id="rId23"/>
      <p:italic r:id="rId24"/>
      <p:boldItalic r:id="rId25"/>
    </p:embeddedFont>
    <p:embeddedFont>
      <p:font typeface="Roboto Medium"/>
      <p:regular r:id="rId26"/>
      <p:bold r:id="rId27"/>
      <p:italic r:id="rId28"/>
      <p:boldItalic r:id="rId2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RobotoThin-italic.fntdata"/><Relationship Id="rId22" Type="http://schemas.openxmlformats.org/officeDocument/2006/relationships/font" Target="fonts/Roboto-regular.fntdata"/><Relationship Id="rId21" Type="http://schemas.openxmlformats.org/officeDocument/2006/relationships/font" Target="fonts/RobotoThin-boldItalic.fntdata"/><Relationship Id="rId24" Type="http://schemas.openxmlformats.org/officeDocument/2006/relationships/font" Target="fonts/Roboto-italic.fntdata"/><Relationship Id="rId23" Type="http://schemas.openxmlformats.org/officeDocument/2006/relationships/font" Target="fonts/Roboto-bold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font" Target="fonts/RobotoMedium-regular.fntdata"/><Relationship Id="rId25" Type="http://schemas.openxmlformats.org/officeDocument/2006/relationships/font" Target="fonts/Roboto-boldItalic.fntdata"/><Relationship Id="rId28" Type="http://schemas.openxmlformats.org/officeDocument/2006/relationships/font" Target="fonts/RobotoMedium-italic.fntdata"/><Relationship Id="rId27" Type="http://schemas.openxmlformats.org/officeDocument/2006/relationships/font" Target="fonts/RobotoMedium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font" Target="fonts/RobotoMedium-bold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RobotoSlab-bold.fntdata"/><Relationship Id="rId16" Type="http://schemas.openxmlformats.org/officeDocument/2006/relationships/font" Target="fonts/RobotoSlab-regular.fntdata"/><Relationship Id="rId19" Type="http://schemas.openxmlformats.org/officeDocument/2006/relationships/font" Target="fonts/RobotoThin-bold.fntdata"/><Relationship Id="rId18" Type="http://schemas.openxmlformats.org/officeDocument/2006/relationships/font" Target="fonts/RobotoThin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13ec2825e18_0_96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13ec2825e18_0_9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13ec2825e18_0_6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13ec2825e18_0_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13ec2825e18_0_5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13ec2825e18_0_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"/>
              <a:buAutoNum type="arabicPeriod"/>
            </a:pPr>
            <a:r>
              <a:rPr lang="en" sz="18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Any case can be interesting if you find an “angle” to it</a:t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13ec2825e18_0_5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13ec2825e18_0_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"/>
              <a:buAutoNum type="arabicPeriod"/>
            </a:pPr>
            <a:r>
              <a:rPr lang="en" sz="18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Any case can be interesting if you find an “angle” to it</a:t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136d64d55ba_7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136d64d55ba_7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13ec2825e18_0_7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13ec2825e18_0_7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136d64d55ba_7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136d64d55ba_7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13ec2825e18_0_4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13ec2825e18_0_4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13ec2825e18_0_95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13ec2825e18_0_9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1524800" y="672606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accent5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1" name="Google Shape;11;p2"/>
          <p:cNvSpPr/>
          <p:nvPr/>
        </p:nvSpPr>
        <p:spPr>
          <a:xfrm rot="10800000">
            <a:off x="6537563" y="3342925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accent5"/>
            </a:solidFill>
            <a:prstDash val="solid"/>
            <a:miter lim="8000"/>
            <a:headEnd len="sm" w="sm" type="none"/>
            <a:tailEnd len="sm" w="sm" type="none"/>
          </a:ln>
        </p:spPr>
      </p:sp>
      <p:cxnSp>
        <p:nvCxnSpPr>
          <p:cNvPr id="12" name="Google Shape;12;p2"/>
          <p:cNvCxnSpPr/>
          <p:nvPr/>
        </p:nvCxnSpPr>
        <p:spPr>
          <a:xfrm>
            <a:off x="4359602" y="2817464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3" name="Google Shape;13;p2"/>
          <p:cNvSpPr txBox="1"/>
          <p:nvPr>
            <p:ph type="ctrTitle"/>
          </p:nvPr>
        </p:nvSpPr>
        <p:spPr>
          <a:xfrm>
            <a:off x="1680302" y="1188925"/>
            <a:ext cx="5783400" cy="14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14" name="Google Shape;14;p2"/>
          <p:cNvSpPr txBox="1"/>
          <p:nvPr>
            <p:ph idx="1" type="subTitle"/>
          </p:nvPr>
        </p:nvSpPr>
        <p:spPr>
          <a:xfrm>
            <a:off x="1680302" y="3049450"/>
            <a:ext cx="5783400" cy="9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/>
        </p:txBody>
      </p:sp>
      <p:sp>
        <p:nvSpPr>
          <p:cNvPr id="15" name="Google Shape;15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1"/>
          <p:cNvSpPr/>
          <p:nvPr/>
        </p:nvSpPr>
        <p:spPr>
          <a:xfrm>
            <a:off x="150" y="5076825"/>
            <a:ext cx="9143700" cy="666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" name="Google Shape;54;p11"/>
          <p:cNvSpPr txBox="1"/>
          <p:nvPr>
            <p:ph hasCustomPrompt="1" type="title"/>
          </p:nvPr>
        </p:nvSpPr>
        <p:spPr>
          <a:xfrm>
            <a:off x="387900" y="1152450"/>
            <a:ext cx="8368200" cy="153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5" name="Google Shape;55;p11"/>
          <p:cNvSpPr txBox="1"/>
          <p:nvPr>
            <p:ph idx="1" type="body"/>
          </p:nvPr>
        </p:nvSpPr>
        <p:spPr>
          <a:xfrm>
            <a:off x="387900" y="2919450"/>
            <a:ext cx="8368200" cy="107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6" name="Google Shape;56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Google Shape;17;p3"/>
          <p:cNvCxnSpPr/>
          <p:nvPr/>
        </p:nvCxnSpPr>
        <p:spPr>
          <a:xfrm>
            <a:off x="4359602" y="2817464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8" name="Google Shape;18;p3"/>
          <p:cNvSpPr txBox="1"/>
          <p:nvPr>
            <p:ph type="title"/>
          </p:nvPr>
        </p:nvSpPr>
        <p:spPr>
          <a:xfrm>
            <a:off x="480750" y="1764950"/>
            <a:ext cx="8222100" cy="907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9" name="Google Shape;19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Google Shape;21;p4"/>
          <p:cNvCxnSpPr/>
          <p:nvPr/>
        </p:nvCxnSpPr>
        <p:spPr>
          <a:xfrm>
            <a:off x="492563" y="1260284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2" name="Google Shape;22;p4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Google Shape;26;p5"/>
          <p:cNvCxnSpPr/>
          <p:nvPr/>
        </p:nvCxnSpPr>
        <p:spPr>
          <a:xfrm>
            <a:off x="492563" y="1260284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7" name="Google Shape;27;p5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" type="body"/>
          </p:nvPr>
        </p:nvSpPr>
        <p:spPr>
          <a:xfrm>
            <a:off x="387900" y="1489825"/>
            <a:ext cx="39999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9" name="Google Shape;29;p5"/>
          <p:cNvSpPr txBox="1"/>
          <p:nvPr>
            <p:ph idx="2" type="body"/>
          </p:nvPr>
        </p:nvSpPr>
        <p:spPr>
          <a:xfrm>
            <a:off x="4756200" y="1489825"/>
            <a:ext cx="39999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0" name="Google Shape;30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" name="Google Shape;35;p7"/>
          <p:cNvCxnSpPr/>
          <p:nvPr/>
        </p:nvCxnSpPr>
        <p:spPr>
          <a:xfrm>
            <a:off x="489218" y="1412277"/>
            <a:ext cx="3315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6" name="Google Shape;36;p7"/>
          <p:cNvSpPr txBox="1"/>
          <p:nvPr>
            <p:ph type="title"/>
          </p:nvPr>
        </p:nvSpPr>
        <p:spPr>
          <a:xfrm>
            <a:off x="3879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7" name="Google Shape;37;p7"/>
          <p:cNvSpPr txBox="1"/>
          <p:nvPr>
            <p:ph idx="1" type="body"/>
          </p:nvPr>
        </p:nvSpPr>
        <p:spPr>
          <a:xfrm>
            <a:off x="387900" y="1594025"/>
            <a:ext cx="2808000" cy="268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8" name="Google Shape;38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8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41" name="Google Shape;41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9"/>
          <p:cNvSpPr/>
          <p:nvPr/>
        </p:nvSpPr>
        <p:spPr>
          <a:xfrm>
            <a:off x="4572000" y="-7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4" name="Google Shape;44;p9"/>
          <p:cNvCxnSpPr/>
          <p:nvPr/>
        </p:nvCxnSpPr>
        <p:spPr>
          <a:xfrm>
            <a:off x="5029675" y="4495503"/>
            <a:ext cx="540900" cy="0"/>
          </a:xfrm>
          <a:prstGeom prst="straightConnector1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5" name="Google Shape;45;p9"/>
          <p:cNvSpPr txBox="1"/>
          <p:nvPr>
            <p:ph type="title"/>
          </p:nvPr>
        </p:nvSpPr>
        <p:spPr>
          <a:xfrm>
            <a:off x="265500" y="1209075"/>
            <a:ext cx="4045200" cy="1506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46" name="Google Shape;46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9pPr>
          </a:lstStyle>
          <a:p/>
        </p:txBody>
      </p:sp>
      <p:sp>
        <p:nvSpPr>
          <p:cNvPr id="47" name="Google Shape;47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8" name="Google Shape;48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0"/>
          <p:cNvSpPr txBox="1"/>
          <p:nvPr>
            <p:ph idx="1" type="body"/>
          </p:nvPr>
        </p:nvSpPr>
        <p:spPr>
          <a:xfrm>
            <a:off x="319500" y="423372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Roboto Slab"/>
              <a:buNone/>
              <a:defRPr>
                <a:latin typeface="Roboto Slab"/>
                <a:ea typeface="Roboto Slab"/>
                <a:cs typeface="Roboto Slab"/>
                <a:sym typeface="Roboto Slab"/>
              </a:defRPr>
            </a:lvl1pPr>
          </a:lstStyle>
          <a:p/>
        </p:txBody>
      </p:sp>
      <p:sp>
        <p:nvSpPr>
          <p:cNvPr id="51" name="Google Shape;51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marina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●"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8.xml"/><Relationship Id="rId3" Type="http://schemas.openxmlformats.org/officeDocument/2006/relationships/hyperlink" Target="https://docs.google.com/presentation/d/1WJjRS8LGV_dlnN68g5yYQrjt4y-898njlse18ykg3fo/edit?usp=sharing" TargetMode="External"/><Relationship Id="rId4" Type="http://schemas.openxmlformats.org/officeDocument/2006/relationships/hyperlink" Target="https://docs.google.com/presentation/d/1AQWMtCoyJiT0MLu_xL0KKN-UXsA1wc_IwiuD1UHuing/edit?usp=sharing" TargetMode="External"/><Relationship Id="rId5" Type="http://schemas.openxmlformats.org/officeDocument/2006/relationships/hyperlink" Target="https://docs.google.com/presentation/d/1jvMcLZIetKmyvSfD57XqzTC8DGgMjNQ_NdthM_2A7Zo/edit?usp=sharing" TargetMode="Externa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3"/>
          <p:cNvSpPr txBox="1"/>
          <p:nvPr>
            <p:ph type="ctrTitle"/>
          </p:nvPr>
        </p:nvSpPr>
        <p:spPr>
          <a:xfrm>
            <a:off x="1680302" y="1188925"/>
            <a:ext cx="5783400" cy="14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Grand Rounds </a:t>
            </a:r>
            <a:endParaRPr/>
          </a:p>
        </p:txBody>
      </p:sp>
      <p:sp>
        <p:nvSpPr>
          <p:cNvPr id="64" name="Google Shape;64;p13"/>
          <p:cNvSpPr txBox="1"/>
          <p:nvPr>
            <p:ph idx="1" type="subTitle"/>
          </p:nvPr>
        </p:nvSpPr>
        <p:spPr>
          <a:xfrm>
            <a:off x="1680302" y="3049450"/>
            <a:ext cx="5783400" cy="9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to Expect &amp; How to Prepare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Guide for First Year Fellows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2"/>
          <p:cNvSpPr txBox="1"/>
          <p:nvPr>
            <p:ph type="title"/>
          </p:nvPr>
        </p:nvSpPr>
        <p:spPr>
          <a:xfrm>
            <a:off x="387900" y="1152450"/>
            <a:ext cx="8368200" cy="153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8488"/>
              <a:t>Have fun! </a:t>
            </a:r>
            <a:endParaRPr sz="8488"/>
          </a:p>
        </p:txBody>
      </p:sp>
      <p:sp>
        <p:nvSpPr>
          <p:cNvPr id="143" name="Google Shape;143;p22"/>
          <p:cNvSpPr txBox="1"/>
          <p:nvPr>
            <p:ph idx="1" type="body"/>
          </p:nvPr>
        </p:nvSpPr>
        <p:spPr>
          <a:xfrm>
            <a:off x="387900" y="2919450"/>
            <a:ext cx="8368200" cy="107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4800"/>
              <a:t>Questions?</a:t>
            </a:r>
            <a:endParaRPr sz="48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General Information</a:t>
            </a:r>
            <a:endParaRPr/>
          </a:p>
        </p:txBody>
      </p:sp>
      <p:sp>
        <p:nvSpPr>
          <p:cNvPr id="70" name="Google Shape;70;p14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10000"/>
          </a:bodyPr>
          <a:lstStyle/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Wednesday at 8 AM via zoom.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Case based with discussion.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~20-25 minutes of presentation, leave time at the end for questions and comments. 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2 fellows present per session- chat with co-fellow in advance, ideally not presenting the same topic.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Plan to finish powerpoint about 1 week in advance and send for feedback.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5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Step 1- Find a case</a:t>
            </a:r>
            <a:endParaRPr/>
          </a:p>
        </p:txBody>
      </p:sp>
      <p:sp>
        <p:nvSpPr>
          <p:cNvPr id="76" name="Google Shape;76;p15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-357822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 sz="2200"/>
              <a:t>Start collecting cases now- keep a list on epic</a:t>
            </a:r>
            <a:endParaRPr sz="2200"/>
          </a:p>
          <a:p>
            <a:pPr indent="-357822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 sz="2200"/>
              <a:t>Rare disease</a:t>
            </a:r>
            <a:endParaRPr sz="2200"/>
          </a:p>
          <a:p>
            <a:pPr indent="-357822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 sz="2200"/>
              <a:t>Interesting or atypical presentation of more common disease </a:t>
            </a:r>
            <a:endParaRPr sz="2200"/>
          </a:p>
          <a:p>
            <a:pPr indent="-357822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 sz="2200"/>
              <a:t>Difficult diagnosis- patient turned out to have something unexpected</a:t>
            </a:r>
            <a:endParaRPr sz="2200"/>
          </a:p>
          <a:p>
            <a:pPr indent="-357822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 sz="2200"/>
              <a:t>Complicated course- highlight why/ anything that could have been avoided or done differently</a:t>
            </a:r>
            <a:endParaRPr sz="2200"/>
          </a:p>
          <a:p>
            <a:pPr indent="-357822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 sz="2200"/>
              <a:t>Chat with attending on service- would this be a good grand rounds case? Who would be a good in-house “expert” to ask for feedback?</a:t>
            </a:r>
            <a:endParaRPr sz="22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6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Step 2- How am I going to </a:t>
            </a:r>
            <a:r>
              <a:rPr lang="en"/>
              <a:t>captivate an expert audience with this case?</a:t>
            </a:r>
            <a:endParaRPr/>
          </a:p>
        </p:txBody>
      </p:sp>
      <p:sp>
        <p:nvSpPr>
          <p:cNvPr id="82" name="Google Shape;82;p16"/>
          <p:cNvSpPr txBox="1"/>
          <p:nvPr>
            <p:ph idx="1" type="body"/>
          </p:nvPr>
        </p:nvSpPr>
        <p:spPr>
          <a:xfrm>
            <a:off x="387900" y="1902675"/>
            <a:ext cx="8368200" cy="21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Clinical question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Odd presentation described in the literature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New literature 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Interesting </a:t>
            </a:r>
            <a:r>
              <a:rPr lang="en"/>
              <a:t>pathophysiology</a:t>
            </a:r>
            <a:r>
              <a:rPr lang="en"/>
              <a:t> that is clinically relevant</a:t>
            </a:r>
            <a:endParaRPr/>
          </a:p>
        </p:txBody>
      </p:sp>
      <p:sp>
        <p:nvSpPr>
          <p:cNvPr id="83" name="Google Shape;83;p16"/>
          <p:cNvSpPr txBox="1"/>
          <p:nvPr>
            <p:ph idx="1" type="body"/>
          </p:nvPr>
        </p:nvSpPr>
        <p:spPr>
          <a:xfrm>
            <a:off x="387900" y="1379025"/>
            <a:ext cx="8368200" cy="6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b="1" lang="en" sz="2200"/>
              <a:t>The literature review</a:t>
            </a:r>
            <a:endParaRPr b="1" sz="2200"/>
          </a:p>
        </p:txBody>
      </p:sp>
      <p:sp>
        <p:nvSpPr>
          <p:cNvPr id="84" name="Google Shape;84;p16"/>
          <p:cNvSpPr txBox="1"/>
          <p:nvPr/>
        </p:nvSpPr>
        <p:spPr>
          <a:xfrm>
            <a:off x="989675" y="3930800"/>
            <a:ext cx="48786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Make it interactive- poll questions, pause for Differentials etc</a:t>
            </a:r>
            <a:endParaRPr b="1" sz="22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7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to make it engaging</a:t>
            </a:r>
            <a:endParaRPr/>
          </a:p>
        </p:txBody>
      </p:sp>
      <p:sp>
        <p:nvSpPr>
          <p:cNvPr id="90" name="Google Shape;90;p17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Audience - fellows/attendings- skim over the background -&gt; too basic.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Make it a story. Summarize often. Short attention span on zoom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If you find trivia related to the case - historical aspects etc- &gt; ID crowd always finds it fun!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Invite other department content experts to attend- radiologist, surgeon, dermatologist, etc if feasible or atleast get their input on your slides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Involve a </a:t>
            </a:r>
            <a:r>
              <a:rPr lang="en"/>
              <a:t>microbiologist/ ID pharmacist whenever possible! 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8"/>
          <p:cNvSpPr txBox="1"/>
          <p:nvPr>
            <p:ph type="title"/>
          </p:nvPr>
        </p:nvSpPr>
        <p:spPr>
          <a:xfrm>
            <a:off x="233400" y="264850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Step 3- Prepare slides</a:t>
            </a:r>
            <a:endParaRPr/>
          </a:p>
        </p:txBody>
      </p:sp>
      <p:grpSp>
        <p:nvGrpSpPr>
          <p:cNvPr id="96" name="Google Shape;96;p18"/>
          <p:cNvGrpSpPr/>
          <p:nvPr/>
        </p:nvGrpSpPr>
        <p:grpSpPr>
          <a:xfrm>
            <a:off x="678300" y="1329493"/>
            <a:ext cx="7216681" cy="3199015"/>
            <a:chOff x="234189" y="716175"/>
            <a:chExt cx="8372019" cy="3711155"/>
          </a:xfrm>
        </p:grpSpPr>
        <p:grpSp>
          <p:nvGrpSpPr>
            <p:cNvPr id="97" name="Google Shape;97;p18"/>
            <p:cNvGrpSpPr/>
            <p:nvPr/>
          </p:nvGrpSpPr>
          <p:grpSpPr>
            <a:xfrm>
              <a:off x="234189" y="716175"/>
              <a:ext cx="3032003" cy="3711155"/>
              <a:chOff x="659863" y="283725"/>
              <a:chExt cx="2549187" cy="4076400"/>
            </a:xfrm>
          </p:grpSpPr>
          <p:sp>
            <p:nvSpPr>
              <p:cNvPr id="98" name="Google Shape;98;p18"/>
              <p:cNvSpPr/>
              <p:nvPr/>
            </p:nvSpPr>
            <p:spPr>
              <a:xfrm>
                <a:off x="1178650" y="283725"/>
                <a:ext cx="2030400" cy="4076400"/>
              </a:xfrm>
              <a:prstGeom prst="rect">
                <a:avLst/>
              </a:prstGeom>
              <a:solidFill>
                <a:srgbClr val="1B786E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9" name="Google Shape;99;p18"/>
              <p:cNvSpPr/>
              <p:nvPr/>
            </p:nvSpPr>
            <p:spPr>
              <a:xfrm>
                <a:off x="1118224" y="341749"/>
                <a:ext cx="2048100" cy="2490600"/>
              </a:xfrm>
              <a:prstGeom prst="rect">
                <a:avLst/>
              </a:prstGeom>
              <a:solidFill>
                <a:srgbClr val="FFFFFF"/>
              </a:solidFill>
              <a:ln cap="flat" cmpd="sng" w="19050">
                <a:solidFill>
                  <a:srgbClr val="1D7E74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0" name="Google Shape;100;p18"/>
              <p:cNvSpPr/>
              <p:nvPr/>
            </p:nvSpPr>
            <p:spPr>
              <a:xfrm>
                <a:off x="1233923" y="1225061"/>
                <a:ext cx="1815000" cy="608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200">
                  <a:solidFill>
                    <a:srgbClr val="1D7E74"/>
                  </a:solidFill>
                  <a:latin typeface="Roboto Medium"/>
                  <a:ea typeface="Roboto Medium"/>
                  <a:cs typeface="Roboto Medium"/>
                  <a:sym typeface="Roboto Medium"/>
                </a:endParaRPr>
              </a:p>
            </p:txBody>
          </p:sp>
          <p:sp>
            <p:nvSpPr>
              <p:cNvPr id="101" name="Google Shape;101;p18"/>
              <p:cNvSpPr/>
              <p:nvPr/>
            </p:nvSpPr>
            <p:spPr>
              <a:xfrm>
                <a:off x="1233923" y="1846625"/>
                <a:ext cx="1815000" cy="829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800">
                  <a:solidFill>
                    <a:srgbClr val="1D7E74"/>
                  </a:solidFill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sp>
            <p:nvSpPr>
              <p:cNvPr id="102" name="Google Shape;102;p18"/>
              <p:cNvSpPr/>
              <p:nvPr/>
            </p:nvSpPr>
            <p:spPr>
              <a:xfrm>
                <a:off x="1233850" y="470600"/>
                <a:ext cx="1815000" cy="6750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2700">
                    <a:solidFill>
                      <a:srgbClr val="1D7E74"/>
                    </a:solidFill>
                    <a:latin typeface="Roboto"/>
                    <a:ea typeface="Roboto"/>
                    <a:cs typeface="Roboto"/>
                    <a:sym typeface="Roboto"/>
                  </a:rPr>
                  <a:t>Less words</a:t>
                </a:r>
                <a:endParaRPr sz="2700">
                  <a:solidFill>
                    <a:srgbClr val="1D7E74"/>
                  </a:solidFill>
                  <a:latin typeface="Roboto Thin"/>
                  <a:ea typeface="Roboto Thin"/>
                  <a:cs typeface="Roboto Thin"/>
                  <a:sym typeface="Roboto Thin"/>
                </a:endParaRPr>
              </a:p>
            </p:txBody>
          </p:sp>
          <p:sp>
            <p:nvSpPr>
              <p:cNvPr id="103" name="Google Shape;103;p18"/>
              <p:cNvSpPr/>
              <p:nvPr/>
            </p:nvSpPr>
            <p:spPr>
              <a:xfrm rot="5400000">
                <a:off x="1938871" y="2785391"/>
                <a:ext cx="389100" cy="278100"/>
              </a:xfrm>
              <a:prstGeom prst="rightArrow">
                <a:avLst>
                  <a:gd fmla="val 34239" name="adj1"/>
                  <a:gd fmla="val 57035" name="adj2"/>
                </a:avLst>
              </a:pr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4" name="Google Shape;104;p18"/>
              <p:cNvSpPr/>
              <p:nvPr/>
            </p:nvSpPr>
            <p:spPr>
              <a:xfrm>
                <a:off x="659863" y="3118978"/>
                <a:ext cx="2549100" cy="1085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457200" rtl="0" algn="l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600">
                    <a:solidFill>
                      <a:srgbClr val="FFFFFF"/>
                    </a:solidFill>
                    <a:latin typeface="Roboto"/>
                    <a:ea typeface="Roboto"/>
                    <a:cs typeface="Roboto"/>
                    <a:sym typeface="Roboto"/>
                  </a:rPr>
                  <a:t>Prettier slides, use PPT features like timelines/animation</a:t>
                </a:r>
                <a:endParaRPr sz="16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</p:grpSp>
        <p:grpSp>
          <p:nvGrpSpPr>
            <p:cNvPr id="105" name="Google Shape;105;p18"/>
            <p:cNvGrpSpPr/>
            <p:nvPr/>
          </p:nvGrpSpPr>
          <p:grpSpPr>
            <a:xfrm>
              <a:off x="3328581" y="716175"/>
              <a:ext cx="2486829" cy="3711155"/>
              <a:chOff x="1118224" y="283725"/>
              <a:chExt cx="2090826" cy="4076400"/>
            </a:xfrm>
          </p:grpSpPr>
          <p:sp>
            <p:nvSpPr>
              <p:cNvPr id="106" name="Google Shape;106;p18"/>
              <p:cNvSpPr/>
              <p:nvPr/>
            </p:nvSpPr>
            <p:spPr>
              <a:xfrm>
                <a:off x="1178650" y="283725"/>
                <a:ext cx="2030400" cy="4076400"/>
              </a:xfrm>
              <a:prstGeom prst="rect">
                <a:avLst/>
              </a:prstGeom>
              <a:solidFill>
                <a:srgbClr val="1B786E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7" name="Google Shape;107;p18"/>
              <p:cNvSpPr/>
              <p:nvPr/>
            </p:nvSpPr>
            <p:spPr>
              <a:xfrm>
                <a:off x="1118224" y="341749"/>
                <a:ext cx="2048100" cy="2490600"/>
              </a:xfrm>
              <a:prstGeom prst="rect">
                <a:avLst/>
              </a:prstGeom>
              <a:solidFill>
                <a:srgbClr val="FFFFFF"/>
              </a:solidFill>
              <a:ln cap="flat" cmpd="sng" w="19050">
                <a:solidFill>
                  <a:srgbClr val="1D7E74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8" name="Google Shape;108;p18"/>
              <p:cNvSpPr/>
              <p:nvPr/>
            </p:nvSpPr>
            <p:spPr>
              <a:xfrm>
                <a:off x="1233923" y="1225061"/>
                <a:ext cx="1815000" cy="608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200">
                  <a:solidFill>
                    <a:srgbClr val="1D7E74"/>
                  </a:solidFill>
                  <a:latin typeface="Roboto Medium"/>
                  <a:ea typeface="Roboto Medium"/>
                  <a:cs typeface="Roboto Medium"/>
                  <a:sym typeface="Roboto Medium"/>
                </a:endParaRPr>
              </a:p>
            </p:txBody>
          </p:sp>
          <p:sp>
            <p:nvSpPr>
              <p:cNvPr id="109" name="Google Shape;109;p18"/>
              <p:cNvSpPr/>
              <p:nvPr/>
            </p:nvSpPr>
            <p:spPr>
              <a:xfrm>
                <a:off x="1233923" y="1846625"/>
                <a:ext cx="1815000" cy="829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800">
                    <a:solidFill>
                      <a:srgbClr val="1D7E74"/>
                    </a:solidFill>
                    <a:latin typeface="Roboto"/>
                    <a:ea typeface="Roboto"/>
                    <a:cs typeface="Roboto"/>
                    <a:sym typeface="Roboto"/>
                  </a:rPr>
                  <a:t>.</a:t>
                </a:r>
                <a:endParaRPr sz="700">
                  <a:solidFill>
                    <a:srgbClr val="1D7E74"/>
                  </a:solidFill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sp>
            <p:nvSpPr>
              <p:cNvPr id="110" name="Google Shape;110;p18"/>
              <p:cNvSpPr/>
              <p:nvPr/>
            </p:nvSpPr>
            <p:spPr>
              <a:xfrm>
                <a:off x="1233850" y="470600"/>
                <a:ext cx="1815000" cy="6750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2700">
                    <a:solidFill>
                      <a:srgbClr val="1D7E74"/>
                    </a:solidFill>
                    <a:latin typeface="Roboto"/>
                    <a:ea typeface="Roboto"/>
                    <a:cs typeface="Roboto"/>
                    <a:sym typeface="Roboto"/>
                  </a:rPr>
                  <a:t>Include</a:t>
                </a:r>
                <a:endParaRPr b="1" sz="2700">
                  <a:solidFill>
                    <a:srgbClr val="1D7E74"/>
                  </a:solidFill>
                  <a:latin typeface="Roboto"/>
                  <a:ea typeface="Roboto"/>
                  <a:cs typeface="Roboto"/>
                  <a:sym typeface="Roboto"/>
                </a:endParaRPr>
              </a:p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2700">
                    <a:solidFill>
                      <a:srgbClr val="1D7E74"/>
                    </a:solidFill>
                    <a:latin typeface="Roboto"/>
                    <a:ea typeface="Roboto"/>
                    <a:cs typeface="Roboto"/>
                    <a:sym typeface="Roboto"/>
                  </a:rPr>
                  <a:t>references</a:t>
                </a:r>
                <a:endParaRPr b="1" sz="2700">
                  <a:solidFill>
                    <a:srgbClr val="1D7E74"/>
                  </a:solidFill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sp>
            <p:nvSpPr>
              <p:cNvPr id="111" name="Google Shape;111;p18"/>
              <p:cNvSpPr/>
              <p:nvPr/>
            </p:nvSpPr>
            <p:spPr>
              <a:xfrm rot="5400000">
                <a:off x="1938871" y="2785391"/>
                <a:ext cx="389100" cy="278100"/>
              </a:xfrm>
              <a:prstGeom prst="rightArrow">
                <a:avLst>
                  <a:gd fmla="val 34239" name="adj1"/>
                  <a:gd fmla="val 57035" name="adj2"/>
                </a:avLst>
              </a:pr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2" name="Google Shape;112;p18"/>
              <p:cNvSpPr/>
              <p:nvPr/>
            </p:nvSpPr>
            <p:spPr>
              <a:xfrm>
                <a:off x="1118308" y="3172455"/>
                <a:ext cx="2030400" cy="1085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457200" rtl="0" algn="l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2200">
                    <a:solidFill>
                      <a:srgbClr val="FFFFFF"/>
                    </a:solidFill>
                    <a:latin typeface="Roboto"/>
                    <a:ea typeface="Roboto"/>
                    <a:cs typeface="Roboto"/>
                    <a:sym typeface="Roboto"/>
                  </a:rPr>
                  <a:t>As per usual</a:t>
                </a:r>
                <a:endParaRPr sz="22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</p:grpSp>
        <p:grpSp>
          <p:nvGrpSpPr>
            <p:cNvPr id="113" name="Google Shape;113;p18"/>
            <p:cNvGrpSpPr/>
            <p:nvPr/>
          </p:nvGrpSpPr>
          <p:grpSpPr>
            <a:xfrm>
              <a:off x="5708116" y="716175"/>
              <a:ext cx="2898092" cy="3711155"/>
              <a:chOff x="975560" y="283725"/>
              <a:chExt cx="2436600" cy="4076400"/>
            </a:xfrm>
          </p:grpSpPr>
          <p:sp>
            <p:nvSpPr>
              <p:cNvPr id="114" name="Google Shape;114;p18"/>
              <p:cNvSpPr/>
              <p:nvPr/>
            </p:nvSpPr>
            <p:spPr>
              <a:xfrm>
                <a:off x="1178650" y="283725"/>
                <a:ext cx="2030400" cy="4076400"/>
              </a:xfrm>
              <a:prstGeom prst="rect">
                <a:avLst/>
              </a:prstGeom>
              <a:solidFill>
                <a:srgbClr val="1B786E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5" name="Google Shape;115;p18"/>
              <p:cNvSpPr/>
              <p:nvPr/>
            </p:nvSpPr>
            <p:spPr>
              <a:xfrm>
                <a:off x="1118224" y="341749"/>
                <a:ext cx="2048100" cy="2490600"/>
              </a:xfrm>
              <a:prstGeom prst="rect">
                <a:avLst/>
              </a:prstGeom>
              <a:solidFill>
                <a:srgbClr val="FFFFFF"/>
              </a:solidFill>
              <a:ln cap="flat" cmpd="sng" w="19050">
                <a:solidFill>
                  <a:srgbClr val="1D7E74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6" name="Google Shape;116;p18"/>
              <p:cNvSpPr/>
              <p:nvPr/>
            </p:nvSpPr>
            <p:spPr>
              <a:xfrm>
                <a:off x="1221389" y="1192057"/>
                <a:ext cx="1815000" cy="608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200">
                  <a:solidFill>
                    <a:srgbClr val="1D7E74"/>
                  </a:solidFill>
                  <a:latin typeface="Roboto Medium"/>
                  <a:ea typeface="Roboto Medium"/>
                  <a:cs typeface="Roboto Medium"/>
                  <a:sym typeface="Roboto Medium"/>
                </a:endParaRPr>
              </a:p>
            </p:txBody>
          </p:sp>
          <p:sp>
            <p:nvSpPr>
              <p:cNvPr id="117" name="Google Shape;117;p18"/>
              <p:cNvSpPr/>
              <p:nvPr/>
            </p:nvSpPr>
            <p:spPr>
              <a:xfrm>
                <a:off x="1233850" y="470600"/>
                <a:ext cx="1815000" cy="6750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2700">
                    <a:solidFill>
                      <a:srgbClr val="1D7E74"/>
                    </a:solidFill>
                    <a:latin typeface="Roboto"/>
                    <a:ea typeface="Roboto"/>
                    <a:cs typeface="Roboto"/>
                    <a:sym typeface="Roboto"/>
                  </a:rPr>
                  <a:t>Pretty pictures or videos</a:t>
                </a:r>
                <a:endParaRPr sz="4000">
                  <a:solidFill>
                    <a:srgbClr val="1D7E74"/>
                  </a:solidFill>
                  <a:latin typeface="Roboto Thin"/>
                  <a:ea typeface="Roboto Thin"/>
                  <a:cs typeface="Roboto Thin"/>
                  <a:sym typeface="Roboto Thin"/>
                </a:endParaRPr>
              </a:p>
            </p:txBody>
          </p:sp>
          <p:sp>
            <p:nvSpPr>
              <p:cNvPr id="118" name="Google Shape;118;p18"/>
              <p:cNvSpPr/>
              <p:nvPr/>
            </p:nvSpPr>
            <p:spPr>
              <a:xfrm rot="5400000">
                <a:off x="1938871" y="2785391"/>
                <a:ext cx="389100" cy="278100"/>
              </a:xfrm>
              <a:prstGeom prst="rightArrow">
                <a:avLst>
                  <a:gd fmla="val 34239" name="adj1"/>
                  <a:gd fmla="val 57035" name="adj2"/>
                </a:avLst>
              </a:pr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9" name="Google Shape;119;p18"/>
              <p:cNvSpPr/>
              <p:nvPr/>
            </p:nvSpPr>
            <p:spPr>
              <a:xfrm>
                <a:off x="975560" y="2971896"/>
                <a:ext cx="2436600" cy="1085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457200" rtl="0" algn="l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>
                    <a:solidFill>
                      <a:srgbClr val="FFFFFF"/>
                    </a:solidFill>
                    <a:latin typeface="Roboto"/>
                    <a:ea typeface="Roboto"/>
                    <a:cs typeface="Roboto"/>
                    <a:sym typeface="Roboto"/>
                  </a:rPr>
                  <a:t>Exam findings</a:t>
                </a:r>
                <a:endParaRPr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endParaRPr>
              </a:p>
              <a:p>
                <a:pPr indent="0" lvl="0" marL="457200" rtl="0" algn="l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>
                    <a:solidFill>
                      <a:srgbClr val="FFFFFF"/>
                    </a:solidFill>
                    <a:latin typeface="Roboto"/>
                    <a:ea typeface="Roboto"/>
                    <a:cs typeface="Roboto"/>
                    <a:sym typeface="Roboto"/>
                  </a:rPr>
                  <a:t>Radiology, </a:t>
                </a:r>
                <a:r>
                  <a:rPr lang="en">
                    <a:solidFill>
                      <a:schemeClr val="dk1"/>
                    </a:solidFill>
                    <a:latin typeface="Roboto"/>
                    <a:ea typeface="Roboto"/>
                    <a:cs typeface="Roboto"/>
                    <a:sym typeface="Roboto"/>
                  </a:rPr>
                  <a:t>echo/bronch, </a:t>
                </a:r>
                <a:r>
                  <a:rPr lang="en">
                    <a:solidFill>
                      <a:srgbClr val="FFFFFF"/>
                    </a:solidFill>
                    <a:latin typeface="Roboto"/>
                    <a:ea typeface="Roboto"/>
                    <a:cs typeface="Roboto"/>
                    <a:sym typeface="Roboto"/>
                  </a:rPr>
                  <a:t>pathology, micro</a:t>
                </a:r>
                <a:r>
                  <a:rPr lang="en" sz="1700">
                    <a:solidFill>
                      <a:srgbClr val="FFFFFF"/>
                    </a:solidFill>
                    <a:latin typeface="Roboto"/>
                    <a:ea typeface="Roboto"/>
                    <a:cs typeface="Roboto"/>
                    <a:sym typeface="Roboto"/>
                  </a:rPr>
                  <a:t> </a:t>
                </a:r>
                <a:endParaRPr sz="17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</p:grp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9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Case presentation</a:t>
            </a:r>
            <a:endParaRPr/>
          </a:p>
        </p:txBody>
      </p:sp>
      <p:sp>
        <p:nvSpPr>
          <p:cNvPr id="125" name="Google Shape;125;p19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Standard template- keep it systematic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Make sure its comprehensive enough- not just </a:t>
            </a:r>
            <a:r>
              <a:rPr lang="en"/>
              <a:t>positives but ALL pertinent negatives and send out tests too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People tend to ask for results of tests you haven’t included in the slide! :P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Include other consult team ddx and opinions in your ppt.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Include follow up of the patient  if able to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0"/>
          <p:cNvSpPr txBox="1"/>
          <p:nvPr>
            <p:ph type="title"/>
          </p:nvPr>
        </p:nvSpPr>
        <p:spPr>
          <a:xfrm>
            <a:off x="387900" y="1152450"/>
            <a:ext cx="8368200" cy="153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10200"/>
              <a:t>Examples</a:t>
            </a:r>
            <a:endParaRPr sz="10200"/>
          </a:p>
        </p:txBody>
      </p:sp>
      <p:sp>
        <p:nvSpPr>
          <p:cNvPr id="131" name="Google Shape;131;p20"/>
          <p:cNvSpPr txBox="1"/>
          <p:nvPr/>
        </p:nvSpPr>
        <p:spPr>
          <a:xfrm>
            <a:off x="1616925" y="2803800"/>
            <a:ext cx="6676800" cy="2339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latin typeface="Roboto"/>
                <a:ea typeface="Roboto"/>
                <a:cs typeface="Roboto"/>
                <a:sym typeface="Roboto"/>
                <a:hlinkClick r:id="rId3"/>
              </a:rPr>
              <a:t>https://docs.google.com/presentation/d/1WJjRS8LGV_dlnN68g5yYQrjt4y-898njlse18ykg3fo/edit?usp=sharing</a:t>
            </a:r>
            <a:endParaRPr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latin typeface="Roboto"/>
                <a:ea typeface="Roboto"/>
                <a:cs typeface="Roboto"/>
                <a:sym typeface="Roboto"/>
                <a:hlinkClick r:id="rId4"/>
              </a:rPr>
              <a:t>https://docs.google.com/presentation/d/1AQWMtCoyJiT0MLu_xL0KKN-UXsA1wc_IwiuD1UHuing/edit?usp=sharing</a:t>
            </a:r>
            <a:endParaRPr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latin typeface="Roboto"/>
                <a:ea typeface="Roboto"/>
                <a:cs typeface="Roboto"/>
                <a:sym typeface="Roboto"/>
                <a:hlinkClick r:id="rId5"/>
              </a:rPr>
              <a:t>https://docs.google.com/presentation/d/1jvMcLZIetKmyvSfD57XqzTC8DGgMjNQ_NdthM_2A7Zo/edit?usp=sharing</a:t>
            </a:r>
            <a:endParaRPr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1"/>
          <p:cNvSpPr txBox="1"/>
          <p:nvPr>
            <p:ph type="title"/>
          </p:nvPr>
        </p:nvSpPr>
        <p:spPr>
          <a:xfrm>
            <a:off x="265500" y="1209075"/>
            <a:ext cx="4045200" cy="1506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Logistics</a:t>
            </a:r>
            <a:endParaRPr/>
          </a:p>
        </p:txBody>
      </p:sp>
      <p:sp>
        <p:nvSpPr>
          <p:cNvPr id="137" name="Google Shape;137;p21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lnSpcReduction="10000"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Ideally video would be on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Check zoom and audio are working before presentation time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Try to do a mock run on the day before so that you don’t go over-time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Work out with co-fellow who is going first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Don’t rely on presenter mode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Check the chat while you’re presenting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Marina">
  <a:themeElements>
    <a:clrScheme name="Marina">
      <a:dk1>
        <a:srgbClr val="FFFFFF"/>
      </a:dk1>
      <a:lt1>
        <a:srgbClr val="00517C"/>
      </a:lt1>
      <a:dk2>
        <a:srgbClr val="004065"/>
      </a:dk2>
      <a:lt2>
        <a:srgbClr val="CFD8DC"/>
      </a:lt2>
      <a:accent1>
        <a:srgbClr val="0277BD"/>
      </a:accent1>
      <a:accent2>
        <a:srgbClr val="558B2F"/>
      </a:accent2>
      <a:accent3>
        <a:srgbClr val="009688"/>
      </a:accent3>
      <a:accent4>
        <a:srgbClr val="039BE5"/>
      </a:accent4>
      <a:accent5>
        <a:srgbClr val="8BC34A"/>
      </a:accent5>
      <a:accent6>
        <a:srgbClr val="FFEB38"/>
      </a:accent6>
      <a:hlink>
        <a:srgbClr val="8BC34A"/>
      </a:hlink>
      <a:folHlink>
        <a:srgbClr val="8BC34A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