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9" r:id="rId3"/>
    <p:sldId id="257" r:id="rId4"/>
    <p:sldId id="260"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5" r:id="rId18"/>
    <p:sldId id="278" r:id="rId19"/>
    <p:sldId id="279" r:id="rId20"/>
    <p:sldId id="277" r:id="rId21"/>
    <p:sldId id="284" r:id="rId22"/>
    <p:sldId id="282" r:id="rId23"/>
    <p:sldId id="297" r:id="rId24"/>
    <p:sldId id="298" r:id="rId25"/>
    <p:sldId id="299" r:id="rId26"/>
    <p:sldId id="274" r:id="rId27"/>
    <p:sldId id="283" r:id="rId28"/>
    <p:sldId id="286" r:id="rId29"/>
    <p:sldId id="287" r:id="rId30"/>
    <p:sldId id="288" r:id="rId31"/>
    <p:sldId id="292" r:id="rId32"/>
    <p:sldId id="293" r:id="rId33"/>
    <p:sldId id="295" r:id="rId34"/>
    <p:sldId id="285" r:id="rId35"/>
    <p:sldId id="302" r:id="rId36"/>
    <p:sldId id="300" r:id="rId37"/>
    <p:sldId id="301" r:id="rId38"/>
    <p:sldId id="303" r:id="rId39"/>
    <p:sldId id="29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550"/>
    <p:restoredTop sz="81818"/>
  </p:normalViewPr>
  <p:slideViewPr>
    <p:cSldViewPr snapToGrid="0" snapToObjects="1">
      <p:cViewPr>
        <p:scale>
          <a:sx n="92" d="100"/>
          <a:sy n="92" d="100"/>
        </p:scale>
        <p:origin x="80" y="7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31862-9573-D544-8026-4AD94F9ACEE5}" type="datetimeFigureOut">
              <a:rPr lang="en-US" smtClean="0"/>
              <a:t>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D6DC0-2F81-3C41-BABA-F2435DBEAFC5}" type="slidenum">
              <a:rPr lang="en-US" smtClean="0"/>
              <a:t>‹#›</a:t>
            </a:fld>
            <a:endParaRPr lang="en-US"/>
          </a:p>
        </p:txBody>
      </p:sp>
    </p:spTree>
    <p:extLst>
      <p:ext uri="{BB962C8B-B14F-4D97-AF65-F5344CB8AC3E}">
        <p14:creationId xmlns:p14="http://schemas.microsoft.com/office/powerpoint/2010/main" val="1872356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554093-CB4E-E042-853D-3224B0D2AE7D}" type="slidenum">
              <a:rPr lang="en-US" smtClean="0"/>
              <a:t>7</a:t>
            </a:fld>
            <a:endParaRPr lang="en-US"/>
          </a:p>
        </p:txBody>
      </p:sp>
    </p:spTree>
    <p:extLst>
      <p:ext uri="{BB962C8B-B14F-4D97-AF65-F5344CB8AC3E}">
        <p14:creationId xmlns:p14="http://schemas.microsoft.com/office/powerpoint/2010/main" val="745441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D6DC0-2F81-3C41-BABA-F2435DBEAFC5}" type="slidenum">
              <a:rPr lang="en-US" smtClean="0"/>
              <a:t>28</a:t>
            </a:fld>
            <a:endParaRPr lang="en-US"/>
          </a:p>
        </p:txBody>
      </p:sp>
    </p:spTree>
    <p:extLst>
      <p:ext uri="{BB962C8B-B14F-4D97-AF65-F5344CB8AC3E}">
        <p14:creationId xmlns:p14="http://schemas.microsoft.com/office/powerpoint/2010/main" val="541099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D6DC0-2F81-3C41-BABA-F2435DBEAFC5}" type="slidenum">
              <a:rPr lang="en-US" smtClean="0"/>
              <a:t>29</a:t>
            </a:fld>
            <a:endParaRPr lang="en-US"/>
          </a:p>
        </p:txBody>
      </p:sp>
    </p:spTree>
    <p:extLst>
      <p:ext uri="{BB962C8B-B14F-4D97-AF65-F5344CB8AC3E}">
        <p14:creationId xmlns:p14="http://schemas.microsoft.com/office/powerpoint/2010/main" val="384366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D6DC0-2F81-3C41-BABA-F2435DBEAFC5}" type="slidenum">
              <a:rPr lang="en-US" smtClean="0"/>
              <a:t>30</a:t>
            </a:fld>
            <a:endParaRPr lang="en-US"/>
          </a:p>
        </p:txBody>
      </p:sp>
    </p:spTree>
    <p:extLst>
      <p:ext uri="{BB962C8B-B14F-4D97-AF65-F5344CB8AC3E}">
        <p14:creationId xmlns:p14="http://schemas.microsoft.com/office/powerpoint/2010/main" val="115123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D6DC0-2F81-3C41-BABA-F2435DBEAFC5}" type="slidenum">
              <a:rPr lang="en-US" smtClean="0"/>
              <a:t>31</a:t>
            </a:fld>
            <a:endParaRPr lang="en-US"/>
          </a:p>
        </p:txBody>
      </p:sp>
    </p:spTree>
    <p:extLst>
      <p:ext uri="{BB962C8B-B14F-4D97-AF65-F5344CB8AC3E}">
        <p14:creationId xmlns:p14="http://schemas.microsoft.com/office/powerpoint/2010/main" val="1086985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D6DC0-2F81-3C41-BABA-F2435DBEAFC5}" type="slidenum">
              <a:rPr lang="en-US" smtClean="0"/>
              <a:t>32</a:t>
            </a:fld>
            <a:endParaRPr lang="en-US"/>
          </a:p>
        </p:txBody>
      </p:sp>
    </p:spTree>
    <p:extLst>
      <p:ext uri="{BB962C8B-B14F-4D97-AF65-F5344CB8AC3E}">
        <p14:creationId xmlns:p14="http://schemas.microsoft.com/office/powerpoint/2010/main" val="1326838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D6DC0-2F81-3C41-BABA-F2435DBEAFC5}" type="slidenum">
              <a:rPr lang="en-US" smtClean="0"/>
              <a:t>33</a:t>
            </a:fld>
            <a:endParaRPr lang="en-US"/>
          </a:p>
        </p:txBody>
      </p:sp>
    </p:spTree>
    <p:extLst>
      <p:ext uri="{BB962C8B-B14F-4D97-AF65-F5344CB8AC3E}">
        <p14:creationId xmlns:p14="http://schemas.microsoft.com/office/powerpoint/2010/main" val="1402151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D6DC0-2F81-3C41-BABA-F2435DBEAFC5}" type="slidenum">
              <a:rPr lang="en-US" smtClean="0"/>
              <a:t>35</a:t>
            </a:fld>
            <a:endParaRPr lang="en-US"/>
          </a:p>
        </p:txBody>
      </p:sp>
    </p:spTree>
    <p:extLst>
      <p:ext uri="{BB962C8B-B14F-4D97-AF65-F5344CB8AC3E}">
        <p14:creationId xmlns:p14="http://schemas.microsoft.com/office/powerpoint/2010/main" val="93347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thermostable direct </a:t>
            </a:r>
            <a:r>
              <a:rPr lang="en-US" sz="1200" b="0" i="0" kern="1200" dirty="0" err="1" smtClean="0">
                <a:solidFill>
                  <a:schemeClr val="tx1"/>
                </a:solidFill>
                <a:effectLst/>
                <a:latin typeface="+mn-lt"/>
                <a:ea typeface="+mn-ea"/>
                <a:cs typeface="+mn-cs"/>
              </a:rPr>
              <a:t>hemolysin</a:t>
            </a:r>
            <a:r>
              <a:rPr lang="en-US" sz="1200" b="0" i="0" kern="1200" dirty="0" smtClean="0">
                <a:solidFill>
                  <a:schemeClr val="tx1"/>
                </a:solidFill>
                <a:effectLst/>
                <a:latin typeface="+mn-lt"/>
                <a:ea typeface="+mn-ea"/>
                <a:cs typeface="+mn-cs"/>
              </a:rPr>
              <a:t> (TDH) </a:t>
            </a:r>
            <a:endParaRPr lang="en-US" dirty="0"/>
          </a:p>
        </p:txBody>
      </p:sp>
      <p:sp>
        <p:nvSpPr>
          <p:cNvPr id="4" name="Slide Number Placeholder 3"/>
          <p:cNvSpPr>
            <a:spLocks noGrp="1"/>
          </p:cNvSpPr>
          <p:nvPr>
            <p:ph type="sldNum" sz="quarter" idx="10"/>
          </p:nvPr>
        </p:nvSpPr>
        <p:spPr/>
        <p:txBody>
          <a:bodyPr/>
          <a:lstStyle/>
          <a:p>
            <a:fld id="{780D6DC0-2F81-3C41-BABA-F2435DBEAFC5}" type="slidenum">
              <a:rPr lang="en-US" smtClean="0"/>
              <a:t>36</a:t>
            </a:fld>
            <a:endParaRPr lang="en-US"/>
          </a:p>
        </p:txBody>
      </p:sp>
    </p:spTree>
    <p:extLst>
      <p:ext uri="{BB962C8B-B14F-4D97-AF65-F5344CB8AC3E}">
        <p14:creationId xmlns:p14="http://schemas.microsoft.com/office/powerpoint/2010/main" val="468709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D6DC0-2F81-3C41-BABA-F2435DBEAFC5}" type="slidenum">
              <a:rPr lang="en-US" smtClean="0"/>
              <a:t>37</a:t>
            </a:fld>
            <a:endParaRPr lang="en-US"/>
          </a:p>
        </p:txBody>
      </p:sp>
    </p:spTree>
    <p:extLst>
      <p:ext uri="{BB962C8B-B14F-4D97-AF65-F5344CB8AC3E}">
        <p14:creationId xmlns:p14="http://schemas.microsoft.com/office/powerpoint/2010/main" val="66820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27554093-CB4E-E042-853D-3224B0D2AE7D}" type="slidenum">
              <a:rPr lang="en-US" smtClean="0"/>
              <a:t>38</a:t>
            </a:fld>
            <a:endParaRPr lang="en-US"/>
          </a:p>
        </p:txBody>
      </p:sp>
    </p:spTree>
    <p:extLst>
      <p:ext uri="{BB962C8B-B14F-4D97-AF65-F5344CB8AC3E}">
        <p14:creationId xmlns:p14="http://schemas.microsoft.com/office/powerpoint/2010/main" val="126902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Yersinia grows well at lower temperature</a:t>
            </a:r>
          </a:p>
          <a:p>
            <a:r>
              <a:rPr lang="en-US" dirty="0" smtClean="0"/>
              <a:t>Y. </a:t>
            </a:r>
            <a:r>
              <a:rPr lang="en-US" dirty="0" err="1" smtClean="0"/>
              <a:t>pestis</a:t>
            </a:r>
            <a:r>
              <a:rPr lang="en-US" baseline="0" dirty="0" smtClean="0"/>
              <a:t> is the only species of Yersinia which is non motile at room </a:t>
            </a:r>
            <a:r>
              <a:rPr lang="en-US" baseline="0" dirty="0" err="1" smtClean="0"/>
              <a:t>tmperature</a:t>
            </a:r>
            <a:endParaRPr lang="en-US" dirty="0"/>
          </a:p>
        </p:txBody>
      </p:sp>
      <p:sp>
        <p:nvSpPr>
          <p:cNvPr id="4" name="Slide Number Placeholder 3"/>
          <p:cNvSpPr>
            <a:spLocks noGrp="1"/>
          </p:cNvSpPr>
          <p:nvPr>
            <p:ph type="sldNum" sz="quarter" idx="10"/>
          </p:nvPr>
        </p:nvSpPr>
        <p:spPr/>
        <p:txBody>
          <a:bodyPr/>
          <a:lstStyle/>
          <a:p>
            <a:fld id="{780D6DC0-2F81-3C41-BABA-F2435DBEAFC5}" type="slidenum">
              <a:rPr lang="en-US" smtClean="0"/>
              <a:t>11</a:t>
            </a:fld>
            <a:endParaRPr lang="en-US"/>
          </a:p>
        </p:txBody>
      </p:sp>
    </p:spTree>
    <p:extLst>
      <p:ext uri="{BB962C8B-B14F-4D97-AF65-F5344CB8AC3E}">
        <p14:creationId xmlns:p14="http://schemas.microsoft.com/office/powerpoint/2010/main" val="1481660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27554093-CB4E-E042-853D-3224B0D2AE7D}" type="slidenum">
              <a:rPr lang="en-US" smtClean="0"/>
              <a:t>39</a:t>
            </a:fld>
            <a:endParaRPr lang="en-US"/>
          </a:p>
        </p:txBody>
      </p:sp>
    </p:spTree>
    <p:extLst>
      <p:ext uri="{BB962C8B-B14F-4D97-AF65-F5344CB8AC3E}">
        <p14:creationId xmlns:p14="http://schemas.microsoft.com/office/powerpoint/2010/main" val="6638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27554093-CB4E-E042-853D-3224B0D2AE7D}" type="slidenum">
              <a:rPr lang="en-US" smtClean="0"/>
              <a:t>15</a:t>
            </a:fld>
            <a:endParaRPr lang="en-US"/>
          </a:p>
        </p:txBody>
      </p:sp>
    </p:spTree>
    <p:extLst>
      <p:ext uri="{BB962C8B-B14F-4D97-AF65-F5344CB8AC3E}">
        <p14:creationId xmlns:p14="http://schemas.microsoft.com/office/powerpoint/2010/main" val="1982276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D6DC0-2F81-3C41-BABA-F2435DBEAFC5}" type="slidenum">
              <a:rPr lang="en-US" smtClean="0"/>
              <a:t>17</a:t>
            </a:fld>
            <a:endParaRPr lang="en-US"/>
          </a:p>
        </p:txBody>
      </p:sp>
    </p:spTree>
    <p:extLst>
      <p:ext uri="{BB962C8B-B14F-4D97-AF65-F5344CB8AC3E}">
        <p14:creationId xmlns:p14="http://schemas.microsoft.com/office/powerpoint/2010/main" val="1882745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charset="0"/>
                <a:ea typeface="Arial" charset="0"/>
                <a:cs typeface="Arial" charset="0"/>
              </a:rPr>
              <a:t>Anaerobic transport media/vial is also acceptable</a:t>
            </a:r>
          </a:p>
          <a:p>
            <a:endParaRPr lang="en-US" dirty="0"/>
          </a:p>
        </p:txBody>
      </p:sp>
      <p:sp>
        <p:nvSpPr>
          <p:cNvPr id="4" name="Slide Number Placeholder 3"/>
          <p:cNvSpPr>
            <a:spLocks noGrp="1"/>
          </p:cNvSpPr>
          <p:nvPr>
            <p:ph type="sldNum" sz="quarter" idx="10"/>
          </p:nvPr>
        </p:nvSpPr>
        <p:spPr/>
        <p:txBody>
          <a:bodyPr/>
          <a:lstStyle/>
          <a:p>
            <a:fld id="{780D6DC0-2F81-3C41-BABA-F2435DBEAFC5}" type="slidenum">
              <a:rPr lang="en-US" smtClean="0"/>
              <a:t>18</a:t>
            </a:fld>
            <a:endParaRPr lang="en-US"/>
          </a:p>
        </p:txBody>
      </p:sp>
    </p:spTree>
    <p:extLst>
      <p:ext uri="{BB962C8B-B14F-4D97-AF65-F5344CB8AC3E}">
        <p14:creationId xmlns:p14="http://schemas.microsoft.com/office/powerpoint/2010/main" val="2097708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D6DC0-2F81-3C41-BABA-F2435DBEAFC5}" type="slidenum">
              <a:rPr lang="en-US" smtClean="0"/>
              <a:t>19</a:t>
            </a:fld>
            <a:endParaRPr lang="en-US"/>
          </a:p>
        </p:txBody>
      </p:sp>
    </p:spTree>
    <p:extLst>
      <p:ext uri="{BB962C8B-B14F-4D97-AF65-F5344CB8AC3E}">
        <p14:creationId xmlns:p14="http://schemas.microsoft.com/office/powerpoint/2010/main" val="386062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D6DC0-2F81-3C41-BABA-F2435DBEAFC5}" type="slidenum">
              <a:rPr lang="en-US" smtClean="0"/>
              <a:t>20</a:t>
            </a:fld>
            <a:endParaRPr lang="en-US"/>
          </a:p>
        </p:txBody>
      </p:sp>
    </p:spTree>
    <p:extLst>
      <p:ext uri="{BB962C8B-B14F-4D97-AF65-F5344CB8AC3E}">
        <p14:creationId xmlns:p14="http://schemas.microsoft.com/office/powerpoint/2010/main" val="1687285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0beebf994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0beebf994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200" kern="1200" dirty="0" smtClean="0">
                <a:solidFill>
                  <a:schemeClr val="tx1"/>
                </a:solidFill>
                <a:effectLst/>
                <a:latin typeface="+mn-lt"/>
                <a:ea typeface="+mn-ea"/>
                <a:cs typeface="+mn-cs"/>
              </a:rPr>
              <a:t>CMC – cooked meat medium,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nonselective broth medium </a:t>
            </a:r>
          </a:p>
          <a:p>
            <a:pPr lvl="0"/>
            <a:r>
              <a:rPr lang="en-US" sz="1200" kern="1200" dirty="0" smtClean="0">
                <a:solidFill>
                  <a:schemeClr val="tx1"/>
                </a:solidFill>
                <a:effectLst/>
                <a:latin typeface="+mn-lt"/>
                <a:ea typeface="+mn-ea"/>
                <a:cs typeface="+mn-cs"/>
              </a:rPr>
              <a:t>CDC-ANA anaerobe blood agar,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nonselective, for primary isolation </a:t>
            </a:r>
          </a:p>
          <a:p>
            <a:pPr lvl="0"/>
            <a:r>
              <a:rPr lang="en-US" sz="1200" kern="1200" dirty="0" smtClean="0">
                <a:solidFill>
                  <a:schemeClr val="tx1"/>
                </a:solidFill>
                <a:effectLst/>
                <a:latin typeface="+mn-lt"/>
                <a:ea typeface="+mn-ea"/>
                <a:cs typeface="+mn-cs"/>
              </a:rPr>
              <a:t>BBE- </a:t>
            </a:r>
            <a:r>
              <a:rPr lang="en-US" sz="1200" kern="1200" dirty="0" err="1" smtClean="0">
                <a:solidFill>
                  <a:schemeClr val="tx1"/>
                </a:solidFill>
                <a:effectLst/>
                <a:latin typeface="+mn-lt"/>
                <a:ea typeface="+mn-ea"/>
                <a:cs typeface="+mn-cs"/>
              </a:rPr>
              <a:t>Bacteroides</a:t>
            </a:r>
            <a:r>
              <a:rPr lang="en-US" sz="1200" kern="1200" dirty="0" smtClean="0">
                <a:solidFill>
                  <a:schemeClr val="tx1"/>
                </a:solidFill>
                <a:effectLst/>
                <a:latin typeface="+mn-lt"/>
                <a:ea typeface="+mn-ea"/>
                <a:cs typeface="+mn-cs"/>
              </a:rPr>
              <a:t> bile </a:t>
            </a:r>
            <a:r>
              <a:rPr lang="en-US" sz="1200" kern="1200" dirty="0" err="1" smtClean="0">
                <a:solidFill>
                  <a:schemeClr val="tx1"/>
                </a:solidFill>
                <a:effectLst/>
                <a:latin typeface="+mn-lt"/>
                <a:ea typeface="+mn-ea"/>
                <a:cs typeface="+mn-cs"/>
              </a:rPr>
              <a:t>esculin</a:t>
            </a:r>
            <a:r>
              <a:rPr lang="en-US" sz="1200" kern="1200" dirty="0" smtClean="0">
                <a:solidFill>
                  <a:schemeClr val="tx1"/>
                </a:solidFill>
                <a:effectLst/>
                <a:latin typeface="+mn-lt"/>
                <a:ea typeface="+mn-ea"/>
                <a:cs typeface="+mn-cs"/>
              </a:rPr>
              <a:t> agar, selective and differential for recovery of </a:t>
            </a:r>
            <a:r>
              <a:rPr lang="en-US" sz="1200" i="1" kern="1200" dirty="0" err="1" smtClean="0">
                <a:solidFill>
                  <a:schemeClr val="tx1"/>
                </a:solidFill>
                <a:effectLst/>
                <a:latin typeface="+mn-lt"/>
                <a:ea typeface="+mn-ea"/>
                <a:cs typeface="+mn-cs"/>
              </a:rPr>
              <a:t>Bacteriodes</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KVLB- Kanamycin-vancomycin-</a:t>
            </a:r>
            <a:r>
              <a:rPr lang="en-US" sz="1200" kern="1200" dirty="0" err="1" smtClean="0">
                <a:solidFill>
                  <a:schemeClr val="tx1"/>
                </a:solidFill>
                <a:effectLst/>
                <a:latin typeface="+mn-lt"/>
                <a:ea typeface="+mn-ea"/>
                <a:cs typeface="+mn-cs"/>
              </a:rPr>
              <a:t>laked</a:t>
            </a:r>
            <a:r>
              <a:rPr lang="en-US" sz="1200" kern="1200" dirty="0" smtClean="0">
                <a:solidFill>
                  <a:schemeClr val="tx1"/>
                </a:solidFill>
                <a:effectLst/>
                <a:latin typeface="+mn-lt"/>
                <a:ea typeface="+mn-ea"/>
                <a:cs typeface="+mn-cs"/>
              </a:rPr>
              <a:t> blood agar,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selective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82414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0beebf994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0beebf994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Knowing the site is very important- if the environment is supposed to be sterile, anything that grows should be worked up. If non-sterile environment such as skin, if the sample is superficial it could be colonized with environmental bacteria. </a:t>
            </a:r>
            <a:endParaRPr dirty="0"/>
          </a:p>
        </p:txBody>
      </p:sp>
    </p:spTree>
    <p:extLst>
      <p:ext uri="{BB962C8B-B14F-4D97-AF65-F5344CB8AC3E}">
        <p14:creationId xmlns:p14="http://schemas.microsoft.com/office/powerpoint/2010/main" val="94816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F6AEBD-6458-ED41-97B4-DEE09F93E33C}" type="datetimeFigureOut">
              <a:rPr lang="en-US" smtClean="0"/>
              <a:t>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A4EA8-67F8-234D-9E95-79D778E4B7C8}" type="slidenum">
              <a:rPr lang="en-US" smtClean="0"/>
              <a:t>‹#›</a:t>
            </a:fld>
            <a:endParaRPr lang="en-US"/>
          </a:p>
        </p:txBody>
      </p:sp>
    </p:spTree>
    <p:extLst>
      <p:ext uri="{BB962C8B-B14F-4D97-AF65-F5344CB8AC3E}">
        <p14:creationId xmlns:p14="http://schemas.microsoft.com/office/powerpoint/2010/main" val="44672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F6AEBD-6458-ED41-97B4-DEE09F93E33C}" type="datetimeFigureOut">
              <a:rPr lang="en-US" smtClean="0"/>
              <a:t>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A4EA8-67F8-234D-9E95-79D778E4B7C8}" type="slidenum">
              <a:rPr lang="en-US" smtClean="0"/>
              <a:t>‹#›</a:t>
            </a:fld>
            <a:endParaRPr lang="en-US"/>
          </a:p>
        </p:txBody>
      </p:sp>
    </p:spTree>
    <p:extLst>
      <p:ext uri="{BB962C8B-B14F-4D97-AF65-F5344CB8AC3E}">
        <p14:creationId xmlns:p14="http://schemas.microsoft.com/office/powerpoint/2010/main" val="104240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F6AEBD-6458-ED41-97B4-DEE09F93E33C}" type="datetimeFigureOut">
              <a:rPr lang="en-US" smtClean="0"/>
              <a:t>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A4EA8-67F8-234D-9E95-79D778E4B7C8}" type="slidenum">
              <a:rPr lang="en-US" smtClean="0"/>
              <a:t>‹#›</a:t>
            </a:fld>
            <a:endParaRPr lang="en-US"/>
          </a:p>
        </p:txBody>
      </p:sp>
    </p:spTree>
    <p:extLst>
      <p:ext uri="{BB962C8B-B14F-4D97-AF65-F5344CB8AC3E}">
        <p14:creationId xmlns:p14="http://schemas.microsoft.com/office/powerpoint/2010/main" val="600369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20673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F6AEBD-6458-ED41-97B4-DEE09F93E33C}" type="datetimeFigureOut">
              <a:rPr lang="en-US" smtClean="0"/>
              <a:t>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A4EA8-67F8-234D-9E95-79D778E4B7C8}" type="slidenum">
              <a:rPr lang="en-US" smtClean="0"/>
              <a:t>‹#›</a:t>
            </a:fld>
            <a:endParaRPr lang="en-US"/>
          </a:p>
        </p:txBody>
      </p:sp>
    </p:spTree>
    <p:extLst>
      <p:ext uri="{BB962C8B-B14F-4D97-AF65-F5344CB8AC3E}">
        <p14:creationId xmlns:p14="http://schemas.microsoft.com/office/powerpoint/2010/main" val="1339973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F6AEBD-6458-ED41-97B4-DEE09F93E33C}" type="datetimeFigureOut">
              <a:rPr lang="en-US" smtClean="0"/>
              <a:t>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A4EA8-67F8-234D-9E95-79D778E4B7C8}" type="slidenum">
              <a:rPr lang="en-US" smtClean="0"/>
              <a:t>‹#›</a:t>
            </a:fld>
            <a:endParaRPr lang="en-US"/>
          </a:p>
        </p:txBody>
      </p:sp>
    </p:spTree>
    <p:extLst>
      <p:ext uri="{BB962C8B-B14F-4D97-AF65-F5344CB8AC3E}">
        <p14:creationId xmlns:p14="http://schemas.microsoft.com/office/powerpoint/2010/main" val="274247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F6AEBD-6458-ED41-97B4-DEE09F93E33C}" type="datetimeFigureOut">
              <a:rPr lang="en-US" smtClean="0"/>
              <a:t>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A4EA8-67F8-234D-9E95-79D778E4B7C8}" type="slidenum">
              <a:rPr lang="en-US" smtClean="0"/>
              <a:t>‹#›</a:t>
            </a:fld>
            <a:endParaRPr lang="en-US"/>
          </a:p>
        </p:txBody>
      </p:sp>
    </p:spTree>
    <p:extLst>
      <p:ext uri="{BB962C8B-B14F-4D97-AF65-F5344CB8AC3E}">
        <p14:creationId xmlns:p14="http://schemas.microsoft.com/office/powerpoint/2010/main" val="770716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F6AEBD-6458-ED41-97B4-DEE09F93E33C}" type="datetimeFigureOut">
              <a:rPr lang="en-US" smtClean="0"/>
              <a:t>2/8/22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A4EA8-67F8-234D-9E95-79D778E4B7C8}" type="slidenum">
              <a:rPr lang="en-US" smtClean="0"/>
              <a:t>‹#›</a:t>
            </a:fld>
            <a:endParaRPr lang="en-US"/>
          </a:p>
        </p:txBody>
      </p:sp>
    </p:spTree>
    <p:extLst>
      <p:ext uri="{BB962C8B-B14F-4D97-AF65-F5344CB8AC3E}">
        <p14:creationId xmlns:p14="http://schemas.microsoft.com/office/powerpoint/2010/main" val="1961315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F6AEBD-6458-ED41-97B4-DEE09F93E33C}" type="datetimeFigureOut">
              <a:rPr lang="en-US" smtClean="0"/>
              <a:t>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A4EA8-67F8-234D-9E95-79D778E4B7C8}" type="slidenum">
              <a:rPr lang="en-US" smtClean="0"/>
              <a:t>‹#›</a:t>
            </a:fld>
            <a:endParaRPr lang="en-US"/>
          </a:p>
        </p:txBody>
      </p:sp>
    </p:spTree>
    <p:extLst>
      <p:ext uri="{BB962C8B-B14F-4D97-AF65-F5344CB8AC3E}">
        <p14:creationId xmlns:p14="http://schemas.microsoft.com/office/powerpoint/2010/main" val="2099446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F6AEBD-6458-ED41-97B4-DEE09F93E33C}" type="datetimeFigureOut">
              <a:rPr lang="en-US" smtClean="0"/>
              <a:t>2/8/22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A4EA8-67F8-234D-9E95-79D778E4B7C8}" type="slidenum">
              <a:rPr lang="en-US" smtClean="0"/>
              <a:t>‹#›</a:t>
            </a:fld>
            <a:endParaRPr lang="en-US"/>
          </a:p>
        </p:txBody>
      </p:sp>
    </p:spTree>
    <p:extLst>
      <p:ext uri="{BB962C8B-B14F-4D97-AF65-F5344CB8AC3E}">
        <p14:creationId xmlns:p14="http://schemas.microsoft.com/office/powerpoint/2010/main" val="9807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F6AEBD-6458-ED41-97B4-DEE09F93E33C}" type="datetimeFigureOut">
              <a:rPr lang="en-US" smtClean="0"/>
              <a:t>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A4EA8-67F8-234D-9E95-79D778E4B7C8}" type="slidenum">
              <a:rPr lang="en-US" smtClean="0"/>
              <a:t>‹#›</a:t>
            </a:fld>
            <a:endParaRPr lang="en-US"/>
          </a:p>
        </p:txBody>
      </p:sp>
    </p:spTree>
    <p:extLst>
      <p:ext uri="{BB962C8B-B14F-4D97-AF65-F5344CB8AC3E}">
        <p14:creationId xmlns:p14="http://schemas.microsoft.com/office/powerpoint/2010/main" val="1249089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F6AEBD-6458-ED41-97B4-DEE09F93E33C}" type="datetimeFigureOut">
              <a:rPr lang="en-US" smtClean="0"/>
              <a:t>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A4EA8-67F8-234D-9E95-79D778E4B7C8}" type="slidenum">
              <a:rPr lang="en-US" smtClean="0"/>
              <a:t>‹#›</a:t>
            </a:fld>
            <a:endParaRPr lang="en-US"/>
          </a:p>
        </p:txBody>
      </p:sp>
    </p:spTree>
    <p:extLst>
      <p:ext uri="{BB962C8B-B14F-4D97-AF65-F5344CB8AC3E}">
        <p14:creationId xmlns:p14="http://schemas.microsoft.com/office/powerpoint/2010/main" val="17883752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6AEBD-6458-ED41-97B4-DEE09F93E33C}" type="datetimeFigureOut">
              <a:rPr lang="en-US" smtClean="0"/>
              <a:t>2/8/22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A4EA8-67F8-234D-9E95-79D778E4B7C8}" type="slidenum">
              <a:rPr lang="en-US" smtClean="0"/>
              <a:t>‹#›</a:t>
            </a:fld>
            <a:endParaRPr lang="en-US"/>
          </a:p>
        </p:txBody>
      </p:sp>
    </p:spTree>
    <p:extLst>
      <p:ext uri="{BB962C8B-B14F-4D97-AF65-F5344CB8AC3E}">
        <p14:creationId xmlns:p14="http://schemas.microsoft.com/office/powerpoint/2010/main" val="1316832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tiff"/></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14.tiff"/><Relationship Id="rId6"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5.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14.tiff"/><Relationship Id="rId6"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tiff"/><Relationship Id="rId5"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3.tiff"/></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 Id="rId3" Type="http://schemas.openxmlformats.org/officeDocument/2006/relationships/image" Target="../media/image22.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b="1" dirty="0" smtClean="0">
                <a:latin typeface="Arial" charset="0"/>
                <a:ea typeface="Arial" charset="0"/>
                <a:cs typeface="Arial" charset="0"/>
              </a:rPr>
              <a:t>Micro Plate Rounds</a:t>
            </a:r>
            <a:endParaRPr lang="en-US" sz="3600" b="1" dirty="0">
              <a:latin typeface="Arial" charset="0"/>
              <a:ea typeface="Arial" charset="0"/>
              <a:cs typeface="Arial" charset="0"/>
            </a:endParaRPr>
          </a:p>
        </p:txBody>
      </p:sp>
      <p:sp>
        <p:nvSpPr>
          <p:cNvPr id="3" name="Subtitle 2"/>
          <p:cNvSpPr>
            <a:spLocks noGrp="1"/>
          </p:cNvSpPr>
          <p:nvPr>
            <p:ph type="subTitle" idx="1"/>
          </p:nvPr>
        </p:nvSpPr>
        <p:spPr/>
        <p:txBody>
          <a:bodyPr>
            <a:normAutofit/>
          </a:bodyPr>
          <a:lstStyle/>
          <a:p>
            <a:r>
              <a:rPr lang="en-US" sz="2800" dirty="0" smtClean="0">
                <a:latin typeface="Arial" charset="0"/>
                <a:ea typeface="Arial" charset="0"/>
                <a:cs typeface="Arial" charset="0"/>
              </a:rPr>
              <a:t>Session 9</a:t>
            </a:r>
          </a:p>
          <a:p>
            <a:r>
              <a:rPr lang="en-US" sz="2800" dirty="0" smtClean="0">
                <a:latin typeface="Arial" charset="0"/>
                <a:ea typeface="Arial" charset="0"/>
                <a:cs typeface="Arial" charset="0"/>
              </a:rPr>
              <a:t>Wound Cultures</a:t>
            </a:r>
            <a:endParaRPr lang="en-US" sz="2800" dirty="0">
              <a:latin typeface="Arial" charset="0"/>
              <a:ea typeface="Arial" charset="0"/>
              <a:cs typeface="Arial" charset="0"/>
            </a:endParaRPr>
          </a:p>
        </p:txBody>
      </p:sp>
    </p:spTree>
    <p:extLst>
      <p:ext uri="{BB962C8B-B14F-4D97-AF65-F5344CB8AC3E}">
        <p14:creationId xmlns:p14="http://schemas.microsoft.com/office/powerpoint/2010/main" val="1540382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dirty="0" smtClean="0">
                <a:latin typeface="Arial" charset="0"/>
                <a:ea typeface="Arial" charset="0"/>
                <a:cs typeface="Arial" charset="0"/>
              </a:rPr>
              <a:t>Poll #2</a:t>
            </a:r>
            <a:endParaRPr lang="en-US" sz="3400" dirty="0">
              <a:latin typeface="Arial" charset="0"/>
              <a:ea typeface="Arial" charset="0"/>
              <a:cs typeface="Arial" charset="0"/>
            </a:endParaRPr>
          </a:p>
        </p:txBody>
      </p:sp>
      <p:sp>
        <p:nvSpPr>
          <p:cNvPr id="3" name="Content Placeholder 2"/>
          <p:cNvSpPr>
            <a:spLocks noGrp="1"/>
          </p:cNvSpPr>
          <p:nvPr>
            <p:ph idx="1"/>
          </p:nvPr>
        </p:nvSpPr>
        <p:spPr>
          <a:xfrm>
            <a:off x="681318" y="1000871"/>
            <a:ext cx="6229846" cy="4351338"/>
          </a:xfrm>
        </p:spPr>
        <p:txBody>
          <a:bodyPr>
            <a:normAutofit/>
          </a:bodyPr>
          <a:lstStyle/>
          <a:p>
            <a:pPr marL="0" indent="0">
              <a:buNone/>
            </a:pPr>
            <a:r>
              <a:rPr lang="en-US" sz="2400" dirty="0" smtClean="0">
                <a:latin typeface="Arial" charset="0"/>
                <a:ea typeface="Arial" charset="0"/>
                <a:cs typeface="Arial" charset="0"/>
              </a:rPr>
              <a:t>This non-lactose fermenter, oxidase (-), urease (+), bipolar staining gram negative coccobacillus is most likely:</a:t>
            </a:r>
          </a:p>
          <a:p>
            <a:pPr marL="0" indent="0">
              <a:buNone/>
            </a:pPr>
            <a:endParaRPr lang="en-US" sz="2400" i="1" dirty="0">
              <a:latin typeface="Arial" charset="0"/>
              <a:ea typeface="Arial" charset="0"/>
              <a:cs typeface="Arial" charset="0"/>
            </a:endParaRPr>
          </a:p>
          <a:p>
            <a:pPr marL="457200" indent="-457200">
              <a:buAutoNum type="alphaUcPeriod"/>
            </a:pPr>
            <a:r>
              <a:rPr lang="en-US" sz="2400" i="1" dirty="0" err="1" smtClean="0">
                <a:latin typeface="Arial" charset="0"/>
                <a:ea typeface="Arial" charset="0"/>
                <a:cs typeface="Arial" charset="0"/>
              </a:rPr>
              <a:t>Shigella</a:t>
            </a:r>
            <a:endParaRPr lang="en-US" sz="2400" i="1" dirty="0" smtClean="0">
              <a:latin typeface="Arial" charset="0"/>
              <a:ea typeface="Arial" charset="0"/>
              <a:cs typeface="Arial" charset="0"/>
            </a:endParaRPr>
          </a:p>
          <a:p>
            <a:pPr marL="457200" indent="-457200">
              <a:buAutoNum type="alphaUcPeriod"/>
            </a:pPr>
            <a:r>
              <a:rPr lang="en-US" sz="2400" i="1" dirty="0" smtClean="0">
                <a:latin typeface="Arial" charset="0"/>
                <a:ea typeface="Arial" charset="0"/>
                <a:cs typeface="Arial" charset="0"/>
              </a:rPr>
              <a:t>Salmonella </a:t>
            </a:r>
            <a:r>
              <a:rPr lang="en-US" sz="2400" i="1" dirty="0" err="1" smtClean="0">
                <a:latin typeface="Arial" charset="0"/>
                <a:ea typeface="Arial" charset="0"/>
                <a:cs typeface="Arial" charset="0"/>
              </a:rPr>
              <a:t>typhi</a:t>
            </a:r>
            <a:endParaRPr lang="en-US" sz="2400" i="1" dirty="0" smtClean="0">
              <a:latin typeface="Arial" charset="0"/>
              <a:ea typeface="Arial" charset="0"/>
              <a:cs typeface="Arial" charset="0"/>
            </a:endParaRPr>
          </a:p>
          <a:p>
            <a:pPr marL="457200" indent="-457200">
              <a:buAutoNum type="alphaUcPeriod"/>
            </a:pPr>
            <a:r>
              <a:rPr lang="en-US" sz="2400" b="1" i="1" dirty="0" smtClean="0">
                <a:latin typeface="Arial" charset="0"/>
                <a:ea typeface="Arial" charset="0"/>
                <a:cs typeface="Arial" charset="0"/>
              </a:rPr>
              <a:t>Yersinia enterocolitia</a:t>
            </a:r>
          </a:p>
          <a:p>
            <a:pPr marL="457200" indent="-457200">
              <a:buAutoNum type="alphaUcPeriod"/>
            </a:pPr>
            <a:r>
              <a:rPr lang="en-US" sz="2400" i="1" dirty="0" smtClean="0">
                <a:latin typeface="Arial" charset="0"/>
                <a:ea typeface="Arial" charset="0"/>
                <a:cs typeface="Arial" charset="0"/>
              </a:rPr>
              <a:t>Campylobacter </a:t>
            </a:r>
            <a:r>
              <a:rPr lang="en-US" sz="2400" i="1" dirty="0" err="1" smtClean="0">
                <a:latin typeface="Arial" charset="0"/>
                <a:ea typeface="Arial" charset="0"/>
                <a:cs typeface="Arial" charset="0"/>
              </a:rPr>
              <a:t>jejuni</a:t>
            </a:r>
            <a:endParaRPr lang="en-US" sz="2400" i="1" dirty="0" smtClean="0">
              <a:latin typeface="Arial" charset="0"/>
              <a:ea typeface="Arial" charset="0"/>
              <a:cs typeface="Arial" charset="0"/>
            </a:endParaRPr>
          </a:p>
          <a:p>
            <a:pPr marL="457200" indent="-457200">
              <a:buAutoNum type="alphaUcPeriod"/>
            </a:pPr>
            <a:r>
              <a:rPr lang="en-US" sz="2400" i="1" dirty="0" smtClean="0">
                <a:latin typeface="Arial" charset="0"/>
                <a:ea typeface="Arial" charset="0"/>
                <a:cs typeface="Arial" charset="0"/>
              </a:rPr>
              <a:t>Vibrio</a:t>
            </a:r>
          </a:p>
        </p:txBody>
      </p:sp>
      <p:pic>
        <p:nvPicPr>
          <p:cNvPr id="4" name="Picture 3"/>
          <p:cNvPicPr>
            <a:picLocks noChangeAspect="1"/>
          </p:cNvPicPr>
          <p:nvPr/>
        </p:nvPicPr>
        <p:blipFill rotWithShape="1">
          <a:blip r:embed="rId2"/>
          <a:srcRect l="2641" t="3542" r="3058" b="4384"/>
          <a:stretch/>
        </p:blipFill>
        <p:spPr>
          <a:xfrm>
            <a:off x="7494137" y="149973"/>
            <a:ext cx="3863019" cy="2721595"/>
          </a:xfrm>
          <a:prstGeom prst="rect">
            <a:avLst/>
          </a:prstGeom>
        </p:spPr>
      </p:pic>
      <p:pic>
        <p:nvPicPr>
          <p:cNvPr id="5" name="Picture 4"/>
          <p:cNvPicPr>
            <a:picLocks noChangeAspect="1"/>
          </p:cNvPicPr>
          <p:nvPr/>
        </p:nvPicPr>
        <p:blipFill rotWithShape="1">
          <a:blip r:embed="rId3"/>
          <a:srcRect t="1092"/>
          <a:stretch/>
        </p:blipFill>
        <p:spPr>
          <a:xfrm flipH="1">
            <a:off x="7494138" y="3338624"/>
            <a:ext cx="2577440" cy="3103056"/>
          </a:xfrm>
          <a:prstGeom prst="rect">
            <a:avLst/>
          </a:prstGeom>
        </p:spPr>
      </p:pic>
      <p:pic>
        <p:nvPicPr>
          <p:cNvPr id="6" name="Picture 5"/>
          <p:cNvPicPr>
            <a:picLocks noChangeAspect="1"/>
          </p:cNvPicPr>
          <p:nvPr/>
        </p:nvPicPr>
        <p:blipFill>
          <a:blip r:embed="rId4"/>
          <a:stretch>
            <a:fillRect/>
          </a:stretch>
        </p:blipFill>
        <p:spPr>
          <a:xfrm>
            <a:off x="10654553" y="2983405"/>
            <a:ext cx="702604" cy="3458275"/>
          </a:xfrm>
          <a:prstGeom prst="rect">
            <a:avLst/>
          </a:prstGeom>
        </p:spPr>
      </p:pic>
      <p:sp>
        <p:nvSpPr>
          <p:cNvPr id="7" name="Rectangle 6"/>
          <p:cNvSpPr/>
          <p:nvPr/>
        </p:nvSpPr>
        <p:spPr>
          <a:xfrm>
            <a:off x="10384531" y="6441680"/>
            <a:ext cx="1242648" cy="369332"/>
          </a:xfrm>
          <a:prstGeom prst="rect">
            <a:avLst/>
          </a:prstGeom>
        </p:spPr>
        <p:txBody>
          <a:bodyPr wrap="none">
            <a:spAutoFit/>
          </a:bodyPr>
          <a:lstStyle/>
          <a:p>
            <a:r>
              <a:rPr lang="en-US" smtClean="0">
                <a:latin typeface="Arial" charset="0"/>
                <a:ea typeface="Arial" charset="0"/>
                <a:cs typeface="Arial" charset="0"/>
              </a:rPr>
              <a:t>urease (+)</a:t>
            </a:r>
            <a:endParaRPr lang="en-US"/>
          </a:p>
        </p:txBody>
      </p:sp>
      <p:cxnSp>
        <p:nvCxnSpPr>
          <p:cNvPr id="8" name="Straight Arrow Connector 7"/>
          <p:cNvCxnSpPr/>
          <p:nvPr/>
        </p:nvCxnSpPr>
        <p:spPr>
          <a:xfrm>
            <a:off x="2421796" y="2784128"/>
            <a:ext cx="552893" cy="0"/>
          </a:xfrm>
          <a:prstGeom prst="straightConnector1">
            <a:avLst/>
          </a:prstGeom>
          <a:ln>
            <a:solidFill>
              <a:srgbClr val="7030A0"/>
            </a:solidFill>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3121436" y="2583295"/>
            <a:ext cx="1508671" cy="400110"/>
          </a:xfrm>
          <a:prstGeom prst="rect">
            <a:avLst/>
          </a:prstGeom>
          <a:noFill/>
          <a:ln>
            <a:solidFill>
              <a:srgbClr val="7030A0"/>
            </a:solidFill>
          </a:ln>
        </p:spPr>
        <p:txBody>
          <a:bodyPr wrap="square" rtlCol="0">
            <a:spAutoFit/>
          </a:bodyPr>
          <a:lstStyle/>
          <a:p>
            <a:r>
              <a:rPr lang="en-US" sz="2000" smtClean="0">
                <a:latin typeface="Arial" charset="0"/>
                <a:ea typeface="Arial" charset="0"/>
                <a:cs typeface="Arial" charset="0"/>
              </a:rPr>
              <a:t>Urease (-)</a:t>
            </a:r>
            <a:endParaRPr lang="en-US" sz="2000" dirty="0">
              <a:latin typeface="Arial" charset="0"/>
              <a:ea typeface="Arial" charset="0"/>
              <a:cs typeface="Arial" charset="0"/>
            </a:endParaRPr>
          </a:p>
        </p:txBody>
      </p:sp>
      <p:cxnSp>
        <p:nvCxnSpPr>
          <p:cNvPr id="10" name="Straight Arrow Connector 9"/>
          <p:cNvCxnSpPr/>
          <p:nvPr/>
        </p:nvCxnSpPr>
        <p:spPr>
          <a:xfrm>
            <a:off x="3658717" y="3300673"/>
            <a:ext cx="552893" cy="0"/>
          </a:xfrm>
          <a:prstGeom prst="straightConnector1">
            <a:avLst/>
          </a:prstGeom>
          <a:ln>
            <a:solidFill>
              <a:srgbClr val="7030A0"/>
            </a:solidFill>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4358357" y="3099840"/>
            <a:ext cx="1508671" cy="400110"/>
          </a:xfrm>
          <a:prstGeom prst="rect">
            <a:avLst/>
          </a:prstGeom>
          <a:noFill/>
          <a:ln>
            <a:solidFill>
              <a:srgbClr val="7030A0"/>
            </a:solidFill>
          </a:ln>
        </p:spPr>
        <p:txBody>
          <a:bodyPr wrap="square" rtlCol="0">
            <a:spAutoFit/>
          </a:bodyPr>
          <a:lstStyle/>
          <a:p>
            <a:r>
              <a:rPr lang="en-US" sz="2000" smtClean="0">
                <a:latin typeface="Arial" charset="0"/>
                <a:ea typeface="Arial" charset="0"/>
                <a:cs typeface="Arial" charset="0"/>
              </a:rPr>
              <a:t>Urease (-)</a:t>
            </a:r>
            <a:endParaRPr lang="en-US" sz="2000" dirty="0">
              <a:latin typeface="Arial" charset="0"/>
              <a:ea typeface="Arial" charset="0"/>
              <a:cs typeface="Arial" charset="0"/>
            </a:endParaRPr>
          </a:p>
        </p:txBody>
      </p:sp>
      <p:cxnSp>
        <p:nvCxnSpPr>
          <p:cNvPr id="12" name="Straight Arrow Connector 11"/>
          <p:cNvCxnSpPr/>
          <p:nvPr/>
        </p:nvCxnSpPr>
        <p:spPr>
          <a:xfrm>
            <a:off x="4211610" y="4140964"/>
            <a:ext cx="552893" cy="0"/>
          </a:xfrm>
          <a:prstGeom prst="straightConnector1">
            <a:avLst/>
          </a:prstGeom>
          <a:ln>
            <a:solidFill>
              <a:srgbClr val="7030A0"/>
            </a:solidFill>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4856987" y="3787021"/>
            <a:ext cx="2312866" cy="707886"/>
          </a:xfrm>
          <a:prstGeom prst="rect">
            <a:avLst/>
          </a:prstGeom>
          <a:noFill/>
          <a:ln>
            <a:solidFill>
              <a:srgbClr val="7030A0"/>
            </a:solidFill>
          </a:ln>
        </p:spPr>
        <p:txBody>
          <a:bodyPr wrap="square" rtlCol="0">
            <a:spAutoFit/>
          </a:bodyPr>
          <a:lstStyle/>
          <a:p>
            <a:r>
              <a:rPr lang="en-US" sz="2000" dirty="0" smtClean="0">
                <a:latin typeface="Arial" charset="0"/>
                <a:ea typeface="Arial" charset="0"/>
                <a:cs typeface="Arial" charset="0"/>
              </a:rPr>
              <a:t>Gull-wing </a:t>
            </a:r>
            <a:r>
              <a:rPr lang="en-US" sz="2000" dirty="0" smtClean="0">
                <a:latin typeface="Arial" charset="0"/>
                <a:ea typeface="Arial" charset="0"/>
                <a:cs typeface="Arial" charset="0"/>
              </a:rPr>
              <a:t>shape </a:t>
            </a:r>
            <a:r>
              <a:rPr lang="en-US" sz="2000" dirty="0" smtClean="0">
                <a:latin typeface="Arial" charset="0"/>
                <a:ea typeface="Arial" charset="0"/>
                <a:cs typeface="Arial" charset="0"/>
              </a:rPr>
              <a:t>on gram stain</a:t>
            </a:r>
            <a:endParaRPr lang="en-US" sz="2000" dirty="0">
              <a:latin typeface="Arial" charset="0"/>
              <a:ea typeface="Arial" charset="0"/>
              <a:cs typeface="Arial" charset="0"/>
            </a:endParaRPr>
          </a:p>
        </p:txBody>
      </p:sp>
      <p:cxnSp>
        <p:nvCxnSpPr>
          <p:cNvPr id="14" name="Straight Arrow Connector 13"/>
          <p:cNvCxnSpPr/>
          <p:nvPr/>
        </p:nvCxnSpPr>
        <p:spPr>
          <a:xfrm>
            <a:off x="2105089" y="4615144"/>
            <a:ext cx="552893" cy="0"/>
          </a:xfrm>
          <a:prstGeom prst="straightConnector1">
            <a:avLst/>
          </a:prstGeom>
          <a:ln>
            <a:solidFill>
              <a:srgbClr val="7030A0"/>
            </a:solidFill>
            <a:tailEnd type="triangle"/>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2741997" y="4415089"/>
            <a:ext cx="2114990" cy="707886"/>
          </a:xfrm>
          <a:prstGeom prst="rect">
            <a:avLst/>
          </a:prstGeom>
          <a:noFill/>
          <a:ln>
            <a:solidFill>
              <a:srgbClr val="7030A0"/>
            </a:solidFill>
          </a:ln>
        </p:spPr>
        <p:txBody>
          <a:bodyPr wrap="square" rtlCol="0">
            <a:spAutoFit/>
          </a:bodyPr>
          <a:lstStyle/>
          <a:p>
            <a:r>
              <a:rPr lang="en-US" sz="2000">
                <a:latin typeface="Arial" charset="0"/>
                <a:ea typeface="Arial" charset="0"/>
                <a:cs typeface="Arial" charset="0"/>
              </a:rPr>
              <a:t>o</a:t>
            </a:r>
            <a:r>
              <a:rPr lang="en-US" sz="2000" smtClean="0">
                <a:latin typeface="Arial" charset="0"/>
                <a:ea typeface="Arial" charset="0"/>
                <a:cs typeface="Arial" charset="0"/>
              </a:rPr>
              <a:t>xidase </a:t>
            </a:r>
            <a:r>
              <a:rPr lang="en-US" sz="2000" smtClean="0">
                <a:latin typeface="Arial" charset="0"/>
                <a:ea typeface="Arial" charset="0"/>
                <a:cs typeface="Arial" charset="0"/>
              </a:rPr>
              <a:t>(+),</a:t>
            </a:r>
            <a:r>
              <a:rPr lang="en-US" sz="2000">
                <a:latin typeface="Arial" charset="0"/>
                <a:ea typeface="Arial" charset="0"/>
                <a:cs typeface="Arial" charset="0"/>
              </a:rPr>
              <a:t> </a:t>
            </a:r>
            <a:r>
              <a:rPr lang="en-US" sz="2000" smtClean="0">
                <a:latin typeface="Arial" charset="0"/>
                <a:ea typeface="Arial" charset="0"/>
                <a:cs typeface="Arial" charset="0"/>
              </a:rPr>
              <a:t>comma shaped</a:t>
            </a:r>
            <a:endParaRPr lang="en-US" sz="2000" smtClean="0">
              <a:latin typeface="Arial" charset="0"/>
              <a:ea typeface="Arial" charset="0"/>
              <a:cs typeface="Arial" charset="0"/>
            </a:endParaRPr>
          </a:p>
        </p:txBody>
      </p:sp>
    </p:spTree>
    <p:extLst>
      <p:ext uri="{BB962C8B-B14F-4D97-AF65-F5344CB8AC3E}">
        <p14:creationId xmlns:p14="http://schemas.microsoft.com/office/powerpoint/2010/main" val="1378828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i="1" dirty="0" smtClean="0">
                <a:latin typeface="Arial" charset="0"/>
                <a:ea typeface="Arial" charset="0"/>
                <a:cs typeface="Arial" charset="0"/>
              </a:rPr>
              <a:t>Yersinia enterocolitia</a:t>
            </a:r>
            <a:endParaRPr lang="en-US" sz="3400" b="1" i="1" dirty="0">
              <a:latin typeface="Arial" charset="0"/>
              <a:ea typeface="Arial" charset="0"/>
              <a:cs typeface="Arial" charset="0"/>
            </a:endParaRPr>
          </a:p>
        </p:txBody>
      </p:sp>
      <p:sp>
        <p:nvSpPr>
          <p:cNvPr id="3" name="Content Placeholder 2"/>
          <p:cNvSpPr>
            <a:spLocks noGrp="1"/>
          </p:cNvSpPr>
          <p:nvPr>
            <p:ph idx="1"/>
          </p:nvPr>
        </p:nvSpPr>
        <p:spPr>
          <a:xfrm>
            <a:off x="5621311" y="1064667"/>
            <a:ext cx="6224088" cy="5017157"/>
          </a:xfrm>
        </p:spPr>
        <p:txBody>
          <a:bodyPr>
            <a:normAutofit/>
          </a:bodyPr>
          <a:lstStyle/>
          <a:p>
            <a:pPr marL="0" indent="0">
              <a:buNone/>
            </a:pPr>
            <a:r>
              <a:rPr lang="en-US" sz="2000" b="1" dirty="0" smtClean="0">
                <a:latin typeface="Arial" charset="0"/>
                <a:ea typeface="Arial" charset="0"/>
                <a:cs typeface="Arial" charset="0"/>
              </a:rPr>
              <a:t>Microbiological characteristics:</a:t>
            </a:r>
          </a:p>
          <a:p>
            <a:pPr>
              <a:buFont typeface="Wingdings" charset="2"/>
              <a:buChar char="§"/>
            </a:pPr>
            <a:r>
              <a:rPr lang="en-US" sz="2000" dirty="0" smtClean="0">
                <a:latin typeface="Arial" charset="0"/>
                <a:ea typeface="Arial" charset="0"/>
                <a:cs typeface="Arial" charset="0"/>
              </a:rPr>
              <a:t>Grows slowly on regular culture media. </a:t>
            </a:r>
            <a:r>
              <a:rPr lang="en-US" sz="2000" dirty="0">
                <a:latin typeface="Arial" charset="0"/>
                <a:ea typeface="Arial" charset="0"/>
                <a:cs typeface="Arial" charset="0"/>
              </a:rPr>
              <a:t>S</a:t>
            </a:r>
            <a:r>
              <a:rPr lang="en-US" sz="2000" dirty="0" smtClean="0">
                <a:latin typeface="Arial" charset="0"/>
                <a:ea typeface="Arial" charset="0"/>
                <a:cs typeface="Arial" charset="0"/>
              </a:rPr>
              <a:t>pecialized CIN agar (</a:t>
            </a:r>
            <a:r>
              <a:rPr lang="en-US" sz="2000" dirty="0" err="1" smtClean="0">
                <a:latin typeface="Arial" charset="0"/>
                <a:ea typeface="Arial" charset="0"/>
                <a:cs typeface="Arial" charset="0"/>
              </a:rPr>
              <a:t>cefsulodin-irgasan-novobiocin</a:t>
            </a:r>
            <a:r>
              <a:rPr lang="en-US" sz="2000" dirty="0" smtClean="0">
                <a:latin typeface="Arial" charset="0"/>
                <a:ea typeface="Arial" charset="0"/>
                <a:cs typeface="Arial" charset="0"/>
              </a:rPr>
              <a:t>) can assist in growth/isolation</a:t>
            </a:r>
          </a:p>
          <a:p>
            <a:pPr lvl="1">
              <a:buFont typeface="Wingdings" charset="2"/>
              <a:buChar char="§"/>
            </a:pPr>
            <a:r>
              <a:rPr lang="en-US" sz="2000" dirty="0" smtClean="0">
                <a:latin typeface="Arial" charset="0"/>
                <a:ea typeface="Arial" charset="0"/>
                <a:cs typeface="Arial" charset="0"/>
              </a:rPr>
              <a:t>”Bulls eye” appearance due to red centers and transplant borders (from mannitol fermentation)</a:t>
            </a:r>
            <a:endParaRPr lang="en-US" sz="2000" dirty="0">
              <a:latin typeface="Arial" charset="0"/>
              <a:ea typeface="Arial" charset="0"/>
              <a:cs typeface="Arial" charset="0"/>
            </a:endParaRPr>
          </a:p>
          <a:p>
            <a:pPr>
              <a:buFont typeface="Wingdings" charset="2"/>
              <a:buChar char="§"/>
            </a:pPr>
            <a:r>
              <a:rPr lang="en-US" sz="2000" dirty="0" smtClean="0">
                <a:latin typeface="Arial" charset="0"/>
                <a:ea typeface="Arial" charset="0"/>
                <a:cs typeface="Arial" charset="0"/>
              </a:rPr>
              <a:t>Bipolar gram staining</a:t>
            </a:r>
            <a:endParaRPr lang="en-US" sz="2000" dirty="0">
              <a:latin typeface="Arial" charset="0"/>
              <a:ea typeface="Arial" charset="0"/>
              <a:cs typeface="Arial" charset="0"/>
            </a:endParaRPr>
          </a:p>
          <a:p>
            <a:pPr>
              <a:buFont typeface="Wingdings" charset="2"/>
              <a:buChar char="§"/>
            </a:pPr>
            <a:r>
              <a:rPr lang="en-US" sz="2000" dirty="0" smtClean="0">
                <a:latin typeface="Arial" charset="0"/>
                <a:ea typeface="Arial" charset="0"/>
                <a:cs typeface="Arial" charset="0"/>
              </a:rPr>
              <a:t>Lactose non fermenter</a:t>
            </a:r>
          </a:p>
          <a:p>
            <a:pPr>
              <a:buFont typeface="Wingdings" charset="2"/>
              <a:buChar char="§"/>
            </a:pPr>
            <a:r>
              <a:rPr lang="en-US" sz="2000" dirty="0" smtClean="0">
                <a:latin typeface="Arial" charset="0"/>
                <a:ea typeface="Arial" charset="0"/>
                <a:cs typeface="Arial" charset="0"/>
              </a:rPr>
              <a:t>Oxidase (-)</a:t>
            </a:r>
          </a:p>
          <a:p>
            <a:pPr>
              <a:buFont typeface="Wingdings" charset="2"/>
              <a:buChar char="§"/>
            </a:pPr>
            <a:r>
              <a:rPr lang="en-US" sz="2000" dirty="0" smtClean="0">
                <a:latin typeface="Arial" charset="0"/>
                <a:ea typeface="Arial" charset="0"/>
                <a:cs typeface="Arial" charset="0"/>
              </a:rPr>
              <a:t>Urease (+)</a:t>
            </a:r>
          </a:p>
          <a:p>
            <a:pPr>
              <a:buFont typeface="Wingdings" charset="2"/>
              <a:buChar char="§"/>
            </a:pPr>
            <a:r>
              <a:rPr lang="en-US" sz="2000" dirty="0" smtClean="0">
                <a:latin typeface="Arial" charset="0"/>
                <a:ea typeface="Arial" charset="0"/>
                <a:cs typeface="Arial" charset="0"/>
              </a:rPr>
              <a:t>Motility depends on temperature</a:t>
            </a:r>
          </a:p>
          <a:p>
            <a:pPr lvl="1">
              <a:buFont typeface="Wingdings" charset="2"/>
              <a:buChar char="§"/>
            </a:pPr>
            <a:r>
              <a:rPr lang="en-US" sz="2000" dirty="0" smtClean="0">
                <a:latin typeface="Arial" charset="0"/>
                <a:ea typeface="Arial" charset="0"/>
                <a:cs typeface="Arial" charset="0"/>
              </a:rPr>
              <a:t>Motile at 22 - 25</a:t>
            </a:r>
            <a:r>
              <a:rPr lang="en-US" sz="2000" baseline="30000" dirty="0" smtClean="0">
                <a:latin typeface="Arial" charset="0"/>
                <a:ea typeface="Arial" charset="0"/>
                <a:cs typeface="Arial" charset="0"/>
              </a:rPr>
              <a:t>o</a:t>
            </a:r>
            <a:r>
              <a:rPr lang="en-US" sz="2000" dirty="0" smtClean="0">
                <a:latin typeface="Arial" charset="0"/>
                <a:ea typeface="Arial" charset="0"/>
                <a:cs typeface="Arial" charset="0"/>
              </a:rPr>
              <a:t>C; non-motile at 37</a:t>
            </a:r>
            <a:r>
              <a:rPr lang="en-US" sz="2000" baseline="30000" dirty="0" smtClean="0">
                <a:latin typeface="Arial" charset="0"/>
                <a:ea typeface="Arial" charset="0"/>
                <a:cs typeface="Arial" charset="0"/>
              </a:rPr>
              <a:t>o</a:t>
            </a:r>
            <a:r>
              <a:rPr lang="en-US" sz="2000" dirty="0" smtClean="0">
                <a:latin typeface="Arial" charset="0"/>
                <a:ea typeface="Arial" charset="0"/>
                <a:cs typeface="Arial" charset="0"/>
              </a:rPr>
              <a:t>C</a:t>
            </a:r>
          </a:p>
          <a:p>
            <a:pPr lvl="1">
              <a:buFont typeface="Wingdings" charset="2"/>
              <a:buChar char="§"/>
            </a:pPr>
            <a:r>
              <a:rPr lang="en-US" sz="2000" dirty="0" smtClean="0">
                <a:latin typeface="Arial" charset="0"/>
                <a:ea typeface="Arial" charset="0"/>
                <a:cs typeface="Arial" charset="0"/>
              </a:rPr>
              <a:t>In contrast, </a:t>
            </a:r>
            <a:r>
              <a:rPr lang="en-US" sz="2000" i="1" dirty="0" smtClean="0">
                <a:latin typeface="Arial" charset="0"/>
                <a:ea typeface="Arial" charset="0"/>
                <a:cs typeface="Arial" charset="0"/>
              </a:rPr>
              <a:t>Y. </a:t>
            </a:r>
            <a:r>
              <a:rPr lang="en-US" sz="2000" i="1" dirty="0" err="1" smtClean="0">
                <a:latin typeface="Arial" charset="0"/>
                <a:ea typeface="Arial" charset="0"/>
                <a:cs typeface="Arial" charset="0"/>
              </a:rPr>
              <a:t>pestis</a:t>
            </a:r>
            <a:r>
              <a:rPr lang="en-US" sz="2000" dirty="0">
                <a:latin typeface="Arial" charset="0"/>
                <a:ea typeface="Arial" charset="0"/>
                <a:cs typeface="Arial" charset="0"/>
              </a:rPr>
              <a:t> </a:t>
            </a:r>
            <a:r>
              <a:rPr lang="en-US" sz="2000" dirty="0" smtClean="0">
                <a:latin typeface="Arial" charset="0"/>
                <a:ea typeface="Arial" charset="0"/>
                <a:cs typeface="Arial" charset="0"/>
              </a:rPr>
              <a:t>is non-motile at all temperatures</a:t>
            </a:r>
            <a:endParaRPr lang="en-US" sz="2000" dirty="0">
              <a:latin typeface="Arial" charset="0"/>
              <a:ea typeface="Arial" charset="0"/>
              <a:cs typeface="Arial" charset="0"/>
            </a:endParaRPr>
          </a:p>
        </p:txBody>
      </p:sp>
      <p:pic>
        <p:nvPicPr>
          <p:cNvPr id="4" name="Picture 3"/>
          <p:cNvPicPr>
            <a:picLocks noChangeAspect="1"/>
          </p:cNvPicPr>
          <p:nvPr/>
        </p:nvPicPr>
        <p:blipFill>
          <a:blip r:embed="rId3"/>
          <a:stretch>
            <a:fillRect/>
          </a:stretch>
        </p:blipFill>
        <p:spPr>
          <a:xfrm>
            <a:off x="433423" y="1277318"/>
            <a:ext cx="4776529" cy="4425079"/>
          </a:xfrm>
          <a:prstGeom prst="rect">
            <a:avLst/>
          </a:prstGeom>
        </p:spPr>
      </p:pic>
    </p:spTree>
    <p:extLst>
      <p:ext uri="{BB962C8B-B14F-4D97-AF65-F5344CB8AC3E}">
        <p14:creationId xmlns:p14="http://schemas.microsoft.com/office/powerpoint/2010/main" val="755458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dirty="0" smtClean="0">
                <a:latin typeface="Arial" charset="0"/>
                <a:ea typeface="Arial" charset="0"/>
                <a:cs typeface="Arial" charset="0"/>
              </a:rPr>
              <a:t>Poll #3</a:t>
            </a:r>
            <a:endParaRPr lang="en-US" sz="3400" dirty="0">
              <a:latin typeface="Arial" charset="0"/>
              <a:ea typeface="Arial" charset="0"/>
              <a:cs typeface="Arial" charset="0"/>
            </a:endParaRPr>
          </a:p>
        </p:txBody>
      </p:sp>
      <p:sp>
        <p:nvSpPr>
          <p:cNvPr id="3" name="Content Placeholder 2"/>
          <p:cNvSpPr>
            <a:spLocks noGrp="1"/>
          </p:cNvSpPr>
          <p:nvPr>
            <p:ph idx="1"/>
          </p:nvPr>
        </p:nvSpPr>
        <p:spPr>
          <a:xfrm>
            <a:off x="681318" y="1000871"/>
            <a:ext cx="10248952" cy="4351338"/>
          </a:xfrm>
        </p:spPr>
        <p:txBody>
          <a:bodyPr>
            <a:normAutofit/>
          </a:bodyPr>
          <a:lstStyle/>
          <a:p>
            <a:pPr marL="0" indent="0">
              <a:buNone/>
            </a:pPr>
            <a:r>
              <a:rPr lang="en-US" sz="2400" dirty="0" smtClean="0">
                <a:latin typeface="Arial" charset="0"/>
                <a:ea typeface="Arial" charset="0"/>
                <a:cs typeface="Arial" charset="0"/>
              </a:rPr>
              <a:t>To which food exposure is </a:t>
            </a:r>
            <a:r>
              <a:rPr lang="en-US" sz="2400" i="1" dirty="0" smtClean="0">
                <a:latin typeface="Arial" charset="0"/>
                <a:ea typeface="Arial" charset="0"/>
                <a:cs typeface="Arial" charset="0"/>
              </a:rPr>
              <a:t>Yersinia enterocolitia </a:t>
            </a:r>
            <a:r>
              <a:rPr lang="en-US" sz="2400" dirty="0" smtClean="0">
                <a:latin typeface="Arial" charset="0"/>
                <a:ea typeface="Arial" charset="0"/>
                <a:cs typeface="Arial" charset="0"/>
              </a:rPr>
              <a:t>most closely linked?</a:t>
            </a:r>
          </a:p>
          <a:p>
            <a:pPr marL="0" indent="0">
              <a:buNone/>
            </a:pPr>
            <a:endParaRPr lang="en-US" sz="2400" i="1" dirty="0">
              <a:latin typeface="Arial" charset="0"/>
              <a:ea typeface="Arial" charset="0"/>
              <a:cs typeface="Arial" charset="0"/>
            </a:endParaRPr>
          </a:p>
          <a:p>
            <a:pPr marL="457200" indent="-457200">
              <a:buAutoNum type="alphaUcPeriod"/>
            </a:pPr>
            <a:r>
              <a:rPr lang="en-US" sz="2400" dirty="0" smtClean="0">
                <a:latin typeface="Arial" charset="0"/>
                <a:ea typeface="Arial" charset="0"/>
                <a:cs typeface="Arial" charset="0"/>
              </a:rPr>
              <a:t>Pigs/pork</a:t>
            </a:r>
          </a:p>
          <a:p>
            <a:pPr marL="457200" indent="-457200">
              <a:buAutoNum type="alphaUcPeriod"/>
            </a:pPr>
            <a:r>
              <a:rPr lang="en-US" sz="2400" dirty="0" smtClean="0">
                <a:latin typeface="Arial" charset="0"/>
                <a:ea typeface="Arial" charset="0"/>
                <a:cs typeface="Arial" charset="0"/>
              </a:rPr>
              <a:t>Poultry</a:t>
            </a:r>
          </a:p>
          <a:p>
            <a:pPr marL="457200" indent="-457200">
              <a:buAutoNum type="alphaUcPeriod"/>
            </a:pPr>
            <a:r>
              <a:rPr lang="en-US" sz="2400" dirty="0" smtClean="0">
                <a:latin typeface="Arial" charset="0"/>
                <a:ea typeface="Arial" charset="0"/>
                <a:cs typeface="Arial" charset="0"/>
              </a:rPr>
              <a:t>Eggs</a:t>
            </a:r>
          </a:p>
        </p:txBody>
      </p:sp>
    </p:spTree>
    <p:extLst>
      <p:ext uri="{BB962C8B-B14F-4D97-AF65-F5344CB8AC3E}">
        <p14:creationId xmlns:p14="http://schemas.microsoft.com/office/powerpoint/2010/main" val="1675535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dirty="0" smtClean="0">
                <a:latin typeface="Arial" charset="0"/>
                <a:ea typeface="Arial" charset="0"/>
                <a:cs typeface="Arial" charset="0"/>
              </a:rPr>
              <a:t>Poll #3</a:t>
            </a:r>
            <a:endParaRPr lang="en-US" sz="3400" dirty="0">
              <a:latin typeface="Arial" charset="0"/>
              <a:ea typeface="Arial" charset="0"/>
              <a:cs typeface="Arial" charset="0"/>
            </a:endParaRPr>
          </a:p>
        </p:txBody>
      </p:sp>
      <p:sp>
        <p:nvSpPr>
          <p:cNvPr id="3" name="Content Placeholder 2"/>
          <p:cNvSpPr>
            <a:spLocks noGrp="1"/>
          </p:cNvSpPr>
          <p:nvPr>
            <p:ph idx="1"/>
          </p:nvPr>
        </p:nvSpPr>
        <p:spPr>
          <a:xfrm>
            <a:off x="681318" y="1000871"/>
            <a:ext cx="10248952" cy="4351338"/>
          </a:xfrm>
        </p:spPr>
        <p:txBody>
          <a:bodyPr>
            <a:normAutofit/>
          </a:bodyPr>
          <a:lstStyle/>
          <a:p>
            <a:pPr marL="0" indent="0">
              <a:buNone/>
            </a:pPr>
            <a:r>
              <a:rPr lang="en-US" sz="2400" dirty="0" smtClean="0">
                <a:latin typeface="Arial" charset="0"/>
                <a:ea typeface="Arial" charset="0"/>
                <a:cs typeface="Arial" charset="0"/>
              </a:rPr>
              <a:t>To which food exposure is </a:t>
            </a:r>
            <a:r>
              <a:rPr lang="en-US" sz="2400" i="1" dirty="0" smtClean="0">
                <a:latin typeface="Arial" charset="0"/>
                <a:ea typeface="Arial" charset="0"/>
                <a:cs typeface="Arial" charset="0"/>
              </a:rPr>
              <a:t>Yersinia enterocolitia </a:t>
            </a:r>
            <a:r>
              <a:rPr lang="en-US" sz="2400" dirty="0" smtClean="0">
                <a:latin typeface="Arial" charset="0"/>
                <a:ea typeface="Arial" charset="0"/>
                <a:cs typeface="Arial" charset="0"/>
              </a:rPr>
              <a:t>most closely linked?</a:t>
            </a:r>
          </a:p>
          <a:p>
            <a:pPr marL="0" indent="0">
              <a:buNone/>
            </a:pPr>
            <a:endParaRPr lang="en-US" sz="2400" i="1" dirty="0">
              <a:latin typeface="Arial" charset="0"/>
              <a:ea typeface="Arial" charset="0"/>
              <a:cs typeface="Arial" charset="0"/>
            </a:endParaRPr>
          </a:p>
          <a:p>
            <a:pPr marL="457200" indent="-457200">
              <a:buAutoNum type="alphaUcPeriod"/>
            </a:pPr>
            <a:r>
              <a:rPr lang="en-US" sz="2400" b="1" dirty="0" smtClean="0">
                <a:latin typeface="Arial" charset="0"/>
                <a:ea typeface="Arial" charset="0"/>
                <a:cs typeface="Arial" charset="0"/>
              </a:rPr>
              <a:t>Pigs/pork</a:t>
            </a:r>
          </a:p>
          <a:p>
            <a:pPr marL="457200" indent="-457200">
              <a:buAutoNum type="alphaUcPeriod"/>
            </a:pPr>
            <a:r>
              <a:rPr lang="en-US" sz="2400" dirty="0" smtClean="0">
                <a:latin typeface="Arial" charset="0"/>
                <a:ea typeface="Arial" charset="0"/>
                <a:cs typeface="Arial" charset="0"/>
              </a:rPr>
              <a:t>Poultry</a:t>
            </a:r>
          </a:p>
          <a:p>
            <a:pPr marL="457200" indent="-457200">
              <a:buAutoNum type="alphaUcPeriod"/>
            </a:pPr>
            <a:r>
              <a:rPr lang="en-US" sz="2400" dirty="0" smtClean="0">
                <a:latin typeface="Arial" charset="0"/>
                <a:ea typeface="Arial" charset="0"/>
                <a:cs typeface="Arial" charset="0"/>
              </a:rPr>
              <a:t>Eggs</a:t>
            </a:r>
          </a:p>
        </p:txBody>
      </p:sp>
    </p:spTree>
    <p:extLst>
      <p:ext uri="{BB962C8B-B14F-4D97-AF65-F5344CB8AC3E}">
        <p14:creationId xmlns:p14="http://schemas.microsoft.com/office/powerpoint/2010/main" val="1006334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i="1" dirty="0" smtClean="0">
                <a:latin typeface="Arial" charset="0"/>
                <a:ea typeface="Arial" charset="0"/>
                <a:cs typeface="Arial" charset="0"/>
              </a:rPr>
              <a:t>Yersinia enterocolitia</a:t>
            </a:r>
            <a:endParaRPr lang="en-US" sz="3400" b="1" i="1" dirty="0">
              <a:latin typeface="Arial" charset="0"/>
              <a:ea typeface="Arial" charset="0"/>
              <a:cs typeface="Arial" charset="0"/>
            </a:endParaRPr>
          </a:p>
        </p:txBody>
      </p:sp>
      <p:sp>
        <p:nvSpPr>
          <p:cNvPr id="3" name="Content Placeholder 2"/>
          <p:cNvSpPr>
            <a:spLocks noGrp="1"/>
          </p:cNvSpPr>
          <p:nvPr>
            <p:ph idx="1"/>
          </p:nvPr>
        </p:nvSpPr>
        <p:spPr>
          <a:xfrm>
            <a:off x="5741582" y="525781"/>
            <a:ext cx="6167613" cy="6103620"/>
          </a:xfrm>
        </p:spPr>
        <p:txBody>
          <a:bodyPr>
            <a:noAutofit/>
          </a:bodyPr>
          <a:lstStyle/>
          <a:p>
            <a:pPr>
              <a:buFont typeface="Wingdings" charset="2"/>
              <a:buChar char="§"/>
            </a:pPr>
            <a:r>
              <a:rPr lang="en-US" sz="1800" dirty="0" smtClean="0">
                <a:latin typeface="Arial" charset="0"/>
                <a:ea typeface="Arial" charset="0"/>
                <a:cs typeface="Arial" charset="0"/>
              </a:rPr>
              <a:t>Linked to chitterlings (chitins) because </a:t>
            </a:r>
            <a:r>
              <a:rPr lang="en-US" sz="1800" i="1" dirty="0" smtClean="0">
                <a:latin typeface="Arial" charset="0"/>
                <a:ea typeface="Arial" charset="0"/>
                <a:cs typeface="Arial" charset="0"/>
              </a:rPr>
              <a:t>Y. enterocolitia</a:t>
            </a:r>
            <a:r>
              <a:rPr lang="en-US" sz="1800" dirty="0" smtClean="0">
                <a:latin typeface="Arial" charset="0"/>
                <a:ea typeface="Arial" charset="0"/>
                <a:cs typeface="Arial" charset="0"/>
              </a:rPr>
              <a:t> is present in pig intestines</a:t>
            </a:r>
          </a:p>
          <a:p>
            <a:pPr>
              <a:buFont typeface="Wingdings" charset="2"/>
              <a:buChar char="§"/>
            </a:pPr>
            <a:r>
              <a:rPr lang="en-US" sz="1800" dirty="0" smtClean="0">
                <a:latin typeface="Arial" charset="0"/>
                <a:ea typeface="Arial" charset="0"/>
                <a:cs typeface="Arial" charset="0"/>
              </a:rPr>
              <a:t>Other sources: unpasteurized milk, contaminated water, banked blood (grows at 4</a:t>
            </a:r>
            <a:r>
              <a:rPr lang="en-US" sz="1800" baseline="30000" dirty="0" smtClean="0">
                <a:latin typeface="Arial" charset="0"/>
                <a:ea typeface="Arial" charset="0"/>
                <a:cs typeface="Arial" charset="0"/>
              </a:rPr>
              <a:t>o</a:t>
            </a:r>
            <a:r>
              <a:rPr lang="en-US" sz="1800" dirty="0" smtClean="0">
                <a:latin typeface="Arial" charset="0"/>
                <a:ea typeface="Arial" charset="0"/>
                <a:cs typeface="Arial" charset="0"/>
              </a:rPr>
              <a:t>C)</a:t>
            </a:r>
          </a:p>
          <a:p>
            <a:pPr>
              <a:buFont typeface="Wingdings" charset="2"/>
              <a:buChar char="§"/>
            </a:pPr>
            <a:endParaRPr lang="en-US" sz="1800" dirty="0">
              <a:latin typeface="Arial" charset="0"/>
              <a:ea typeface="Arial" charset="0"/>
              <a:cs typeface="Arial" charset="0"/>
            </a:endParaRPr>
          </a:p>
          <a:p>
            <a:pPr>
              <a:buFont typeface="Wingdings" charset="2"/>
              <a:buChar char="§"/>
            </a:pPr>
            <a:r>
              <a:rPr lang="en-US" sz="1800" dirty="0" smtClean="0">
                <a:latin typeface="Arial" charset="0"/>
                <a:ea typeface="Arial" charset="0"/>
                <a:cs typeface="Arial" charset="0"/>
              </a:rPr>
              <a:t>Localization of pain to RLQ may be diagnostic clue </a:t>
            </a:r>
          </a:p>
          <a:p>
            <a:pPr>
              <a:buFont typeface="Wingdings" charset="2"/>
              <a:buChar char="§"/>
            </a:pPr>
            <a:endParaRPr lang="en-US" sz="1800" dirty="0">
              <a:latin typeface="Arial" charset="0"/>
              <a:ea typeface="Arial" charset="0"/>
              <a:cs typeface="Arial" charset="0"/>
            </a:endParaRPr>
          </a:p>
          <a:p>
            <a:pPr>
              <a:buFont typeface="Wingdings" charset="2"/>
              <a:buChar char="§"/>
            </a:pPr>
            <a:r>
              <a:rPr lang="en-US" sz="1800" dirty="0" smtClean="0">
                <a:latin typeface="Arial" charset="0"/>
                <a:ea typeface="Arial" charset="0"/>
                <a:cs typeface="Arial" charset="0"/>
              </a:rPr>
              <a:t>Associations:</a:t>
            </a:r>
          </a:p>
          <a:p>
            <a:pPr lvl="1">
              <a:buFont typeface="Wingdings" charset="2"/>
              <a:buChar char="§"/>
            </a:pPr>
            <a:r>
              <a:rPr lang="en-US" sz="1800" dirty="0" smtClean="0">
                <a:latin typeface="Arial" charset="0"/>
                <a:ea typeface="Arial" charset="0"/>
                <a:cs typeface="Arial" charset="0"/>
              </a:rPr>
              <a:t>Erythema </a:t>
            </a:r>
            <a:r>
              <a:rPr lang="en-US" sz="1800" dirty="0" err="1" smtClean="0">
                <a:latin typeface="Arial" charset="0"/>
                <a:ea typeface="Arial" charset="0"/>
                <a:cs typeface="Arial" charset="0"/>
              </a:rPr>
              <a:t>nodosum</a:t>
            </a:r>
            <a:r>
              <a:rPr lang="en-US" sz="1800" dirty="0" smtClean="0">
                <a:latin typeface="Arial" charset="0"/>
                <a:ea typeface="Arial" charset="0"/>
                <a:cs typeface="Arial" charset="0"/>
              </a:rPr>
              <a:t> (2 – 14 days after </a:t>
            </a:r>
            <a:r>
              <a:rPr lang="en-US" sz="1800" dirty="0" err="1" smtClean="0">
                <a:latin typeface="Arial" charset="0"/>
                <a:ea typeface="Arial" charset="0"/>
                <a:cs typeface="Arial" charset="0"/>
              </a:rPr>
              <a:t>abd</a:t>
            </a:r>
            <a:r>
              <a:rPr lang="en-US" sz="1800" dirty="0" smtClean="0">
                <a:latin typeface="Arial" charset="0"/>
                <a:ea typeface="Arial" charset="0"/>
                <a:cs typeface="Arial" charset="0"/>
              </a:rPr>
              <a:t> pain)</a:t>
            </a:r>
          </a:p>
          <a:p>
            <a:pPr lvl="1">
              <a:buFont typeface="Wingdings" charset="2"/>
              <a:buChar char="§"/>
            </a:pPr>
            <a:r>
              <a:rPr lang="en-US" sz="1800" dirty="0" smtClean="0">
                <a:latin typeface="Arial" charset="0"/>
                <a:ea typeface="Arial" charset="0"/>
                <a:cs typeface="Arial" charset="0"/>
              </a:rPr>
              <a:t>Reactive arthritis (7 – 14 days after </a:t>
            </a:r>
            <a:r>
              <a:rPr lang="en-US" sz="1800" dirty="0" err="1" smtClean="0">
                <a:latin typeface="Arial" charset="0"/>
                <a:ea typeface="Arial" charset="0"/>
                <a:cs typeface="Arial" charset="0"/>
              </a:rPr>
              <a:t>abd</a:t>
            </a:r>
            <a:r>
              <a:rPr lang="en-US" sz="1800" dirty="0" smtClean="0">
                <a:latin typeface="Arial" charset="0"/>
                <a:ea typeface="Arial" charset="0"/>
                <a:cs typeface="Arial" charset="0"/>
              </a:rPr>
              <a:t> pain)</a:t>
            </a:r>
          </a:p>
          <a:p>
            <a:pPr lvl="1">
              <a:buFont typeface="Wingdings" charset="2"/>
              <a:buChar char="§"/>
            </a:pPr>
            <a:r>
              <a:rPr lang="en-US" sz="1800" dirty="0" smtClean="0">
                <a:latin typeface="Arial" charset="0"/>
                <a:ea typeface="Arial" charset="0"/>
                <a:cs typeface="Arial" charset="0"/>
              </a:rPr>
              <a:t>20% of patients may present with pharyngitis</a:t>
            </a:r>
          </a:p>
          <a:p>
            <a:pPr>
              <a:buFont typeface="Wingdings" charset="2"/>
              <a:buChar char="§"/>
            </a:pPr>
            <a:endParaRPr lang="en-US" sz="1800" dirty="0">
              <a:latin typeface="Arial" charset="0"/>
              <a:ea typeface="Arial" charset="0"/>
              <a:cs typeface="Arial" charset="0"/>
            </a:endParaRPr>
          </a:p>
          <a:p>
            <a:pPr>
              <a:buFont typeface="Wingdings" charset="2"/>
              <a:buChar char="§"/>
            </a:pPr>
            <a:r>
              <a:rPr lang="en-US" sz="1800" dirty="0" smtClean="0">
                <a:latin typeface="Arial" charset="0"/>
                <a:ea typeface="Arial" charset="0"/>
                <a:cs typeface="Arial" charset="0"/>
              </a:rPr>
              <a:t>Treatment (if required)</a:t>
            </a:r>
          </a:p>
          <a:p>
            <a:pPr lvl="1">
              <a:buFont typeface="Wingdings" charset="2"/>
              <a:buChar char="§"/>
            </a:pPr>
            <a:r>
              <a:rPr lang="en-US" sz="1800" dirty="0" smtClean="0">
                <a:latin typeface="Arial" charset="0"/>
                <a:ea typeface="Arial" charset="0"/>
                <a:cs typeface="Arial" charset="0"/>
              </a:rPr>
              <a:t>TMP-SMX, 3</a:t>
            </a:r>
            <a:r>
              <a:rPr lang="en-US" sz="1800" baseline="30000" dirty="0" smtClean="0">
                <a:latin typeface="Arial" charset="0"/>
                <a:ea typeface="Arial" charset="0"/>
                <a:cs typeface="Arial" charset="0"/>
              </a:rPr>
              <a:t>rd</a:t>
            </a:r>
            <a:r>
              <a:rPr lang="en-US" sz="1800" dirty="0" smtClean="0">
                <a:latin typeface="Arial" charset="0"/>
                <a:ea typeface="Arial" charset="0"/>
                <a:cs typeface="Arial" charset="0"/>
              </a:rPr>
              <a:t> generation </a:t>
            </a:r>
            <a:r>
              <a:rPr lang="en-US" sz="1800" dirty="0" err="1" smtClean="0">
                <a:latin typeface="Arial" charset="0"/>
                <a:ea typeface="Arial" charset="0"/>
                <a:cs typeface="Arial" charset="0"/>
              </a:rPr>
              <a:t>cephalosporins</a:t>
            </a:r>
            <a:r>
              <a:rPr lang="en-US" sz="1800" dirty="0" smtClean="0">
                <a:latin typeface="Arial" charset="0"/>
                <a:ea typeface="Arial" charset="0"/>
                <a:cs typeface="Arial" charset="0"/>
              </a:rPr>
              <a:t>, fluoroquinolones, </a:t>
            </a:r>
            <a:r>
              <a:rPr lang="en-US" sz="1800" dirty="0" err="1" smtClean="0">
                <a:latin typeface="Arial" charset="0"/>
                <a:ea typeface="Arial" charset="0"/>
                <a:cs typeface="Arial" charset="0"/>
              </a:rPr>
              <a:t>tetracyclines</a:t>
            </a:r>
            <a:endParaRPr lang="en-US" sz="1800" dirty="0" smtClean="0">
              <a:latin typeface="Arial" charset="0"/>
              <a:ea typeface="Arial" charset="0"/>
              <a:cs typeface="Arial" charset="0"/>
            </a:endParaRPr>
          </a:p>
          <a:p>
            <a:pPr lvl="1">
              <a:buFont typeface="Wingdings" charset="2"/>
              <a:buChar char="§"/>
            </a:pPr>
            <a:r>
              <a:rPr lang="en-US" sz="1800" dirty="0" smtClean="0">
                <a:latin typeface="Arial" charset="0"/>
                <a:ea typeface="Arial" charset="0"/>
                <a:cs typeface="Arial" charset="0"/>
              </a:rPr>
              <a:t>Resistant to 1</a:t>
            </a:r>
            <a:r>
              <a:rPr lang="en-US" sz="1800" baseline="30000" dirty="0" smtClean="0">
                <a:latin typeface="Arial" charset="0"/>
                <a:ea typeface="Arial" charset="0"/>
                <a:cs typeface="Arial" charset="0"/>
              </a:rPr>
              <a:t>st</a:t>
            </a:r>
            <a:r>
              <a:rPr lang="en-US" sz="1800" dirty="0" smtClean="0">
                <a:latin typeface="Arial" charset="0"/>
                <a:ea typeface="Arial" charset="0"/>
                <a:cs typeface="Arial" charset="0"/>
              </a:rPr>
              <a:t> generation </a:t>
            </a:r>
            <a:r>
              <a:rPr lang="en-US" sz="1800" dirty="0" err="1" smtClean="0">
                <a:latin typeface="Arial" charset="0"/>
                <a:ea typeface="Arial" charset="0"/>
                <a:cs typeface="Arial" charset="0"/>
              </a:rPr>
              <a:t>cephalosporins</a:t>
            </a:r>
            <a:r>
              <a:rPr lang="en-US" sz="1800" dirty="0" smtClean="0">
                <a:latin typeface="Arial" charset="0"/>
                <a:ea typeface="Arial" charset="0"/>
                <a:cs typeface="Arial" charset="0"/>
              </a:rPr>
              <a:t>, </a:t>
            </a:r>
            <a:r>
              <a:rPr lang="en-US" sz="1800" dirty="0" err="1" smtClean="0">
                <a:latin typeface="Arial" charset="0"/>
                <a:ea typeface="Arial" charset="0"/>
                <a:cs typeface="Arial" charset="0"/>
              </a:rPr>
              <a:t>penicillins</a:t>
            </a:r>
            <a:endParaRPr lang="en-US" sz="1800" dirty="0" smtClean="0">
              <a:latin typeface="Arial" charset="0"/>
              <a:ea typeface="Arial" charset="0"/>
              <a:cs typeface="Arial" charset="0"/>
            </a:endParaRPr>
          </a:p>
          <a:p>
            <a:pPr lvl="1">
              <a:buFont typeface="Wingdings" charset="2"/>
              <a:buChar char="§"/>
            </a:pPr>
            <a:r>
              <a:rPr lang="en-US" sz="1800" dirty="0" err="1" smtClean="0">
                <a:latin typeface="Arial" charset="0"/>
                <a:ea typeface="Arial" charset="0"/>
                <a:cs typeface="Arial" charset="0"/>
              </a:rPr>
              <a:t>Abx</a:t>
            </a:r>
            <a:r>
              <a:rPr lang="en-US" sz="1800" dirty="0" smtClean="0">
                <a:latin typeface="Arial" charset="0"/>
                <a:ea typeface="Arial" charset="0"/>
                <a:cs typeface="Arial" charset="0"/>
              </a:rPr>
              <a:t> has no effect on post infectious </a:t>
            </a:r>
            <a:r>
              <a:rPr lang="en-US" sz="1800" dirty="0" err="1" smtClean="0">
                <a:latin typeface="Arial" charset="0"/>
                <a:ea typeface="Arial" charset="0"/>
                <a:cs typeface="Arial" charset="0"/>
              </a:rPr>
              <a:t>sequalae</a:t>
            </a:r>
            <a:endParaRPr lang="en-US" sz="1800" dirty="0">
              <a:latin typeface="Arial" charset="0"/>
              <a:ea typeface="Arial" charset="0"/>
              <a:cs typeface="Arial" charset="0"/>
            </a:endParaRPr>
          </a:p>
        </p:txBody>
      </p:sp>
      <p:pic>
        <p:nvPicPr>
          <p:cNvPr id="5" name="Picture 4"/>
          <p:cNvPicPr>
            <a:picLocks noChangeAspect="1"/>
          </p:cNvPicPr>
          <p:nvPr/>
        </p:nvPicPr>
        <p:blipFill rotWithShape="1">
          <a:blip r:embed="rId2"/>
          <a:srcRect l="2641" t="3542" r="3058" b="4384"/>
          <a:stretch/>
        </p:blipFill>
        <p:spPr>
          <a:xfrm>
            <a:off x="434118" y="1851183"/>
            <a:ext cx="4775835" cy="3364697"/>
          </a:xfrm>
          <a:prstGeom prst="rect">
            <a:avLst/>
          </a:prstGeom>
        </p:spPr>
      </p:pic>
    </p:spTree>
    <p:extLst>
      <p:ext uri="{BB962C8B-B14F-4D97-AF65-F5344CB8AC3E}">
        <p14:creationId xmlns:p14="http://schemas.microsoft.com/office/powerpoint/2010/main" val="6886152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5100" y="156392"/>
            <a:ext cx="10515600" cy="653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charset="0"/>
                <a:ea typeface="Arial" charset="0"/>
                <a:cs typeface="Arial" charset="0"/>
              </a:rPr>
              <a:t>Gram Negative Bacilli</a:t>
            </a:r>
          </a:p>
        </p:txBody>
      </p:sp>
      <p:sp>
        <p:nvSpPr>
          <p:cNvPr id="2" name="TextBox 1"/>
          <p:cNvSpPr txBox="1"/>
          <p:nvPr/>
        </p:nvSpPr>
        <p:spPr>
          <a:xfrm>
            <a:off x="3203678" y="809535"/>
            <a:ext cx="5452815" cy="369332"/>
          </a:xfrm>
          <a:prstGeom prst="rect">
            <a:avLst/>
          </a:prstGeom>
          <a:noFill/>
          <a:ln>
            <a:solidFill>
              <a:schemeClr val="tx1"/>
            </a:solidFill>
          </a:ln>
        </p:spPr>
        <p:txBody>
          <a:bodyPr wrap="square" rtlCol="0">
            <a:spAutoFit/>
          </a:bodyPr>
          <a:lstStyle/>
          <a:p>
            <a:pPr algn="ctr"/>
            <a:r>
              <a:rPr lang="en-US" b="1" dirty="0">
                <a:latin typeface="Arial" charset="0"/>
                <a:ea typeface="Arial" charset="0"/>
                <a:cs typeface="Arial" charset="0"/>
              </a:rPr>
              <a:t>G</a:t>
            </a:r>
            <a:r>
              <a:rPr lang="en-US" b="1" dirty="0" smtClean="0">
                <a:latin typeface="Arial" charset="0"/>
                <a:ea typeface="Arial" charset="0"/>
                <a:cs typeface="Arial" charset="0"/>
              </a:rPr>
              <a:t>ram </a:t>
            </a:r>
            <a:r>
              <a:rPr lang="en-US" b="1" dirty="0">
                <a:latin typeface="Arial" charset="0"/>
                <a:ea typeface="Arial" charset="0"/>
                <a:cs typeface="Arial" charset="0"/>
              </a:rPr>
              <a:t>N</a:t>
            </a:r>
            <a:r>
              <a:rPr lang="en-US" b="1" dirty="0" smtClean="0">
                <a:latin typeface="Arial" charset="0"/>
                <a:ea typeface="Arial" charset="0"/>
                <a:cs typeface="Arial" charset="0"/>
              </a:rPr>
              <a:t>egative </a:t>
            </a:r>
            <a:r>
              <a:rPr lang="en-US" b="1" dirty="0">
                <a:latin typeface="Arial" charset="0"/>
                <a:ea typeface="Arial" charset="0"/>
                <a:cs typeface="Arial" charset="0"/>
              </a:rPr>
              <a:t>B</a:t>
            </a:r>
            <a:r>
              <a:rPr lang="en-US" b="1" dirty="0" smtClean="0">
                <a:latin typeface="Arial" charset="0"/>
                <a:ea typeface="Arial" charset="0"/>
                <a:cs typeface="Arial" charset="0"/>
              </a:rPr>
              <a:t>acilli</a:t>
            </a:r>
            <a:endParaRPr lang="en-US" b="1" dirty="0">
              <a:latin typeface="Arial" charset="0"/>
              <a:ea typeface="Arial" charset="0"/>
              <a:cs typeface="Arial" charset="0"/>
            </a:endParaRPr>
          </a:p>
        </p:txBody>
      </p:sp>
      <p:sp>
        <p:nvSpPr>
          <p:cNvPr id="5" name="TextBox 4"/>
          <p:cNvSpPr txBox="1"/>
          <p:nvPr/>
        </p:nvSpPr>
        <p:spPr>
          <a:xfrm>
            <a:off x="1802770" y="1650521"/>
            <a:ext cx="2801816" cy="369332"/>
          </a:xfrm>
          <a:prstGeom prst="rect">
            <a:avLst/>
          </a:prstGeom>
          <a:noFill/>
          <a:ln>
            <a:solidFill>
              <a:schemeClr val="tx1"/>
            </a:solidFill>
          </a:ln>
        </p:spPr>
        <p:txBody>
          <a:bodyPr wrap="square" rtlCol="0">
            <a:spAutoFit/>
          </a:bodyPr>
          <a:lstStyle/>
          <a:p>
            <a:pPr algn="ctr"/>
            <a:r>
              <a:rPr lang="en-US" b="1" dirty="0">
                <a:latin typeface="Arial" charset="0"/>
                <a:ea typeface="Arial" charset="0"/>
                <a:cs typeface="Arial" charset="0"/>
              </a:rPr>
              <a:t>l</a:t>
            </a:r>
            <a:r>
              <a:rPr lang="en-US" b="1" dirty="0" smtClean="0">
                <a:latin typeface="Arial" charset="0"/>
                <a:ea typeface="Arial" charset="0"/>
                <a:cs typeface="Arial" charset="0"/>
              </a:rPr>
              <a:t>actose fermenters</a:t>
            </a:r>
            <a:endParaRPr lang="en-US" b="1" dirty="0">
              <a:latin typeface="Arial" charset="0"/>
              <a:ea typeface="Arial" charset="0"/>
              <a:cs typeface="Arial" charset="0"/>
            </a:endParaRPr>
          </a:p>
        </p:txBody>
      </p:sp>
      <p:sp>
        <p:nvSpPr>
          <p:cNvPr id="6" name="TextBox 5"/>
          <p:cNvSpPr txBox="1"/>
          <p:nvPr/>
        </p:nvSpPr>
        <p:spPr>
          <a:xfrm>
            <a:off x="7057292" y="1656866"/>
            <a:ext cx="2801816"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non lactose fermenters</a:t>
            </a:r>
            <a:endParaRPr lang="en-US" b="1" dirty="0">
              <a:latin typeface="Arial" charset="0"/>
              <a:ea typeface="Arial" charset="0"/>
              <a:cs typeface="Arial" charset="0"/>
            </a:endParaRPr>
          </a:p>
        </p:txBody>
      </p:sp>
      <p:sp>
        <p:nvSpPr>
          <p:cNvPr id="7" name="TextBox 6"/>
          <p:cNvSpPr txBox="1"/>
          <p:nvPr/>
        </p:nvSpPr>
        <p:spPr>
          <a:xfrm>
            <a:off x="5785242" y="2503776"/>
            <a:ext cx="2606407"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oxidase</a:t>
            </a:r>
            <a:r>
              <a:rPr lang="en-US" dirty="0" smtClean="0">
                <a:latin typeface="Arial" charset="0"/>
                <a:ea typeface="Arial" charset="0"/>
                <a:cs typeface="Arial" charset="0"/>
              </a:rPr>
              <a:t> (+)</a:t>
            </a:r>
            <a:endParaRPr lang="en-US" dirty="0">
              <a:latin typeface="Arial" charset="0"/>
              <a:ea typeface="Arial" charset="0"/>
              <a:cs typeface="Arial" charset="0"/>
            </a:endParaRPr>
          </a:p>
        </p:txBody>
      </p:sp>
      <p:sp>
        <p:nvSpPr>
          <p:cNvPr id="8" name="TextBox 7"/>
          <p:cNvSpPr txBox="1"/>
          <p:nvPr/>
        </p:nvSpPr>
        <p:spPr>
          <a:xfrm>
            <a:off x="9035179" y="2503776"/>
            <a:ext cx="2595400" cy="369332"/>
          </a:xfrm>
          <a:prstGeom prst="rect">
            <a:avLst/>
          </a:prstGeom>
          <a:noFill/>
          <a:ln>
            <a:solidFill>
              <a:schemeClr val="tx1"/>
            </a:solidFill>
          </a:ln>
        </p:spPr>
        <p:txBody>
          <a:bodyPr wrap="square" rtlCol="0">
            <a:spAutoFit/>
          </a:bodyPr>
          <a:lstStyle/>
          <a:p>
            <a:pPr algn="ctr"/>
            <a:r>
              <a:rPr lang="en-US" b="1" dirty="0">
                <a:latin typeface="Arial" charset="0"/>
                <a:ea typeface="Arial" charset="0"/>
                <a:cs typeface="Arial" charset="0"/>
              </a:rPr>
              <a:t>o</a:t>
            </a:r>
            <a:r>
              <a:rPr lang="en-US" b="1" dirty="0" smtClean="0">
                <a:latin typeface="Arial" charset="0"/>
                <a:ea typeface="Arial" charset="0"/>
                <a:cs typeface="Arial" charset="0"/>
              </a:rPr>
              <a:t>xidase</a:t>
            </a:r>
            <a:r>
              <a:rPr lang="en-US" dirty="0" smtClean="0">
                <a:latin typeface="Arial" charset="0"/>
                <a:ea typeface="Arial" charset="0"/>
                <a:cs typeface="Arial" charset="0"/>
              </a:rPr>
              <a:t> (-)</a:t>
            </a:r>
            <a:endParaRPr lang="en-US" dirty="0">
              <a:latin typeface="Arial" charset="0"/>
              <a:ea typeface="Arial" charset="0"/>
              <a:cs typeface="Arial" charset="0"/>
            </a:endParaRPr>
          </a:p>
        </p:txBody>
      </p:sp>
      <p:sp>
        <p:nvSpPr>
          <p:cNvPr id="9" name="TextBox 8"/>
          <p:cNvSpPr txBox="1"/>
          <p:nvPr/>
        </p:nvSpPr>
        <p:spPr>
          <a:xfrm>
            <a:off x="150571" y="1652695"/>
            <a:ext cx="1689904" cy="553998"/>
          </a:xfrm>
          <a:prstGeom prst="rect">
            <a:avLst/>
          </a:prstGeom>
          <a:noFill/>
          <a:ln>
            <a:noFill/>
          </a:ln>
        </p:spPr>
        <p:txBody>
          <a:bodyPr wrap="square" rtlCol="0">
            <a:spAutoFit/>
          </a:bodyPr>
          <a:lstStyle/>
          <a:p>
            <a:pPr algn="ctr"/>
            <a:r>
              <a:rPr lang="en-US" sz="1500" dirty="0" smtClean="0">
                <a:latin typeface="Arial" charset="0"/>
                <a:ea typeface="Arial" charset="0"/>
                <a:cs typeface="Arial" charset="0"/>
              </a:rPr>
              <a:t>*also oxidase (-)</a:t>
            </a:r>
          </a:p>
          <a:p>
            <a:pPr algn="ctr"/>
            <a:r>
              <a:rPr lang="en-US" sz="1500" dirty="0" smtClean="0">
                <a:latin typeface="Arial" charset="0"/>
                <a:ea typeface="Arial" charset="0"/>
                <a:cs typeface="Arial" charset="0"/>
              </a:rPr>
              <a:t>*sometimes NLF</a:t>
            </a:r>
            <a:endParaRPr lang="en-US" sz="1500" dirty="0">
              <a:latin typeface="Arial" charset="0"/>
              <a:ea typeface="Arial" charset="0"/>
              <a:cs typeface="Arial" charset="0"/>
            </a:endParaRPr>
          </a:p>
        </p:txBody>
      </p:sp>
      <p:cxnSp>
        <p:nvCxnSpPr>
          <p:cNvPr id="12" name="Straight Connector 11"/>
          <p:cNvCxnSpPr>
            <a:stCxn id="2" idx="2"/>
          </p:cNvCxnSpPr>
          <p:nvPr/>
        </p:nvCxnSpPr>
        <p:spPr>
          <a:xfrm flipH="1">
            <a:off x="5929313" y="1178867"/>
            <a:ext cx="773" cy="277974"/>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3203678" y="1456841"/>
            <a:ext cx="5459875"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203678" y="1455676"/>
            <a:ext cx="0" cy="201649"/>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8656493" y="1449911"/>
            <a:ext cx="0" cy="201649"/>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a:stCxn id="19" idx="2"/>
          </p:cNvCxnSpPr>
          <p:nvPr/>
        </p:nvCxnSpPr>
        <p:spPr>
          <a:xfrm flipH="1">
            <a:off x="8663552" y="2034141"/>
            <a:ext cx="1" cy="277974"/>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7057292" y="2312115"/>
            <a:ext cx="2989385"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7051525" y="2314828"/>
            <a:ext cx="0" cy="177647"/>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10061430" y="2321635"/>
            <a:ext cx="0" cy="177647"/>
          </a:xfrm>
          <a:prstGeom prst="line">
            <a:avLst/>
          </a:prstGeom>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9035179" y="3185807"/>
            <a:ext cx="2865467" cy="584775"/>
          </a:xfrm>
          <a:prstGeom prst="rect">
            <a:avLst/>
          </a:prstGeom>
          <a:noFill/>
          <a:ln>
            <a:solidFill>
              <a:schemeClr val="tx1"/>
            </a:solidFill>
          </a:ln>
        </p:spPr>
        <p:txBody>
          <a:bodyPr wrap="square" rtlCol="0">
            <a:spAutoFit/>
          </a:bodyPr>
          <a:lstStyle/>
          <a:p>
            <a:r>
              <a:rPr lang="en-US" sz="1600" b="1" i="1" dirty="0" err="1" smtClean="0">
                <a:solidFill>
                  <a:srgbClr val="7030A0"/>
                </a:solidFill>
                <a:latin typeface="Arial" charset="0"/>
                <a:ea typeface="Arial" charset="0"/>
                <a:cs typeface="Arial" charset="0"/>
              </a:rPr>
              <a:t>Shigella</a:t>
            </a:r>
            <a:r>
              <a:rPr lang="en-US" sz="1600" i="1" dirty="0" smtClean="0">
                <a:solidFill>
                  <a:srgbClr val="7030A0"/>
                </a:solidFill>
                <a:latin typeface="Arial" charset="0"/>
                <a:ea typeface="Arial" charset="0"/>
                <a:cs typeface="Arial" charset="0"/>
              </a:rPr>
              <a:t>: </a:t>
            </a:r>
            <a:r>
              <a:rPr lang="en-US" sz="1600" dirty="0" smtClean="0">
                <a:latin typeface="Arial" charset="0"/>
                <a:ea typeface="Arial" charset="0"/>
                <a:cs typeface="Arial" charset="0"/>
              </a:rPr>
              <a:t>non motile, no H</a:t>
            </a:r>
            <a:r>
              <a:rPr lang="en-US" sz="1600" baseline="-25000" dirty="0" smtClean="0">
                <a:latin typeface="Arial" charset="0"/>
                <a:ea typeface="Arial" charset="0"/>
                <a:cs typeface="Arial" charset="0"/>
              </a:rPr>
              <a:t>2</a:t>
            </a:r>
            <a:r>
              <a:rPr lang="en-US" sz="1600" dirty="0" smtClean="0">
                <a:latin typeface="Arial" charset="0"/>
                <a:ea typeface="Arial" charset="0"/>
                <a:cs typeface="Arial" charset="0"/>
              </a:rPr>
              <a:t>S production</a:t>
            </a:r>
            <a:endParaRPr lang="en-US" sz="1600" b="1" dirty="0" smtClean="0">
              <a:latin typeface="Arial" charset="0"/>
              <a:ea typeface="Arial" charset="0"/>
              <a:cs typeface="Arial" charset="0"/>
            </a:endParaRPr>
          </a:p>
        </p:txBody>
      </p:sp>
      <p:sp>
        <p:nvSpPr>
          <p:cNvPr id="29" name="TextBox 28"/>
          <p:cNvSpPr txBox="1"/>
          <p:nvPr/>
        </p:nvSpPr>
        <p:spPr>
          <a:xfrm>
            <a:off x="9035179" y="3891228"/>
            <a:ext cx="2865468" cy="584775"/>
          </a:xfrm>
          <a:prstGeom prst="rect">
            <a:avLst/>
          </a:prstGeom>
          <a:noFill/>
          <a:ln>
            <a:solidFill>
              <a:schemeClr val="tx1"/>
            </a:solidFill>
          </a:ln>
        </p:spPr>
        <p:txBody>
          <a:bodyPr wrap="square" rtlCol="0">
            <a:spAutoFit/>
          </a:bodyPr>
          <a:lstStyle/>
          <a:p>
            <a:r>
              <a:rPr lang="en-US" sz="1600" b="1" i="1" dirty="0" smtClean="0">
                <a:solidFill>
                  <a:srgbClr val="7030A0"/>
                </a:solidFill>
                <a:latin typeface="Arial" charset="0"/>
                <a:ea typeface="Arial" charset="0"/>
                <a:cs typeface="Arial" charset="0"/>
              </a:rPr>
              <a:t>Salmonella:</a:t>
            </a:r>
            <a:r>
              <a:rPr lang="en-US" sz="1600" dirty="0" smtClean="0">
                <a:latin typeface="Arial" charset="0"/>
                <a:ea typeface="Arial" charset="0"/>
                <a:cs typeface="Arial" charset="0"/>
              </a:rPr>
              <a:t> motile, H</a:t>
            </a:r>
            <a:r>
              <a:rPr lang="en-US" sz="1600" baseline="-25000" dirty="0" smtClean="0">
                <a:latin typeface="Arial" charset="0"/>
                <a:ea typeface="Arial" charset="0"/>
                <a:cs typeface="Arial" charset="0"/>
              </a:rPr>
              <a:t>2</a:t>
            </a:r>
            <a:r>
              <a:rPr lang="en-US" sz="1600" dirty="0" smtClean="0">
                <a:latin typeface="Arial" charset="0"/>
                <a:ea typeface="Arial" charset="0"/>
                <a:cs typeface="Arial" charset="0"/>
              </a:rPr>
              <a:t>S production (generally)</a:t>
            </a:r>
            <a:endParaRPr lang="en-US" sz="1600" b="1" i="1" dirty="0" smtClean="0">
              <a:solidFill>
                <a:srgbClr val="7030A0"/>
              </a:solidFill>
              <a:latin typeface="Arial" charset="0"/>
              <a:ea typeface="Arial" charset="0"/>
              <a:cs typeface="Arial" charset="0"/>
            </a:endParaRPr>
          </a:p>
        </p:txBody>
      </p:sp>
      <p:sp>
        <p:nvSpPr>
          <p:cNvPr id="30" name="TextBox 29"/>
          <p:cNvSpPr txBox="1"/>
          <p:nvPr/>
        </p:nvSpPr>
        <p:spPr>
          <a:xfrm>
            <a:off x="9035179" y="4720628"/>
            <a:ext cx="2865468" cy="830997"/>
          </a:xfrm>
          <a:prstGeom prst="rect">
            <a:avLst/>
          </a:prstGeom>
          <a:noFill/>
          <a:ln>
            <a:solidFill>
              <a:schemeClr val="tx1"/>
            </a:solidFill>
          </a:ln>
        </p:spPr>
        <p:txBody>
          <a:bodyPr wrap="square" rtlCol="0">
            <a:spAutoFit/>
          </a:bodyPr>
          <a:lstStyle/>
          <a:p>
            <a:r>
              <a:rPr lang="en-US" sz="1600" i="1" dirty="0" smtClean="0">
                <a:latin typeface="Arial" charset="0"/>
                <a:ea typeface="Arial" charset="0"/>
                <a:cs typeface="Arial" charset="0"/>
              </a:rPr>
              <a:t>Proteus:</a:t>
            </a:r>
            <a:r>
              <a:rPr lang="en-US" sz="1600" dirty="0" smtClean="0">
                <a:latin typeface="Arial" charset="0"/>
                <a:ea typeface="Arial" charset="0"/>
                <a:cs typeface="Arial" charset="0"/>
              </a:rPr>
              <a:t> swarming, urease +</a:t>
            </a:r>
            <a:endParaRPr lang="en-US" sz="1600" i="1" dirty="0" smtClean="0">
              <a:latin typeface="Arial" charset="0"/>
              <a:ea typeface="Arial" charset="0"/>
              <a:cs typeface="Arial" charset="0"/>
            </a:endParaRPr>
          </a:p>
          <a:p>
            <a:r>
              <a:rPr lang="en-US" sz="1600" i="1" dirty="0" smtClean="0">
                <a:latin typeface="Arial" charset="0"/>
                <a:ea typeface="Arial" charset="0"/>
                <a:cs typeface="Arial" charset="0"/>
              </a:rPr>
              <a:t>  mirabilis, </a:t>
            </a:r>
            <a:r>
              <a:rPr lang="en-US" sz="1600" i="1" dirty="0" err="1" smtClean="0">
                <a:latin typeface="Arial" charset="0"/>
                <a:ea typeface="Arial" charset="0"/>
                <a:cs typeface="Arial" charset="0"/>
              </a:rPr>
              <a:t>penneri</a:t>
            </a:r>
            <a:r>
              <a:rPr lang="en-US" sz="1600" i="1" dirty="0" smtClean="0">
                <a:latin typeface="Arial" charset="0"/>
                <a:ea typeface="Arial" charset="0"/>
                <a:cs typeface="Arial" charset="0"/>
              </a:rPr>
              <a:t>:</a:t>
            </a:r>
            <a:r>
              <a:rPr lang="en-US" sz="1600" dirty="0" smtClean="0">
                <a:latin typeface="Arial" charset="0"/>
                <a:ea typeface="Arial" charset="0"/>
                <a:cs typeface="Arial" charset="0"/>
              </a:rPr>
              <a:t> indole +</a:t>
            </a:r>
          </a:p>
          <a:p>
            <a:r>
              <a:rPr lang="en-US" sz="1600" i="1" dirty="0" smtClean="0">
                <a:latin typeface="Arial" charset="0"/>
                <a:ea typeface="Arial" charset="0"/>
                <a:cs typeface="Arial" charset="0"/>
              </a:rPr>
              <a:t>  vulgaris</a:t>
            </a:r>
            <a:r>
              <a:rPr lang="en-US" sz="1600" dirty="0" smtClean="0">
                <a:latin typeface="Arial" charset="0"/>
                <a:ea typeface="Arial" charset="0"/>
                <a:cs typeface="Arial" charset="0"/>
              </a:rPr>
              <a:t>: indole -</a:t>
            </a:r>
          </a:p>
        </p:txBody>
      </p:sp>
      <p:sp>
        <p:nvSpPr>
          <p:cNvPr id="31" name="TextBox 30"/>
          <p:cNvSpPr txBox="1"/>
          <p:nvPr/>
        </p:nvSpPr>
        <p:spPr>
          <a:xfrm>
            <a:off x="9035178" y="5767069"/>
            <a:ext cx="2865468" cy="584775"/>
          </a:xfrm>
          <a:prstGeom prst="rect">
            <a:avLst/>
          </a:prstGeom>
          <a:noFill/>
          <a:ln>
            <a:solidFill>
              <a:schemeClr val="tx1"/>
            </a:solidFill>
          </a:ln>
        </p:spPr>
        <p:txBody>
          <a:bodyPr wrap="square" rtlCol="0">
            <a:spAutoFit/>
          </a:bodyPr>
          <a:lstStyle/>
          <a:p>
            <a:r>
              <a:rPr lang="en-US" sz="1600" b="1" i="1" dirty="0" smtClean="0">
                <a:solidFill>
                  <a:srgbClr val="7030A0"/>
                </a:solidFill>
                <a:latin typeface="Arial" charset="0"/>
                <a:ea typeface="Arial" charset="0"/>
                <a:cs typeface="Arial" charset="0"/>
              </a:rPr>
              <a:t>Yersinia</a:t>
            </a:r>
            <a:r>
              <a:rPr lang="en-US" sz="1600" b="1" i="1" dirty="0">
                <a:solidFill>
                  <a:srgbClr val="7030A0"/>
                </a:solidFill>
                <a:latin typeface="Arial" charset="0"/>
                <a:ea typeface="Arial" charset="0"/>
                <a:cs typeface="Arial" charset="0"/>
              </a:rPr>
              <a:t> </a:t>
            </a:r>
            <a:r>
              <a:rPr lang="en-US" sz="1600" b="1" i="1" dirty="0" smtClean="0">
                <a:solidFill>
                  <a:srgbClr val="7030A0"/>
                </a:solidFill>
                <a:latin typeface="Arial" charset="0"/>
                <a:ea typeface="Arial" charset="0"/>
                <a:cs typeface="Arial" charset="0"/>
              </a:rPr>
              <a:t>enterocolitia:</a:t>
            </a:r>
          </a:p>
          <a:p>
            <a:r>
              <a:rPr lang="en-US" sz="1600" dirty="0">
                <a:latin typeface="Arial" charset="0"/>
                <a:ea typeface="Arial" charset="0"/>
                <a:cs typeface="Arial" charset="0"/>
              </a:rPr>
              <a:t>b</a:t>
            </a:r>
            <a:r>
              <a:rPr lang="en-US" sz="1600" dirty="0" smtClean="0">
                <a:latin typeface="Arial" charset="0"/>
                <a:ea typeface="Arial" charset="0"/>
                <a:cs typeface="Arial" charset="0"/>
              </a:rPr>
              <a:t>ipolar staining, urease (+)</a:t>
            </a:r>
          </a:p>
        </p:txBody>
      </p:sp>
      <p:sp>
        <p:nvSpPr>
          <p:cNvPr id="32" name="TextBox 31"/>
          <p:cNvSpPr txBox="1"/>
          <p:nvPr/>
        </p:nvSpPr>
        <p:spPr>
          <a:xfrm>
            <a:off x="5796248" y="5805912"/>
            <a:ext cx="2606408" cy="338554"/>
          </a:xfrm>
          <a:prstGeom prst="rect">
            <a:avLst/>
          </a:prstGeom>
          <a:noFill/>
          <a:ln>
            <a:solidFill>
              <a:schemeClr val="tx1"/>
            </a:solidFill>
          </a:ln>
        </p:spPr>
        <p:txBody>
          <a:bodyPr wrap="square" rtlCol="0">
            <a:spAutoFit/>
          </a:bodyPr>
          <a:lstStyle/>
          <a:p>
            <a:r>
              <a:rPr lang="en-US" sz="1600" i="1" dirty="0" err="1" smtClean="0">
                <a:latin typeface="Arial" charset="0"/>
                <a:ea typeface="Arial" charset="0"/>
                <a:cs typeface="Arial" charset="0"/>
              </a:rPr>
              <a:t>Burkholderia</a:t>
            </a:r>
            <a:endParaRPr lang="en-US" sz="1600" i="1" dirty="0" smtClean="0">
              <a:latin typeface="Arial" charset="0"/>
              <a:ea typeface="Arial" charset="0"/>
              <a:cs typeface="Arial" charset="0"/>
            </a:endParaRPr>
          </a:p>
        </p:txBody>
      </p:sp>
      <p:sp>
        <p:nvSpPr>
          <p:cNvPr id="34" name="TextBox 33"/>
          <p:cNvSpPr txBox="1"/>
          <p:nvPr/>
        </p:nvSpPr>
        <p:spPr>
          <a:xfrm>
            <a:off x="5796250" y="3181409"/>
            <a:ext cx="2595400" cy="338554"/>
          </a:xfrm>
          <a:prstGeom prst="rect">
            <a:avLst/>
          </a:prstGeom>
          <a:noFill/>
          <a:ln>
            <a:solidFill>
              <a:schemeClr val="tx1"/>
            </a:solidFill>
          </a:ln>
        </p:spPr>
        <p:txBody>
          <a:bodyPr wrap="square" rtlCol="0">
            <a:spAutoFit/>
          </a:bodyPr>
          <a:lstStyle/>
          <a:p>
            <a:r>
              <a:rPr lang="en-US" sz="1600" i="1" dirty="0" smtClean="0">
                <a:latin typeface="Arial" charset="0"/>
                <a:ea typeface="Arial" charset="0"/>
                <a:cs typeface="Arial" charset="0"/>
              </a:rPr>
              <a:t>Pseudomonas</a:t>
            </a:r>
          </a:p>
        </p:txBody>
      </p:sp>
      <p:sp>
        <p:nvSpPr>
          <p:cNvPr id="35" name="TextBox 34"/>
          <p:cNvSpPr txBox="1"/>
          <p:nvPr/>
        </p:nvSpPr>
        <p:spPr>
          <a:xfrm>
            <a:off x="5796248" y="3683120"/>
            <a:ext cx="2595400" cy="830997"/>
          </a:xfrm>
          <a:prstGeom prst="rect">
            <a:avLst/>
          </a:prstGeom>
          <a:noFill/>
          <a:ln>
            <a:solidFill>
              <a:schemeClr val="tx1"/>
            </a:solidFill>
          </a:ln>
        </p:spPr>
        <p:txBody>
          <a:bodyPr wrap="square" rtlCol="0">
            <a:spAutoFit/>
          </a:bodyPr>
          <a:lstStyle/>
          <a:p>
            <a:r>
              <a:rPr lang="en-US" sz="1600" b="1" i="1" dirty="0" smtClean="0">
                <a:solidFill>
                  <a:srgbClr val="7030A0"/>
                </a:solidFill>
                <a:latin typeface="Arial" charset="0"/>
                <a:ea typeface="Arial" charset="0"/>
                <a:cs typeface="Arial" charset="0"/>
              </a:rPr>
              <a:t>Campylobacter</a:t>
            </a:r>
            <a:r>
              <a:rPr lang="en-US" sz="1600" i="1" dirty="0" smtClean="0">
                <a:solidFill>
                  <a:srgbClr val="7030A0"/>
                </a:solidFill>
                <a:latin typeface="Arial" charset="0"/>
                <a:ea typeface="Arial" charset="0"/>
                <a:cs typeface="Arial" charset="0"/>
              </a:rPr>
              <a:t>:</a:t>
            </a:r>
          </a:p>
          <a:p>
            <a:r>
              <a:rPr lang="en-US" sz="1600" dirty="0">
                <a:latin typeface="Arial" charset="0"/>
                <a:ea typeface="Arial" charset="0"/>
                <a:cs typeface="Arial" charset="0"/>
              </a:rPr>
              <a:t>s</a:t>
            </a:r>
            <a:r>
              <a:rPr lang="en-US" sz="1600" dirty="0" smtClean="0">
                <a:latin typeface="Arial" charset="0"/>
                <a:ea typeface="Arial" charset="0"/>
                <a:cs typeface="Arial" charset="0"/>
              </a:rPr>
              <a:t>eagull winged shaped microaerophilic, 37 – 42</a:t>
            </a:r>
            <a:r>
              <a:rPr lang="en-US" sz="1600" baseline="30000" dirty="0" smtClean="0">
                <a:latin typeface="Arial" charset="0"/>
                <a:ea typeface="Arial" charset="0"/>
                <a:cs typeface="Arial" charset="0"/>
              </a:rPr>
              <a:t>o</a:t>
            </a:r>
            <a:r>
              <a:rPr lang="en-US" sz="1600" dirty="0" smtClean="0">
                <a:latin typeface="Arial" charset="0"/>
                <a:ea typeface="Arial" charset="0"/>
                <a:cs typeface="Arial" charset="0"/>
              </a:rPr>
              <a:t>C</a:t>
            </a:r>
          </a:p>
        </p:txBody>
      </p:sp>
      <p:sp>
        <p:nvSpPr>
          <p:cNvPr id="36" name="TextBox 35"/>
          <p:cNvSpPr txBox="1"/>
          <p:nvPr/>
        </p:nvSpPr>
        <p:spPr>
          <a:xfrm>
            <a:off x="5807255" y="4722225"/>
            <a:ext cx="2595400" cy="338554"/>
          </a:xfrm>
          <a:prstGeom prst="rect">
            <a:avLst/>
          </a:prstGeom>
          <a:noFill/>
          <a:ln>
            <a:solidFill>
              <a:schemeClr val="tx1"/>
            </a:solidFill>
          </a:ln>
        </p:spPr>
        <p:txBody>
          <a:bodyPr wrap="square" rtlCol="0">
            <a:spAutoFit/>
          </a:bodyPr>
          <a:lstStyle/>
          <a:p>
            <a:r>
              <a:rPr lang="en-US" sz="1600" i="1" dirty="0" smtClean="0">
                <a:latin typeface="Arial" charset="0"/>
                <a:ea typeface="Arial" charset="0"/>
                <a:cs typeface="Arial" charset="0"/>
              </a:rPr>
              <a:t>Vibrio</a:t>
            </a:r>
          </a:p>
        </p:txBody>
      </p:sp>
      <p:sp>
        <p:nvSpPr>
          <p:cNvPr id="37" name="TextBox 36"/>
          <p:cNvSpPr txBox="1"/>
          <p:nvPr/>
        </p:nvSpPr>
        <p:spPr>
          <a:xfrm>
            <a:off x="5807255" y="5259238"/>
            <a:ext cx="2595400" cy="338554"/>
          </a:xfrm>
          <a:prstGeom prst="rect">
            <a:avLst/>
          </a:prstGeom>
          <a:noFill/>
          <a:ln>
            <a:solidFill>
              <a:schemeClr val="tx1"/>
            </a:solidFill>
          </a:ln>
        </p:spPr>
        <p:txBody>
          <a:bodyPr wrap="square" rtlCol="0">
            <a:spAutoFit/>
          </a:bodyPr>
          <a:lstStyle/>
          <a:p>
            <a:r>
              <a:rPr lang="en-US" sz="1600" i="1" dirty="0" err="1" smtClean="0">
                <a:latin typeface="Arial" charset="0"/>
                <a:ea typeface="Arial" charset="0"/>
                <a:cs typeface="Arial" charset="0"/>
              </a:rPr>
              <a:t>Aeromonas</a:t>
            </a:r>
            <a:endParaRPr lang="en-US" sz="1600" i="1" dirty="0" smtClean="0">
              <a:latin typeface="Arial" charset="0"/>
              <a:ea typeface="Arial" charset="0"/>
              <a:cs typeface="Arial" charset="0"/>
            </a:endParaRPr>
          </a:p>
        </p:txBody>
      </p:sp>
      <p:sp>
        <p:nvSpPr>
          <p:cNvPr id="41" name="TextBox 40"/>
          <p:cNvSpPr txBox="1"/>
          <p:nvPr/>
        </p:nvSpPr>
        <p:spPr>
          <a:xfrm>
            <a:off x="350142" y="3153661"/>
            <a:ext cx="2278699" cy="1077218"/>
          </a:xfrm>
          <a:prstGeom prst="rect">
            <a:avLst/>
          </a:prstGeom>
          <a:noFill/>
          <a:ln>
            <a:solidFill>
              <a:schemeClr val="tx1"/>
            </a:solidFill>
          </a:ln>
        </p:spPr>
        <p:txBody>
          <a:bodyPr wrap="square" rtlCol="0">
            <a:spAutoFit/>
          </a:bodyPr>
          <a:lstStyle/>
          <a:p>
            <a:r>
              <a:rPr lang="en-US" sz="1600" i="1" dirty="0" err="1" smtClean="0">
                <a:latin typeface="Arial" charset="0"/>
                <a:ea typeface="Arial" charset="0"/>
                <a:cs typeface="Arial" charset="0"/>
              </a:rPr>
              <a:t>Klebsiella</a:t>
            </a:r>
            <a:r>
              <a:rPr lang="en-US" sz="1600" i="1" dirty="0" smtClean="0">
                <a:latin typeface="Arial" charset="0"/>
                <a:ea typeface="Arial" charset="0"/>
                <a:cs typeface="Arial" charset="0"/>
              </a:rPr>
              <a:t>: </a:t>
            </a:r>
            <a:r>
              <a:rPr lang="en-US" sz="1600" dirty="0" smtClean="0">
                <a:latin typeface="Arial" charset="0"/>
                <a:ea typeface="Arial" charset="0"/>
                <a:cs typeface="Arial" charset="0"/>
              </a:rPr>
              <a:t>mucoid (2/2 capsule), urease +</a:t>
            </a:r>
          </a:p>
          <a:p>
            <a:r>
              <a:rPr lang="en-US" sz="1600" i="1" dirty="0" smtClean="0">
                <a:latin typeface="Arial" charset="0"/>
                <a:ea typeface="Arial" charset="0"/>
                <a:cs typeface="Arial" charset="0"/>
              </a:rPr>
              <a:t>   pneumoniae</a:t>
            </a:r>
            <a:r>
              <a:rPr lang="en-US" sz="1600" dirty="0" smtClean="0">
                <a:latin typeface="Arial" charset="0"/>
                <a:ea typeface="Arial" charset="0"/>
                <a:cs typeface="Arial" charset="0"/>
              </a:rPr>
              <a:t> indole -</a:t>
            </a:r>
          </a:p>
          <a:p>
            <a:r>
              <a:rPr lang="en-US" sz="1600" i="1" dirty="0" smtClean="0">
                <a:latin typeface="Arial" charset="0"/>
                <a:ea typeface="Arial" charset="0"/>
                <a:cs typeface="Arial" charset="0"/>
              </a:rPr>
              <a:t>   </a:t>
            </a:r>
            <a:r>
              <a:rPr lang="en-US" sz="1600" i="1" dirty="0" err="1" smtClean="0">
                <a:latin typeface="Arial" charset="0"/>
                <a:ea typeface="Arial" charset="0"/>
                <a:cs typeface="Arial" charset="0"/>
              </a:rPr>
              <a:t>oxytoca</a:t>
            </a:r>
            <a:r>
              <a:rPr lang="en-US" sz="1600" dirty="0" smtClean="0">
                <a:latin typeface="Arial" charset="0"/>
                <a:ea typeface="Arial" charset="0"/>
                <a:cs typeface="Arial" charset="0"/>
              </a:rPr>
              <a:t> indole +</a:t>
            </a:r>
          </a:p>
        </p:txBody>
      </p:sp>
      <p:sp>
        <p:nvSpPr>
          <p:cNvPr id="42" name="TextBox 41"/>
          <p:cNvSpPr txBox="1"/>
          <p:nvPr/>
        </p:nvSpPr>
        <p:spPr>
          <a:xfrm>
            <a:off x="350142" y="4532721"/>
            <a:ext cx="2278699" cy="830997"/>
          </a:xfrm>
          <a:prstGeom prst="rect">
            <a:avLst/>
          </a:prstGeom>
          <a:noFill/>
          <a:ln>
            <a:solidFill>
              <a:schemeClr val="tx1"/>
            </a:solidFill>
          </a:ln>
        </p:spPr>
        <p:txBody>
          <a:bodyPr wrap="square" rtlCol="0">
            <a:spAutoFit/>
          </a:bodyPr>
          <a:lstStyle/>
          <a:p>
            <a:r>
              <a:rPr lang="en-US" sz="1600" i="1" dirty="0" smtClean="0">
                <a:latin typeface="Arial" charset="0"/>
                <a:ea typeface="Arial" charset="0"/>
                <a:cs typeface="Arial" charset="0"/>
              </a:rPr>
              <a:t>E. </a:t>
            </a:r>
            <a:r>
              <a:rPr lang="en-US" sz="1600" i="1" dirty="0">
                <a:latin typeface="Arial" charset="0"/>
                <a:ea typeface="Arial" charset="0"/>
                <a:cs typeface="Arial" charset="0"/>
              </a:rPr>
              <a:t>c</a:t>
            </a:r>
            <a:r>
              <a:rPr lang="en-US" sz="1600" i="1" dirty="0" smtClean="0">
                <a:latin typeface="Arial" charset="0"/>
                <a:ea typeface="Arial" charset="0"/>
                <a:cs typeface="Arial" charset="0"/>
              </a:rPr>
              <a:t>oli</a:t>
            </a:r>
          </a:p>
          <a:p>
            <a:r>
              <a:rPr lang="en-US" sz="1600" dirty="0" smtClean="0">
                <a:latin typeface="Arial" charset="0"/>
                <a:ea typeface="Arial" charset="0"/>
                <a:cs typeface="Arial" charset="0"/>
              </a:rPr>
              <a:t>  Indole +</a:t>
            </a:r>
          </a:p>
          <a:p>
            <a:r>
              <a:rPr lang="en-US" sz="1600" dirty="0" smtClean="0">
                <a:latin typeface="Arial" charset="0"/>
                <a:ea typeface="Arial" charset="0"/>
                <a:cs typeface="Arial" charset="0"/>
              </a:rPr>
              <a:t>  Urease -</a:t>
            </a:r>
          </a:p>
        </p:txBody>
      </p:sp>
      <p:sp>
        <p:nvSpPr>
          <p:cNvPr id="43" name="TextBox 42"/>
          <p:cNvSpPr txBox="1"/>
          <p:nvPr/>
        </p:nvSpPr>
        <p:spPr>
          <a:xfrm>
            <a:off x="361045" y="5597792"/>
            <a:ext cx="2292535" cy="338554"/>
          </a:xfrm>
          <a:prstGeom prst="rect">
            <a:avLst/>
          </a:prstGeom>
          <a:noFill/>
          <a:ln>
            <a:solidFill>
              <a:schemeClr val="tx1"/>
            </a:solidFill>
          </a:ln>
        </p:spPr>
        <p:txBody>
          <a:bodyPr wrap="square" rtlCol="0">
            <a:spAutoFit/>
          </a:bodyPr>
          <a:lstStyle/>
          <a:p>
            <a:r>
              <a:rPr lang="en-US" sz="1600" i="1" dirty="0" smtClean="0">
                <a:latin typeface="Arial" charset="0"/>
                <a:ea typeface="Arial" charset="0"/>
                <a:cs typeface="Arial" charset="0"/>
              </a:rPr>
              <a:t>Enterobacter</a:t>
            </a:r>
          </a:p>
        </p:txBody>
      </p:sp>
      <p:sp>
        <p:nvSpPr>
          <p:cNvPr id="44" name="TextBox 43"/>
          <p:cNvSpPr txBox="1"/>
          <p:nvPr/>
        </p:nvSpPr>
        <p:spPr>
          <a:xfrm>
            <a:off x="3003890" y="3140667"/>
            <a:ext cx="2227497" cy="338554"/>
          </a:xfrm>
          <a:prstGeom prst="rect">
            <a:avLst/>
          </a:prstGeom>
          <a:noFill/>
          <a:ln>
            <a:solidFill>
              <a:schemeClr val="tx1"/>
            </a:solidFill>
          </a:ln>
        </p:spPr>
        <p:txBody>
          <a:bodyPr wrap="square" rtlCol="0">
            <a:spAutoFit/>
          </a:bodyPr>
          <a:lstStyle/>
          <a:p>
            <a:r>
              <a:rPr lang="en-US" sz="1600" i="1" dirty="0" err="1" smtClean="0">
                <a:latin typeface="Arial" charset="0"/>
                <a:ea typeface="Arial" charset="0"/>
                <a:cs typeface="Arial" charset="0"/>
              </a:rPr>
              <a:t>Citrobacter</a:t>
            </a:r>
            <a:endParaRPr lang="en-US" sz="1600" i="1" dirty="0" smtClean="0">
              <a:latin typeface="Arial" charset="0"/>
              <a:ea typeface="Arial" charset="0"/>
              <a:cs typeface="Arial" charset="0"/>
            </a:endParaRPr>
          </a:p>
        </p:txBody>
      </p:sp>
      <p:sp>
        <p:nvSpPr>
          <p:cNvPr id="45" name="TextBox 44"/>
          <p:cNvSpPr txBox="1"/>
          <p:nvPr/>
        </p:nvSpPr>
        <p:spPr>
          <a:xfrm>
            <a:off x="3003890" y="3662122"/>
            <a:ext cx="2227497" cy="338554"/>
          </a:xfrm>
          <a:prstGeom prst="rect">
            <a:avLst/>
          </a:prstGeom>
          <a:noFill/>
          <a:ln>
            <a:solidFill>
              <a:schemeClr val="tx1"/>
            </a:solidFill>
          </a:ln>
        </p:spPr>
        <p:txBody>
          <a:bodyPr wrap="square" rtlCol="0">
            <a:spAutoFit/>
          </a:bodyPr>
          <a:lstStyle/>
          <a:p>
            <a:r>
              <a:rPr lang="en-US" sz="1600" i="1" dirty="0" err="1" smtClean="0">
                <a:latin typeface="Arial" charset="0"/>
                <a:ea typeface="Arial" charset="0"/>
                <a:cs typeface="Arial" charset="0"/>
              </a:rPr>
              <a:t>Serratia</a:t>
            </a:r>
            <a:endParaRPr lang="en-US" sz="1600" i="1" dirty="0" smtClean="0">
              <a:latin typeface="Arial" charset="0"/>
              <a:ea typeface="Arial" charset="0"/>
              <a:cs typeface="Arial" charset="0"/>
            </a:endParaRPr>
          </a:p>
        </p:txBody>
      </p:sp>
      <p:sp>
        <p:nvSpPr>
          <p:cNvPr id="48" name="TextBox 47"/>
          <p:cNvSpPr txBox="1"/>
          <p:nvPr/>
        </p:nvSpPr>
        <p:spPr>
          <a:xfrm>
            <a:off x="3003890" y="2473311"/>
            <a:ext cx="2227497" cy="369332"/>
          </a:xfrm>
          <a:prstGeom prst="rect">
            <a:avLst/>
          </a:prstGeom>
          <a:noFill/>
          <a:ln>
            <a:solidFill>
              <a:schemeClr val="tx1"/>
            </a:solidFill>
          </a:ln>
        </p:spPr>
        <p:txBody>
          <a:bodyPr wrap="square" rtlCol="0">
            <a:spAutoFit/>
          </a:bodyPr>
          <a:lstStyle/>
          <a:p>
            <a:pPr algn="ctr"/>
            <a:r>
              <a:rPr lang="en-US" dirty="0" smtClean="0">
                <a:latin typeface="Arial" charset="0"/>
                <a:ea typeface="Arial" charset="0"/>
                <a:cs typeface="Arial" charset="0"/>
              </a:rPr>
              <a:t>slow</a:t>
            </a:r>
            <a:endParaRPr lang="en-US" dirty="0">
              <a:latin typeface="Arial" charset="0"/>
              <a:ea typeface="Arial" charset="0"/>
              <a:cs typeface="Arial" charset="0"/>
            </a:endParaRPr>
          </a:p>
        </p:txBody>
      </p:sp>
      <p:sp>
        <p:nvSpPr>
          <p:cNvPr id="49" name="TextBox 48"/>
          <p:cNvSpPr txBox="1"/>
          <p:nvPr/>
        </p:nvSpPr>
        <p:spPr>
          <a:xfrm>
            <a:off x="385786" y="2473311"/>
            <a:ext cx="2243055" cy="369332"/>
          </a:xfrm>
          <a:prstGeom prst="rect">
            <a:avLst/>
          </a:prstGeom>
          <a:noFill/>
          <a:ln>
            <a:solidFill>
              <a:schemeClr val="tx1"/>
            </a:solidFill>
          </a:ln>
        </p:spPr>
        <p:txBody>
          <a:bodyPr wrap="square" rtlCol="0">
            <a:spAutoFit/>
          </a:bodyPr>
          <a:lstStyle/>
          <a:p>
            <a:pPr algn="ctr"/>
            <a:r>
              <a:rPr lang="en-US" dirty="0" smtClean="0">
                <a:latin typeface="Arial" charset="0"/>
                <a:ea typeface="Arial" charset="0"/>
                <a:cs typeface="Arial" charset="0"/>
              </a:rPr>
              <a:t>fast</a:t>
            </a:r>
            <a:endParaRPr lang="en-US" dirty="0">
              <a:latin typeface="Arial" charset="0"/>
              <a:ea typeface="Arial" charset="0"/>
              <a:cs typeface="Arial" charset="0"/>
            </a:endParaRPr>
          </a:p>
        </p:txBody>
      </p:sp>
      <p:cxnSp>
        <p:nvCxnSpPr>
          <p:cNvPr id="50" name="Straight Connector 49"/>
          <p:cNvCxnSpPr/>
          <p:nvPr/>
        </p:nvCxnSpPr>
        <p:spPr>
          <a:xfrm flipH="1">
            <a:off x="3081355" y="2014977"/>
            <a:ext cx="1" cy="277974"/>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a:off x="1475095" y="2292951"/>
            <a:ext cx="2865238" cy="0"/>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a:xfrm>
            <a:off x="4336516" y="2295664"/>
            <a:ext cx="0" cy="177647"/>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1471299" y="2283675"/>
            <a:ext cx="0" cy="17764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81450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latin typeface="Arial" charset="0"/>
                <a:ea typeface="Arial" charset="0"/>
                <a:cs typeface="Arial" charset="0"/>
              </a:rPr>
              <a:t>Wound and Non-Sterile Cultures</a:t>
            </a:r>
            <a:endParaRPr lang="en-US" sz="3600" dirty="0">
              <a:latin typeface="Arial" charset="0"/>
              <a:ea typeface="Arial" charset="0"/>
              <a:cs typeface="Arial" charset="0"/>
            </a:endParaRPr>
          </a:p>
        </p:txBody>
      </p:sp>
    </p:spTree>
    <p:extLst>
      <p:ext uri="{BB962C8B-B14F-4D97-AF65-F5344CB8AC3E}">
        <p14:creationId xmlns:p14="http://schemas.microsoft.com/office/powerpoint/2010/main" val="1214103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Specimen Collection</a:t>
            </a:r>
            <a:endParaRPr lang="en-US" sz="3400" b="1" dirty="0">
              <a:latin typeface="Arial" charset="0"/>
              <a:ea typeface="Arial" charset="0"/>
              <a:cs typeface="Arial" charset="0"/>
            </a:endParaRPr>
          </a:p>
        </p:txBody>
      </p:sp>
      <p:sp>
        <p:nvSpPr>
          <p:cNvPr id="5" name="Content Placeholder 2"/>
          <p:cNvSpPr txBox="1">
            <a:spLocks/>
          </p:cNvSpPr>
          <p:nvPr/>
        </p:nvSpPr>
        <p:spPr>
          <a:xfrm>
            <a:off x="340122" y="1091821"/>
            <a:ext cx="10707119" cy="5219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charset="2"/>
              <a:buChar char="§"/>
            </a:pPr>
            <a:r>
              <a:rPr lang="en-US" sz="2000" dirty="0" smtClean="0">
                <a:latin typeface="Arial" charset="0"/>
                <a:ea typeface="Arial" charset="0"/>
                <a:cs typeface="Arial" charset="0"/>
              </a:rPr>
              <a:t>Actual tissue, aspirates, fluids are specimens of choice, rather than swabs to optimize clinically relevant results </a:t>
            </a:r>
          </a:p>
          <a:p>
            <a:pPr lvl="1">
              <a:buFont typeface="Wingdings" charset="2"/>
              <a:buChar char="§"/>
            </a:pPr>
            <a:r>
              <a:rPr lang="en-US" sz="2000" dirty="0">
                <a:latin typeface="Arial" charset="0"/>
                <a:ea typeface="Arial" charset="0"/>
                <a:cs typeface="Arial" charset="0"/>
              </a:rPr>
              <a:t>L</a:t>
            </a:r>
            <a:r>
              <a:rPr lang="en-US" sz="2000" dirty="0" smtClean="0">
                <a:latin typeface="Arial" charset="0"/>
                <a:ea typeface="Arial" charset="0"/>
                <a:cs typeface="Arial" charset="0"/>
              </a:rPr>
              <a:t>imitations of swabs:</a:t>
            </a:r>
          </a:p>
          <a:p>
            <a:pPr lvl="2">
              <a:buFont typeface="Wingdings" charset="2"/>
              <a:buChar char="§"/>
            </a:pPr>
            <a:r>
              <a:rPr lang="en-US" dirty="0" smtClean="0">
                <a:latin typeface="Arial" charset="0"/>
                <a:ea typeface="Arial" charset="0"/>
                <a:cs typeface="Arial" charset="0"/>
              </a:rPr>
              <a:t>Pick up extraneous microbes (greater risk of contamination)</a:t>
            </a:r>
          </a:p>
          <a:p>
            <a:pPr lvl="2">
              <a:buFont typeface="Wingdings" charset="2"/>
              <a:buChar char="§"/>
            </a:pPr>
            <a:r>
              <a:rPr lang="en-US" dirty="0" smtClean="0">
                <a:latin typeface="Arial" charset="0"/>
                <a:ea typeface="Arial" charset="0"/>
                <a:cs typeface="Arial" charset="0"/>
              </a:rPr>
              <a:t>Hold extremely small volumes of specimen (0.05 mL) which may lead to insufficient quantity especially when other cultures (fungal or mycobacteria) are requested</a:t>
            </a:r>
          </a:p>
          <a:p>
            <a:pPr lvl="2">
              <a:buFont typeface="Wingdings" charset="2"/>
              <a:buChar char="§"/>
            </a:pPr>
            <a:endParaRPr lang="en-US" dirty="0">
              <a:latin typeface="Arial" charset="0"/>
              <a:ea typeface="Arial" charset="0"/>
              <a:cs typeface="Arial" charset="0"/>
            </a:endParaRPr>
          </a:p>
          <a:p>
            <a:pPr>
              <a:buFont typeface="Wingdings" charset="2"/>
              <a:buChar char="§"/>
            </a:pPr>
            <a:r>
              <a:rPr lang="en-US" sz="2000" dirty="0" smtClean="0">
                <a:latin typeface="Arial" charset="0"/>
                <a:ea typeface="Arial" charset="0"/>
                <a:cs typeface="Arial" charset="0"/>
              </a:rPr>
              <a:t>The specimen of choice is a biopsied sample of the advancing margin of the lesion</a:t>
            </a:r>
          </a:p>
          <a:p>
            <a:pPr lvl="1">
              <a:buFont typeface="Wingdings" charset="2"/>
              <a:buChar char="§"/>
            </a:pPr>
            <a:r>
              <a:rPr lang="en-US" sz="2000" dirty="0" smtClean="0">
                <a:latin typeface="Arial" charset="0"/>
                <a:ea typeface="Arial" charset="0"/>
                <a:cs typeface="Arial" charset="0"/>
              </a:rPr>
              <a:t>Pus alone or a cursory surface swab is inadequate and may not represent the disease process</a:t>
            </a:r>
          </a:p>
          <a:p>
            <a:pPr lvl="1">
              <a:buFont typeface="Wingdings" charset="2"/>
              <a:buChar char="§"/>
            </a:pPr>
            <a:endParaRPr lang="en-US" sz="2000" dirty="0">
              <a:latin typeface="Arial" charset="0"/>
              <a:ea typeface="Arial" charset="0"/>
              <a:cs typeface="Arial" charset="0"/>
            </a:endParaRPr>
          </a:p>
          <a:p>
            <a:pPr marL="457200" lvl="1" indent="0">
              <a:buFont typeface="Arial"/>
              <a:buNone/>
            </a:pPr>
            <a:endParaRPr lang="en-US" sz="2000" dirty="0">
              <a:latin typeface="Arial" charset="0"/>
              <a:ea typeface="Arial" charset="0"/>
              <a:cs typeface="Arial" charset="0"/>
            </a:endParaRPr>
          </a:p>
        </p:txBody>
      </p:sp>
      <p:sp>
        <p:nvSpPr>
          <p:cNvPr id="7" name="Rectangle 6"/>
          <p:cNvSpPr/>
          <p:nvPr/>
        </p:nvSpPr>
        <p:spPr>
          <a:xfrm>
            <a:off x="8129516" y="6488668"/>
            <a:ext cx="4062484" cy="369332"/>
          </a:xfrm>
          <a:prstGeom prst="rect">
            <a:avLst/>
          </a:prstGeom>
        </p:spPr>
        <p:txBody>
          <a:bodyPr wrap="square">
            <a:spAutoFit/>
          </a:bodyPr>
          <a:lstStyle/>
          <a:p>
            <a:pPr marL="0" marR="0" lvl="1" indent="0" defTabSz="914400" eaLnBrk="1" fontAlgn="auto" latinLnBrk="0" hangingPunct="1">
              <a:lnSpc>
                <a:spcPct val="100000"/>
              </a:lnSpc>
              <a:spcBef>
                <a:spcPts val="0"/>
              </a:spcBef>
              <a:spcAft>
                <a:spcPts val="0"/>
              </a:spcAft>
              <a:buClrTx/>
              <a:buSzTx/>
              <a:buFont typeface="Wingdings" charset="2"/>
              <a:buNone/>
              <a:tabLst/>
              <a:defRPr/>
            </a:pPr>
            <a:r>
              <a:rPr lang="en-US" dirty="0" smtClean="0">
                <a:latin typeface="Arial" charset="0"/>
                <a:ea typeface="Arial" charset="0"/>
                <a:cs typeface="Arial" charset="0"/>
              </a:rPr>
              <a:t>IDSA ASM Lab Utilization Guide 2018</a:t>
            </a:r>
          </a:p>
        </p:txBody>
      </p:sp>
    </p:spTree>
    <p:extLst>
      <p:ext uri="{BB962C8B-B14F-4D97-AF65-F5344CB8AC3E}">
        <p14:creationId xmlns:p14="http://schemas.microsoft.com/office/powerpoint/2010/main" val="262466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Specimen Collection</a:t>
            </a:r>
            <a:endParaRPr lang="en-US" sz="3400" b="1" dirty="0">
              <a:latin typeface="Arial" charset="0"/>
              <a:ea typeface="Arial" charset="0"/>
              <a:cs typeface="Arial" charset="0"/>
            </a:endParaRPr>
          </a:p>
        </p:txBody>
      </p:sp>
      <p:pic>
        <p:nvPicPr>
          <p:cNvPr id="3" name="Picture 2"/>
          <p:cNvPicPr>
            <a:picLocks noChangeAspect="1"/>
          </p:cNvPicPr>
          <p:nvPr/>
        </p:nvPicPr>
        <p:blipFill>
          <a:blip r:embed="rId3"/>
          <a:stretch>
            <a:fillRect/>
          </a:stretch>
        </p:blipFill>
        <p:spPr>
          <a:xfrm>
            <a:off x="368490" y="842683"/>
            <a:ext cx="10909109" cy="1699975"/>
          </a:xfrm>
          <a:prstGeom prst="rect">
            <a:avLst/>
          </a:prstGeom>
        </p:spPr>
      </p:pic>
      <p:sp>
        <p:nvSpPr>
          <p:cNvPr id="4" name="Rectangle 3"/>
          <p:cNvSpPr/>
          <p:nvPr/>
        </p:nvSpPr>
        <p:spPr>
          <a:xfrm>
            <a:off x="3019639" y="774443"/>
            <a:ext cx="2980303" cy="369332"/>
          </a:xfrm>
          <a:prstGeom prst="rect">
            <a:avLst/>
          </a:prstGeom>
        </p:spPr>
        <p:txBody>
          <a:bodyPr wrap="none">
            <a:spAutoFit/>
          </a:bodyPr>
          <a:lstStyle/>
          <a:p>
            <a:r>
              <a:rPr lang="en-US" smtClean="0">
                <a:latin typeface="Arial" charset="0"/>
                <a:ea typeface="Arial" charset="0"/>
                <a:cs typeface="Arial" charset="0"/>
              </a:rPr>
              <a:t>(for wound cultures in Epic)</a:t>
            </a:r>
            <a:endParaRPr lang="en-US"/>
          </a:p>
        </p:txBody>
      </p:sp>
      <p:sp>
        <p:nvSpPr>
          <p:cNvPr id="8" name="Content Placeholder 2"/>
          <p:cNvSpPr txBox="1">
            <a:spLocks/>
          </p:cNvSpPr>
          <p:nvPr/>
        </p:nvSpPr>
        <p:spPr>
          <a:xfrm>
            <a:off x="368490" y="3235367"/>
            <a:ext cx="11187406" cy="24630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charset="2"/>
              <a:buChar char="§"/>
            </a:pPr>
            <a:r>
              <a:rPr lang="en-US" sz="2000" dirty="0" smtClean="0">
                <a:latin typeface="Arial" charset="0"/>
                <a:ea typeface="Arial" charset="0"/>
                <a:cs typeface="Arial" charset="0"/>
              </a:rPr>
              <a:t>For anaerobes,</a:t>
            </a:r>
          </a:p>
          <a:p>
            <a:pPr lvl="1">
              <a:buFont typeface="Wingdings" charset="2"/>
              <a:buChar char="§"/>
            </a:pPr>
            <a:r>
              <a:rPr lang="en-US" sz="2000" dirty="0" smtClean="0">
                <a:latin typeface="Arial" charset="0"/>
                <a:ea typeface="Arial" charset="0"/>
                <a:cs typeface="Arial" charset="0"/>
              </a:rPr>
              <a:t>Collection of suitable sites in </a:t>
            </a:r>
            <a:r>
              <a:rPr lang="en-US" sz="2000" dirty="0" err="1" smtClean="0">
                <a:latin typeface="Arial" charset="0"/>
                <a:ea typeface="Arial" charset="0"/>
                <a:cs typeface="Arial" charset="0"/>
              </a:rPr>
              <a:t>Eswab</a:t>
            </a:r>
            <a:r>
              <a:rPr lang="en-US" sz="2000" dirty="0" smtClean="0">
                <a:latin typeface="Arial" charset="0"/>
                <a:ea typeface="Arial" charset="0"/>
                <a:cs typeface="Arial" charset="0"/>
              </a:rPr>
              <a:t> media are appropriate (this is the only anaerobic device accepted here, but may vary across </a:t>
            </a:r>
            <a:r>
              <a:rPr lang="en-US" sz="2000" dirty="0" smtClean="0">
                <a:latin typeface="Arial" charset="0"/>
                <a:ea typeface="Arial" charset="0"/>
                <a:cs typeface="Arial" charset="0"/>
              </a:rPr>
              <a:t>institutions)</a:t>
            </a:r>
            <a:endParaRPr lang="en-US" sz="2000" dirty="0" smtClean="0">
              <a:latin typeface="Arial" charset="0"/>
              <a:ea typeface="Arial" charset="0"/>
              <a:cs typeface="Arial" charset="0"/>
            </a:endParaRPr>
          </a:p>
          <a:p>
            <a:pPr lvl="1">
              <a:buFont typeface="Wingdings" charset="2"/>
              <a:buChar char="§"/>
            </a:pPr>
            <a:r>
              <a:rPr lang="en-US" sz="2000" dirty="0" smtClean="0">
                <a:latin typeface="Arial" charset="0"/>
                <a:ea typeface="Arial" charset="0"/>
                <a:cs typeface="Arial" charset="0"/>
              </a:rPr>
              <a:t>Only sources that could harbor anaerobic environments such as deep sites or tissues, not superficial samples should be sent for anaerobic cultures</a:t>
            </a:r>
          </a:p>
        </p:txBody>
      </p:sp>
    </p:spTree>
    <p:extLst>
      <p:ext uri="{BB962C8B-B14F-4D97-AF65-F5344CB8AC3E}">
        <p14:creationId xmlns:p14="http://schemas.microsoft.com/office/powerpoint/2010/main" val="1443706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Specimen Collection</a:t>
            </a:r>
            <a:endParaRPr lang="en-US" sz="3400" b="1" dirty="0">
              <a:latin typeface="Arial" charset="0"/>
              <a:ea typeface="Arial" charset="0"/>
              <a:cs typeface="Arial" charset="0"/>
            </a:endParaRPr>
          </a:p>
        </p:txBody>
      </p:sp>
      <p:sp>
        <p:nvSpPr>
          <p:cNvPr id="5" name="Content Placeholder 2"/>
          <p:cNvSpPr txBox="1">
            <a:spLocks/>
          </p:cNvSpPr>
          <p:nvPr/>
        </p:nvSpPr>
        <p:spPr>
          <a:xfrm>
            <a:off x="368490" y="2791643"/>
            <a:ext cx="6848739" cy="32440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charset="2"/>
              <a:buChar char="§"/>
            </a:pPr>
            <a:r>
              <a:rPr lang="en-US" sz="2000" dirty="0" smtClean="0">
                <a:latin typeface="Arial" charset="0"/>
                <a:ea typeface="Arial" charset="0"/>
                <a:cs typeface="Arial" charset="0"/>
              </a:rPr>
              <a:t>Swabs, when submitted, must be received in suitable transport medium (</a:t>
            </a:r>
            <a:r>
              <a:rPr lang="en-US" sz="2000" dirty="0" err="1" smtClean="0">
                <a:latin typeface="Arial" charset="0"/>
                <a:ea typeface="Arial" charset="0"/>
                <a:cs typeface="Arial" charset="0"/>
              </a:rPr>
              <a:t>ESwabs</a:t>
            </a:r>
            <a:r>
              <a:rPr lang="en-US" sz="2000" dirty="0" smtClean="0">
                <a:latin typeface="Arial" charset="0"/>
                <a:ea typeface="Arial" charset="0"/>
                <a:cs typeface="Arial" charset="0"/>
              </a:rPr>
              <a:t>). Dry swabs are not acceptable. </a:t>
            </a:r>
          </a:p>
          <a:p>
            <a:pPr>
              <a:buFont typeface="Wingdings" charset="2"/>
              <a:buChar char="§"/>
            </a:pPr>
            <a:endParaRPr lang="en-US" sz="2000" dirty="0" smtClean="0">
              <a:latin typeface="Arial" charset="0"/>
              <a:ea typeface="Arial" charset="0"/>
              <a:cs typeface="Arial" charset="0"/>
            </a:endParaRPr>
          </a:p>
          <a:p>
            <a:pPr>
              <a:buFont typeface="Wingdings" charset="2"/>
              <a:buChar char="§"/>
            </a:pPr>
            <a:r>
              <a:rPr lang="en-US" sz="2000" dirty="0" err="1" smtClean="0">
                <a:latin typeface="Arial" charset="0"/>
                <a:ea typeface="Arial" charset="0"/>
                <a:cs typeface="Arial" charset="0"/>
              </a:rPr>
              <a:t>ESwabs</a:t>
            </a:r>
            <a:r>
              <a:rPr lang="en-US" sz="2000" dirty="0" smtClean="0">
                <a:latin typeface="Arial" charset="0"/>
                <a:ea typeface="Arial" charset="0"/>
                <a:cs typeface="Arial" charset="0"/>
              </a:rPr>
              <a:t> incorporate Liquid </a:t>
            </a:r>
            <a:r>
              <a:rPr lang="en-US" sz="2000" dirty="0" err="1" smtClean="0">
                <a:latin typeface="Arial" charset="0"/>
                <a:ea typeface="Arial" charset="0"/>
                <a:cs typeface="Arial" charset="0"/>
              </a:rPr>
              <a:t>Amies</a:t>
            </a:r>
            <a:r>
              <a:rPr lang="en-US" sz="2000" dirty="0" smtClean="0">
                <a:latin typeface="Arial" charset="0"/>
                <a:ea typeface="Arial" charset="0"/>
                <a:cs typeface="Arial" charset="0"/>
              </a:rPr>
              <a:t> medium which maintains viability of organisms</a:t>
            </a:r>
          </a:p>
          <a:p>
            <a:pPr>
              <a:buFont typeface="Wingdings" charset="2"/>
              <a:buChar char="§"/>
            </a:pPr>
            <a:endParaRPr lang="en-US" sz="2000" dirty="0" smtClean="0">
              <a:latin typeface="Arial" charset="0"/>
              <a:ea typeface="Arial" charset="0"/>
              <a:cs typeface="Arial" charset="0"/>
            </a:endParaRPr>
          </a:p>
          <a:p>
            <a:pPr>
              <a:buFont typeface="Wingdings" charset="2"/>
              <a:buChar char="§"/>
            </a:pPr>
            <a:r>
              <a:rPr lang="en-US" sz="2000" dirty="0" smtClean="0">
                <a:latin typeface="Arial" charset="0"/>
                <a:ea typeface="Arial" charset="0"/>
                <a:cs typeface="Arial" charset="0"/>
              </a:rPr>
              <a:t>Transport directly to lab within 2 hours of collection to maintain optimum viability (or if delayed, refrigeration is preferred over room temperature)</a:t>
            </a:r>
          </a:p>
        </p:txBody>
      </p:sp>
      <p:pic>
        <p:nvPicPr>
          <p:cNvPr id="3" name="Picture 2"/>
          <p:cNvPicPr>
            <a:picLocks noChangeAspect="1"/>
          </p:cNvPicPr>
          <p:nvPr/>
        </p:nvPicPr>
        <p:blipFill>
          <a:blip r:embed="rId3"/>
          <a:stretch>
            <a:fillRect/>
          </a:stretch>
        </p:blipFill>
        <p:spPr>
          <a:xfrm>
            <a:off x="368490" y="842684"/>
            <a:ext cx="10909109" cy="1638574"/>
          </a:xfrm>
          <a:prstGeom prst="rect">
            <a:avLst/>
          </a:prstGeom>
        </p:spPr>
      </p:pic>
      <p:sp>
        <p:nvSpPr>
          <p:cNvPr id="4" name="Rectangle 3"/>
          <p:cNvSpPr/>
          <p:nvPr/>
        </p:nvSpPr>
        <p:spPr>
          <a:xfrm>
            <a:off x="3019639" y="774443"/>
            <a:ext cx="2980303" cy="369332"/>
          </a:xfrm>
          <a:prstGeom prst="rect">
            <a:avLst/>
          </a:prstGeom>
        </p:spPr>
        <p:txBody>
          <a:bodyPr wrap="none">
            <a:spAutoFit/>
          </a:bodyPr>
          <a:lstStyle/>
          <a:p>
            <a:r>
              <a:rPr lang="en-US" smtClean="0">
                <a:latin typeface="Arial" charset="0"/>
                <a:ea typeface="Arial" charset="0"/>
                <a:cs typeface="Arial" charset="0"/>
              </a:rPr>
              <a:t>(for wound cultures in Epic)</a:t>
            </a:r>
            <a:endParaRPr lang="en-US"/>
          </a:p>
        </p:txBody>
      </p:sp>
      <p:pic>
        <p:nvPicPr>
          <p:cNvPr id="6" name="Picture 5"/>
          <p:cNvPicPr>
            <a:picLocks noChangeAspect="1"/>
          </p:cNvPicPr>
          <p:nvPr/>
        </p:nvPicPr>
        <p:blipFill>
          <a:blip r:embed="rId4"/>
          <a:stretch>
            <a:fillRect/>
          </a:stretch>
        </p:blipFill>
        <p:spPr>
          <a:xfrm>
            <a:off x="7839182" y="2481258"/>
            <a:ext cx="4091570" cy="3554408"/>
          </a:xfrm>
          <a:prstGeom prst="rect">
            <a:avLst/>
          </a:prstGeom>
        </p:spPr>
      </p:pic>
      <p:sp>
        <p:nvSpPr>
          <p:cNvPr id="7" name="Oval 6"/>
          <p:cNvSpPr/>
          <p:nvPr/>
        </p:nvSpPr>
        <p:spPr>
          <a:xfrm>
            <a:off x="7839182" y="5022574"/>
            <a:ext cx="1145792" cy="516835"/>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204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dirty="0" smtClean="0">
                <a:latin typeface="Arial" charset="0"/>
                <a:ea typeface="Arial" charset="0"/>
                <a:cs typeface="Arial" charset="0"/>
              </a:rPr>
              <a:t>GI pathogens wrap-up</a:t>
            </a:r>
            <a:endParaRPr lang="en-US" sz="3400" dirty="0">
              <a:latin typeface="Arial" charset="0"/>
              <a:ea typeface="Arial" charset="0"/>
              <a:cs typeface="Arial" charset="0"/>
            </a:endParaRPr>
          </a:p>
        </p:txBody>
      </p:sp>
      <p:sp>
        <p:nvSpPr>
          <p:cNvPr id="3" name="Content Placeholder 2"/>
          <p:cNvSpPr>
            <a:spLocks noGrp="1"/>
          </p:cNvSpPr>
          <p:nvPr>
            <p:ph idx="1"/>
          </p:nvPr>
        </p:nvSpPr>
        <p:spPr>
          <a:xfrm>
            <a:off x="681317" y="1000871"/>
            <a:ext cx="10707119" cy="5219820"/>
          </a:xfrm>
        </p:spPr>
        <p:txBody>
          <a:bodyPr>
            <a:normAutofit/>
          </a:bodyPr>
          <a:lstStyle/>
          <a:p>
            <a:pPr marL="0" indent="0">
              <a:buNone/>
            </a:pPr>
            <a:r>
              <a:rPr lang="en-US" sz="2400" b="1" dirty="0" smtClean="0">
                <a:latin typeface="Arial" charset="0"/>
                <a:ea typeface="Arial" charset="0"/>
                <a:cs typeface="Arial" charset="0"/>
              </a:rPr>
              <a:t>Case</a:t>
            </a:r>
          </a:p>
          <a:p>
            <a:pPr marL="0" indent="0">
              <a:buNone/>
            </a:pPr>
            <a:endParaRPr lang="en-US" sz="2400" dirty="0">
              <a:latin typeface="Arial" charset="0"/>
              <a:ea typeface="Arial" charset="0"/>
              <a:cs typeface="Arial" charset="0"/>
            </a:endParaRPr>
          </a:p>
          <a:p>
            <a:pPr marL="0" indent="0">
              <a:buNone/>
            </a:pPr>
            <a:r>
              <a:rPr lang="en-US" sz="2400" dirty="0" smtClean="0">
                <a:latin typeface="Arial" charset="0"/>
                <a:ea typeface="Arial" charset="0"/>
                <a:cs typeface="Arial" charset="0"/>
              </a:rPr>
              <a:t>	A</a:t>
            </a:r>
            <a:r>
              <a:rPr lang="en-US" sz="2400" dirty="0">
                <a:latin typeface="Arial" charset="0"/>
                <a:ea typeface="Arial" charset="0"/>
                <a:cs typeface="Arial" charset="0"/>
              </a:rPr>
              <a:t> 93 year old woman with HTN, </a:t>
            </a:r>
            <a:r>
              <a:rPr lang="en-US" sz="2400" dirty="0" err="1">
                <a:latin typeface="Arial" charset="0"/>
                <a:ea typeface="Arial" charset="0"/>
                <a:cs typeface="Arial" charset="0"/>
              </a:rPr>
              <a:t>Afib</a:t>
            </a:r>
            <a:r>
              <a:rPr lang="en-US" sz="2400" dirty="0">
                <a:latin typeface="Arial" charset="0"/>
                <a:ea typeface="Arial" charset="0"/>
                <a:cs typeface="Arial" charset="0"/>
              </a:rPr>
              <a:t>, and recent hospitalization for GI bleed presented with three days of RLQ abdominal pain, constipation and bilateral leg swelling admitted for right sided heart failure. On the third day of hospitalization, she was febrile to 100.8F with leukocytosis to 11K. Blood cultures were obtained​</a:t>
            </a:r>
            <a:r>
              <a:rPr lang="en-US" sz="2400" dirty="0" smtClean="0">
                <a:latin typeface="Arial" charset="0"/>
                <a:ea typeface="Arial" charset="0"/>
                <a:cs typeface="Arial" charset="0"/>
              </a:rPr>
              <a:t>:</a:t>
            </a:r>
          </a:p>
          <a:p>
            <a:pPr marL="0" indent="0">
              <a:buNone/>
            </a:pPr>
            <a:endParaRPr lang="en-US" sz="2400" dirty="0">
              <a:latin typeface="Arial" charset="0"/>
              <a:ea typeface="Arial" charset="0"/>
              <a:cs typeface="Arial" charset="0"/>
            </a:endParaRPr>
          </a:p>
          <a:p>
            <a:pPr marL="0" indent="0">
              <a:buNone/>
            </a:pPr>
            <a:r>
              <a:rPr lang="en-US" sz="2400" dirty="0" err="1" smtClean="0">
                <a:latin typeface="Arial" charset="0"/>
                <a:ea typeface="Arial" charset="0"/>
                <a:cs typeface="Arial" charset="0"/>
              </a:rPr>
              <a:t>BCx</a:t>
            </a:r>
            <a:r>
              <a:rPr lang="en-US" sz="2400" dirty="0" smtClean="0">
                <a:latin typeface="Arial" charset="0"/>
                <a:ea typeface="Arial" charset="0"/>
                <a:cs typeface="Arial" charset="0"/>
              </a:rPr>
              <a:t>: </a:t>
            </a:r>
          </a:p>
          <a:p>
            <a:pPr marL="0" indent="0">
              <a:buNone/>
            </a:pPr>
            <a:endParaRPr lang="en-US" sz="2400" dirty="0">
              <a:latin typeface="Arial" charset="0"/>
              <a:ea typeface="Arial" charset="0"/>
              <a:cs typeface="Arial" charset="0"/>
            </a:endParaRPr>
          </a:p>
          <a:p>
            <a:pPr marL="0" indent="0">
              <a:buNone/>
            </a:pPr>
            <a:endParaRPr lang="en-US" sz="2400" dirty="0" smtClean="0">
              <a:latin typeface="Arial" charset="0"/>
              <a:ea typeface="Arial" charset="0"/>
              <a:cs typeface="Arial" charset="0"/>
            </a:endParaRPr>
          </a:p>
          <a:p>
            <a:pPr marL="0" indent="0">
              <a:buNone/>
            </a:pPr>
            <a:r>
              <a:rPr lang="en-US" sz="2400" dirty="0" smtClean="0">
                <a:latin typeface="Arial" charset="0"/>
                <a:ea typeface="Arial" charset="0"/>
                <a:cs typeface="Arial" charset="0"/>
              </a:rPr>
              <a:t>An oxidase test performed on the organism was negative</a:t>
            </a:r>
            <a:endParaRPr lang="en-US" sz="2400" dirty="0">
              <a:latin typeface="Arial" charset="0"/>
              <a:ea typeface="Arial" charset="0"/>
              <a:cs typeface="Arial" charset="0"/>
            </a:endParaRPr>
          </a:p>
        </p:txBody>
      </p:sp>
      <p:pic>
        <p:nvPicPr>
          <p:cNvPr id="4" name="Picture 3"/>
          <p:cNvPicPr>
            <a:picLocks noChangeAspect="1"/>
          </p:cNvPicPr>
          <p:nvPr/>
        </p:nvPicPr>
        <p:blipFill>
          <a:blip r:embed="rId2"/>
          <a:stretch>
            <a:fillRect/>
          </a:stretch>
        </p:blipFill>
        <p:spPr>
          <a:xfrm>
            <a:off x="1625679" y="4324732"/>
            <a:ext cx="5912353" cy="424835"/>
          </a:xfrm>
          <a:prstGeom prst="rect">
            <a:avLst/>
          </a:prstGeom>
        </p:spPr>
      </p:pic>
    </p:spTree>
    <p:extLst>
      <p:ext uri="{BB962C8B-B14F-4D97-AF65-F5344CB8AC3E}">
        <p14:creationId xmlns:p14="http://schemas.microsoft.com/office/powerpoint/2010/main" val="15310898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Specimen Collection</a:t>
            </a:r>
            <a:endParaRPr lang="en-US" sz="3400" b="1" dirty="0">
              <a:latin typeface="Arial" charset="0"/>
              <a:ea typeface="Arial" charset="0"/>
              <a:cs typeface="Arial" charset="0"/>
            </a:endParaRPr>
          </a:p>
        </p:txBody>
      </p:sp>
      <p:sp>
        <p:nvSpPr>
          <p:cNvPr id="5" name="Content Placeholder 2"/>
          <p:cNvSpPr txBox="1">
            <a:spLocks/>
          </p:cNvSpPr>
          <p:nvPr/>
        </p:nvSpPr>
        <p:spPr>
          <a:xfrm>
            <a:off x="340122" y="1091821"/>
            <a:ext cx="11334807" cy="44873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charset="2"/>
              <a:buChar char="§"/>
            </a:pPr>
            <a:r>
              <a:rPr lang="en-US" sz="2000" dirty="0" smtClean="0">
                <a:latin typeface="Arial" charset="0"/>
                <a:ea typeface="Arial" charset="0"/>
                <a:cs typeface="Arial" charset="0"/>
              </a:rPr>
              <a:t>Specify body site and type of wound</a:t>
            </a:r>
            <a:r>
              <a:rPr lang="en-US" sz="2000" dirty="0" smtClean="0">
                <a:latin typeface="Arial" charset="0"/>
                <a:ea typeface="Arial" charset="0"/>
                <a:cs typeface="Arial" charset="0"/>
                <a:sym typeface="Wingdings"/>
              </a:rPr>
              <a:t> (e.g. “wound” versus “human bite wound, thumb”)</a:t>
            </a:r>
            <a:endParaRPr lang="en-US" sz="2000" dirty="0" smtClean="0">
              <a:latin typeface="Arial" charset="0"/>
              <a:ea typeface="Arial" charset="0"/>
              <a:cs typeface="Arial" charset="0"/>
            </a:endParaRPr>
          </a:p>
          <a:p>
            <a:pPr>
              <a:buFont typeface="Wingdings" charset="2"/>
              <a:buChar char="§"/>
            </a:pPr>
            <a:endParaRPr lang="en-US" sz="2000" b="1" dirty="0" smtClean="0">
              <a:latin typeface="Arial" charset="0"/>
              <a:ea typeface="Arial" charset="0"/>
              <a:cs typeface="Arial" charset="0"/>
            </a:endParaRPr>
          </a:p>
          <a:p>
            <a:pPr>
              <a:buFont typeface="Wingdings" charset="2"/>
              <a:buChar char="§"/>
            </a:pPr>
            <a:r>
              <a:rPr lang="en-US" sz="2000" b="1" dirty="0" smtClean="0">
                <a:latin typeface="Arial" charset="0"/>
                <a:ea typeface="Arial" charset="0"/>
                <a:cs typeface="Arial" charset="0"/>
              </a:rPr>
              <a:t>Labeling is crucial</a:t>
            </a:r>
            <a:r>
              <a:rPr lang="en-US" sz="2000" dirty="0" smtClean="0">
                <a:latin typeface="Arial" charset="0"/>
                <a:ea typeface="Arial" charset="0"/>
                <a:cs typeface="Arial" charset="0"/>
              </a:rPr>
              <a:t>, it affects:</a:t>
            </a:r>
          </a:p>
          <a:p>
            <a:pPr lvl="1">
              <a:buFont typeface="Wingdings" charset="2"/>
              <a:buChar char="§"/>
            </a:pPr>
            <a:r>
              <a:rPr lang="en-US" sz="2000" b="1" dirty="0" smtClean="0">
                <a:latin typeface="Arial" charset="0"/>
                <a:ea typeface="Arial" charset="0"/>
                <a:cs typeface="Arial" charset="0"/>
              </a:rPr>
              <a:t>Specimen Processing</a:t>
            </a:r>
            <a:r>
              <a:rPr lang="en-US" sz="2000" dirty="0" smtClean="0">
                <a:latin typeface="Arial" charset="0"/>
                <a:ea typeface="Arial" charset="0"/>
                <a:cs typeface="Arial" charset="0"/>
              </a:rPr>
              <a:t>:</a:t>
            </a:r>
          </a:p>
          <a:p>
            <a:pPr lvl="2">
              <a:buFont typeface="Wingdings" charset="2"/>
              <a:buChar char="§"/>
            </a:pPr>
            <a:r>
              <a:rPr lang="en-US" dirty="0" smtClean="0">
                <a:latin typeface="Arial" charset="0"/>
                <a:ea typeface="Arial" charset="0"/>
                <a:cs typeface="Arial" charset="0"/>
              </a:rPr>
              <a:t>The organisms reported and the organisms considered normal flora</a:t>
            </a:r>
          </a:p>
          <a:p>
            <a:pPr lvl="1">
              <a:buFont typeface="Wingdings" charset="2"/>
              <a:buChar char="§"/>
            </a:pPr>
            <a:endParaRPr lang="en-US" sz="2000" dirty="0" smtClean="0">
              <a:latin typeface="Arial" charset="0"/>
              <a:ea typeface="Arial" charset="0"/>
              <a:cs typeface="Arial" charset="0"/>
            </a:endParaRPr>
          </a:p>
          <a:p>
            <a:pPr lvl="1">
              <a:buFont typeface="Wingdings" charset="2"/>
              <a:buChar char="§"/>
            </a:pPr>
            <a:r>
              <a:rPr lang="en-US" sz="2000" b="1" dirty="0" smtClean="0">
                <a:latin typeface="Arial" charset="0"/>
                <a:ea typeface="Arial" charset="0"/>
                <a:cs typeface="Arial" charset="0"/>
              </a:rPr>
              <a:t>Interpretation: </a:t>
            </a:r>
            <a:r>
              <a:rPr lang="en-US" sz="2000" dirty="0" smtClean="0">
                <a:latin typeface="Arial" charset="0"/>
                <a:ea typeface="Arial" charset="0"/>
                <a:cs typeface="Arial" charset="0"/>
              </a:rPr>
              <a:t>many body sites have normal, commensal microbiota that can easily contaminate inappropriately collected specimen and complicate interpretation</a:t>
            </a:r>
          </a:p>
          <a:p>
            <a:pPr lvl="2">
              <a:buFont typeface="Wingdings" charset="2"/>
              <a:buChar char="§"/>
            </a:pPr>
            <a:r>
              <a:rPr lang="en-US" dirty="0" smtClean="0">
                <a:latin typeface="Arial" charset="0"/>
                <a:ea typeface="Arial" charset="0"/>
                <a:cs typeface="Arial" charset="0"/>
              </a:rPr>
              <a:t>Distinguishing pathogen versus colonization depends on clinical presentation, host factors, and site involved</a:t>
            </a:r>
          </a:p>
        </p:txBody>
      </p:sp>
    </p:spTree>
    <p:extLst>
      <p:ext uri="{BB962C8B-B14F-4D97-AF65-F5344CB8AC3E}">
        <p14:creationId xmlns:p14="http://schemas.microsoft.com/office/powerpoint/2010/main" val="8104378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grpSp>
        <p:nvGrpSpPr>
          <p:cNvPr id="67" name="Google Shape;67;p15"/>
          <p:cNvGrpSpPr/>
          <p:nvPr/>
        </p:nvGrpSpPr>
        <p:grpSpPr>
          <a:xfrm>
            <a:off x="7603723" y="1586667"/>
            <a:ext cx="4407600" cy="4444067"/>
            <a:chOff x="5632317" y="1189775"/>
            <a:chExt cx="3305700" cy="3333050"/>
          </a:xfrm>
        </p:grpSpPr>
        <p:sp>
          <p:nvSpPr>
            <p:cNvPr id="68" name="Google Shape;68;p15"/>
            <p:cNvSpPr/>
            <p:nvPr/>
          </p:nvSpPr>
          <p:spPr>
            <a:xfrm>
              <a:off x="5632317" y="1189775"/>
              <a:ext cx="3305700" cy="669000"/>
            </a:xfrm>
            <a:prstGeom prst="chevron">
              <a:avLst>
                <a:gd name="adj" fmla="val 50000"/>
              </a:avLst>
            </a:prstGeom>
            <a:solidFill>
              <a:srgbClr val="D83829"/>
            </a:solidFill>
            <a:ln>
              <a:noFill/>
            </a:ln>
          </p:spPr>
          <p:txBody>
            <a:bodyPr spcFirstLastPara="1" wrap="square" lIns="121900" tIns="121900" rIns="121900" bIns="121900" anchor="ctr" anchorCtr="0">
              <a:noAutofit/>
            </a:bodyPr>
            <a:lstStyle/>
            <a:p>
              <a:pPr algn="ctr"/>
              <a:r>
                <a:rPr lang="en" sz="2400">
                  <a:solidFill>
                    <a:srgbClr val="FFFFFF"/>
                  </a:solidFill>
                  <a:latin typeface="Roboto"/>
                  <a:ea typeface="Roboto"/>
                  <a:cs typeface="Roboto"/>
                  <a:sym typeface="Roboto"/>
                </a:rPr>
                <a:t>Evaluation of growth </a:t>
              </a:r>
              <a:endParaRPr sz="2400">
                <a:solidFill>
                  <a:srgbClr val="FFFFFF"/>
                </a:solidFill>
                <a:latin typeface="Roboto"/>
                <a:ea typeface="Roboto"/>
                <a:cs typeface="Roboto"/>
                <a:sym typeface="Roboto"/>
              </a:endParaRPr>
            </a:p>
          </p:txBody>
        </p:sp>
        <p:sp>
          <p:nvSpPr>
            <p:cNvPr id="69" name="Google Shape;69;p15"/>
            <p:cNvSpPr txBox="1"/>
            <p:nvPr/>
          </p:nvSpPr>
          <p:spPr>
            <a:xfrm>
              <a:off x="6167063" y="1907125"/>
              <a:ext cx="2236200" cy="2615700"/>
            </a:xfrm>
            <a:prstGeom prst="rect">
              <a:avLst/>
            </a:prstGeom>
            <a:noFill/>
            <a:ln>
              <a:noFill/>
            </a:ln>
          </p:spPr>
          <p:txBody>
            <a:bodyPr spcFirstLastPara="1" wrap="square" lIns="121900" tIns="121900" rIns="121900" bIns="121900" anchor="t" anchorCtr="0">
              <a:noAutofit/>
            </a:bodyPr>
            <a:lstStyle/>
            <a:p>
              <a:pPr marL="609585" indent="-406390">
                <a:lnSpc>
                  <a:spcPct val="115000"/>
                </a:lnSpc>
                <a:buSzPts val="1200"/>
                <a:buFont typeface="Wingdings" charset="2"/>
                <a:buChar char="§"/>
              </a:pPr>
              <a:r>
                <a:rPr lang="en" sz="1600" dirty="0">
                  <a:latin typeface="Arial" charset="0"/>
                  <a:ea typeface="Arial" charset="0"/>
                  <a:cs typeface="Arial" charset="0"/>
                  <a:sym typeface="Roboto"/>
                </a:rPr>
                <a:t>When there is growth on a plate or in the broth, </a:t>
              </a:r>
              <a:r>
                <a:rPr lang="en-US" sz="1600" dirty="0" smtClean="0">
                  <a:latin typeface="Arial" charset="0"/>
                  <a:ea typeface="Arial" charset="0"/>
                  <a:cs typeface="Arial" charset="0"/>
                  <a:sym typeface="Roboto"/>
                </a:rPr>
                <a:t>definitive identification only performed on potential pathogens from appropriately collected specimens </a:t>
              </a:r>
            </a:p>
            <a:p>
              <a:pPr marL="609585" indent="-406390">
                <a:lnSpc>
                  <a:spcPct val="115000"/>
                </a:lnSpc>
                <a:buSzPts val="1200"/>
                <a:buFont typeface="Wingdings" charset="2"/>
                <a:buChar char="§"/>
              </a:pPr>
              <a:endParaRPr lang="en-US" sz="1600" dirty="0" smtClean="0">
                <a:latin typeface="Arial" charset="0"/>
                <a:ea typeface="Arial" charset="0"/>
                <a:cs typeface="Arial" charset="0"/>
                <a:sym typeface="Roboto"/>
              </a:endParaRPr>
            </a:p>
            <a:p>
              <a:pPr marL="609585" indent="-406390">
                <a:lnSpc>
                  <a:spcPct val="115000"/>
                </a:lnSpc>
                <a:buSzPts val="1200"/>
                <a:buFont typeface="Wingdings" charset="2"/>
                <a:buChar char="§"/>
              </a:pPr>
              <a:r>
                <a:rPr lang="en-US" sz="1600" dirty="0" smtClean="0">
                  <a:latin typeface="Arial" charset="0"/>
                  <a:ea typeface="Arial" charset="0"/>
                  <a:cs typeface="Arial" charset="0"/>
                  <a:sym typeface="Roboto"/>
                </a:rPr>
                <a:t>Wound cultures are held for 4 days and tissue/fluid cultures are held for 7 days</a:t>
              </a:r>
              <a:endParaRPr sz="1600" dirty="0">
                <a:latin typeface="Arial" charset="0"/>
                <a:ea typeface="Arial" charset="0"/>
                <a:cs typeface="Arial" charset="0"/>
                <a:sym typeface="Roboto"/>
              </a:endParaRPr>
            </a:p>
          </p:txBody>
        </p:sp>
      </p:grpSp>
      <p:grpSp>
        <p:nvGrpSpPr>
          <p:cNvPr id="70" name="Google Shape;70;p15"/>
          <p:cNvGrpSpPr/>
          <p:nvPr/>
        </p:nvGrpSpPr>
        <p:grpSpPr>
          <a:xfrm>
            <a:off x="0" y="1586653"/>
            <a:ext cx="4729200" cy="4444081"/>
            <a:chOff x="0" y="1189989"/>
            <a:chExt cx="3546900" cy="3333061"/>
          </a:xfrm>
        </p:grpSpPr>
        <p:sp>
          <p:nvSpPr>
            <p:cNvPr id="71" name="Google Shape;71;p15"/>
            <p:cNvSpPr/>
            <p:nvPr/>
          </p:nvSpPr>
          <p:spPr>
            <a:xfrm>
              <a:off x="0" y="1189989"/>
              <a:ext cx="3546900" cy="669000"/>
            </a:xfrm>
            <a:prstGeom prst="homePlate">
              <a:avLst>
                <a:gd name="adj" fmla="val 50000"/>
              </a:avLst>
            </a:prstGeom>
            <a:solidFill>
              <a:srgbClr val="802017"/>
            </a:solidFill>
            <a:ln>
              <a:noFill/>
            </a:ln>
          </p:spPr>
          <p:txBody>
            <a:bodyPr spcFirstLastPara="1" wrap="square" lIns="121900" tIns="121900" rIns="121900" bIns="121900" anchor="ctr" anchorCtr="0">
              <a:noAutofit/>
            </a:bodyPr>
            <a:lstStyle/>
            <a:p>
              <a:pPr algn="ctr"/>
              <a:r>
                <a:rPr lang="en" sz="2400">
                  <a:solidFill>
                    <a:srgbClr val="FFFFFF"/>
                  </a:solidFill>
                  <a:latin typeface="Roboto"/>
                  <a:ea typeface="Roboto"/>
                  <a:cs typeface="Roboto"/>
                  <a:sym typeface="Roboto"/>
                </a:rPr>
                <a:t>Intake/Gram stains</a:t>
              </a:r>
              <a:endParaRPr sz="2400">
                <a:solidFill>
                  <a:srgbClr val="FFFFFF"/>
                </a:solidFill>
                <a:latin typeface="Roboto"/>
                <a:ea typeface="Roboto"/>
                <a:cs typeface="Roboto"/>
                <a:sym typeface="Roboto"/>
              </a:endParaRPr>
            </a:p>
          </p:txBody>
        </p:sp>
        <p:sp>
          <p:nvSpPr>
            <p:cNvPr id="72" name="Google Shape;72;p15"/>
            <p:cNvSpPr txBox="1"/>
            <p:nvPr/>
          </p:nvSpPr>
          <p:spPr>
            <a:xfrm>
              <a:off x="499498" y="1907350"/>
              <a:ext cx="2236200" cy="2615700"/>
            </a:xfrm>
            <a:prstGeom prst="rect">
              <a:avLst/>
            </a:prstGeom>
            <a:noFill/>
            <a:ln>
              <a:noFill/>
            </a:ln>
          </p:spPr>
          <p:txBody>
            <a:bodyPr spcFirstLastPara="1" wrap="square" lIns="121900" tIns="121900" rIns="121900" bIns="121900" anchor="t" anchorCtr="0">
              <a:noAutofit/>
            </a:bodyPr>
            <a:lstStyle/>
            <a:p>
              <a:pPr marL="609585" indent="-406390">
                <a:lnSpc>
                  <a:spcPct val="115000"/>
                </a:lnSpc>
                <a:buSzPts val="1200"/>
                <a:buFont typeface="Wingdings" charset="2"/>
                <a:buChar char="§"/>
              </a:pPr>
              <a:r>
                <a:rPr lang="en" sz="1600" dirty="0" smtClean="0">
                  <a:latin typeface="Arial" charset="0"/>
                  <a:ea typeface="Arial" charset="0"/>
                  <a:cs typeface="Arial" charset="0"/>
                  <a:sym typeface="Roboto"/>
                </a:rPr>
                <a:t>Gram </a:t>
              </a:r>
              <a:r>
                <a:rPr lang="en" sz="1600" dirty="0">
                  <a:latin typeface="Arial" charset="0"/>
                  <a:ea typeface="Arial" charset="0"/>
                  <a:cs typeface="Arial" charset="0"/>
                  <a:sym typeface="Roboto"/>
                </a:rPr>
                <a:t>stains </a:t>
              </a:r>
              <a:r>
                <a:rPr lang="en-US" sz="1600" dirty="0" smtClean="0">
                  <a:latin typeface="Arial" charset="0"/>
                  <a:ea typeface="Arial" charset="0"/>
                  <a:cs typeface="Arial" charset="0"/>
                  <a:sym typeface="Roboto"/>
                </a:rPr>
                <a:t>are made on all specimens. Examine for # of PMNs, squamous epithelial cells, relative quantity of each organism</a:t>
              </a:r>
              <a:endParaRPr sz="1600" dirty="0">
                <a:latin typeface="Arial" charset="0"/>
                <a:ea typeface="Arial" charset="0"/>
                <a:cs typeface="Arial" charset="0"/>
                <a:sym typeface="Roboto"/>
              </a:endParaRPr>
            </a:p>
          </p:txBody>
        </p:sp>
      </p:grpSp>
      <p:grpSp>
        <p:nvGrpSpPr>
          <p:cNvPr id="73" name="Google Shape;73;p15"/>
          <p:cNvGrpSpPr/>
          <p:nvPr/>
        </p:nvGrpSpPr>
        <p:grpSpPr>
          <a:xfrm>
            <a:off x="3925605" y="1586367"/>
            <a:ext cx="4407600" cy="4444367"/>
            <a:chOff x="2944204" y="1189775"/>
            <a:chExt cx="3305700" cy="3333275"/>
          </a:xfrm>
        </p:grpSpPr>
        <p:sp>
          <p:nvSpPr>
            <p:cNvPr id="74" name="Google Shape;74;p15"/>
            <p:cNvSpPr/>
            <p:nvPr/>
          </p:nvSpPr>
          <p:spPr>
            <a:xfrm>
              <a:off x="2944204" y="1189775"/>
              <a:ext cx="3305700" cy="669000"/>
            </a:xfrm>
            <a:prstGeom prst="chevron">
              <a:avLst>
                <a:gd name="adj" fmla="val 50000"/>
              </a:avLst>
            </a:prstGeom>
            <a:solidFill>
              <a:srgbClr val="B02C20"/>
            </a:solidFill>
            <a:ln>
              <a:noFill/>
            </a:ln>
          </p:spPr>
          <p:txBody>
            <a:bodyPr spcFirstLastPara="1" wrap="square" lIns="121900" tIns="121900" rIns="121900" bIns="121900" anchor="ctr" anchorCtr="0">
              <a:noAutofit/>
            </a:bodyPr>
            <a:lstStyle/>
            <a:p>
              <a:pPr algn="ctr"/>
              <a:r>
                <a:rPr lang="en" sz="2400">
                  <a:solidFill>
                    <a:srgbClr val="FFFFFF"/>
                  </a:solidFill>
                  <a:latin typeface="Roboto"/>
                  <a:ea typeface="Roboto"/>
                  <a:cs typeface="Roboto"/>
                  <a:sym typeface="Roboto"/>
                </a:rPr>
                <a:t>Culture Media</a:t>
              </a:r>
              <a:endParaRPr sz="2400">
                <a:solidFill>
                  <a:srgbClr val="FFFFFF"/>
                </a:solidFill>
                <a:latin typeface="Roboto"/>
                <a:ea typeface="Roboto"/>
                <a:cs typeface="Roboto"/>
                <a:sym typeface="Roboto"/>
              </a:endParaRPr>
            </a:p>
          </p:txBody>
        </p:sp>
        <p:sp>
          <p:nvSpPr>
            <p:cNvPr id="75" name="Google Shape;75;p15"/>
            <p:cNvSpPr txBox="1"/>
            <p:nvPr/>
          </p:nvSpPr>
          <p:spPr>
            <a:xfrm>
              <a:off x="2944204" y="1907350"/>
              <a:ext cx="2745895" cy="2615700"/>
            </a:xfrm>
            <a:prstGeom prst="rect">
              <a:avLst/>
            </a:prstGeom>
            <a:noFill/>
            <a:ln>
              <a:noFill/>
            </a:ln>
          </p:spPr>
          <p:txBody>
            <a:bodyPr spcFirstLastPara="1" wrap="square" lIns="121900" tIns="121900" rIns="121900" bIns="121900" anchor="t" anchorCtr="0">
              <a:noAutofit/>
            </a:bodyPr>
            <a:lstStyle/>
            <a:p>
              <a:pPr marL="609585" indent="-406390">
                <a:lnSpc>
                  <a:spcPct val="115000"/>
                </a:lnSpc>
                <a:buSzPts val="1200"/>
                <a:buFont typeface="Wingdings" charset="2"/>
                <a:buChar char="§"/>
              </a:pPr>
              <a:r>
                <a:rPr lang="en-US" sz="1600" dirty="0" smtClean="0">
                  <a:latin typeface="Arial" charset="0"/>
                  <a:ea typeface="Arial" charset="0"/>
                  <a:cs typeface="Arial" charset="0"/>
                  <a:sym typeface="Roboto"/>
                </a:rPr>
                <a:t>Aerobic specimens </a:t>
              </a:r>
              <a:r>
                <a:rPr lang="en" sz="1600" dirty="0" smtClean="0">
                  <a:latin typeface="Arial" charset="0"/>
                  <a:ea typeface="Arial" charset="0"/>
                  <a:cs typeface="Arial" charset="0"/>
                  <a:sym typeface="Roboto"/>
                </a:rPr>
                <a:t>inoculated </a:t>
              </a:r>
              <a:r>
                <a:rPr lang="en" sz="1600" dirty="0">
                  <a:latin typeface="Arial" charset="0"/>
                  <a:ea typeface="Arial" charset="0"/>
                  <a:cs typeface="Arial" charset="0"/>
                  <a:sym typeface="Roboto"/>
                </a:rPr>
                <a:t>onto BAP, CAP, MAC &amp; </a:t>
              </a:r>
              <a:r>
                <a:rPr lang="en-US" sz="1600" dirty="0" smtClean="0">
                  <a:latin typeface="Arial" charset="0"/>
                  <a:ea typeface="Arial" charset="0"/>
                  <a:cs typeface="Arial" charset="0"/>
                  <a:sym typeface="Roboto"/>
                </a:rPr>
                <a:t>CNA</a:t>
              </a:r>
            </a:p>
            <a:p>
              <a:pPr marL="609585" indent="-406390">
                <a:lnSpc>
                  <a:spcPct val="115000"/>
                </a:lnSpc>
                <a:buSzPts val="1200"/>
                <a:buFont typeface="Wingdings" charset="2"/>
                <a:buChar char="§"/>
              </a:pPr>
              <a:endParaRPr lang="en-US" sz="1600" dirty="0">
                <a:latin typeface="Arial" charset="0"/>
                <a:ea typeface="Arial" charset="0"/>
                <a:cs typeface="Arial" charset="0"/>
                <a:sym typeface="Roboto"/>
              </a:endParaRPr>
            </a:p>
            <a:p>
              <a:pPr marL="609585" indent="-406390">
                <a:lnSpc>
                  <a:spcPct val="115000"/>
                </a:lnSpc>
                <a:buSzPts val="1200"/>
                <a:buFont typeface="Wingdings" charset="2"/>
                <a:buChar char="§"/>
              </a:pPr>
              <a:r>
                <a:rPr lang="en-US" sz="1600" dirty="0" smtClean="0">
                  <a:latin typeface="Arial" charset="0"/>
                  <a:ea typeface="Arial" charset="0"/>
                  <a:cs typeface="Arial" charset="0"/>
                  <a:sym typeface="Roboto"/>
                </a:rPr>
                <a:t>Anaerobic specimens inoculated onto above and CMC, CDC-ANA, BBE, KVLB</a:t>
              </a:r>
            </a:p>
            <a:p>
              <a:pPr marL="609585" indent="-406390">
                <a:lnSpc>
                  <a:spcPct val="115000"/>
                </a:lnSpc>
                <a:buSzPts val="1200"/>
                <a:buFont typeface="Wingdings" charset="2"/>
                <a:buChar char="§"/>
              </a:pPr>
              <a:endParaRPr sz="1600" dirty="0">
                <a:latin typeface="Arial" charset="0"/>
                <a:ea typeface="Arial" charset="0"/>
                <a:cs typeface="Arial" charset="0"/>
                <a:sym typeface="Roboto"/>
              </a:endParaRPr>
            </a:p>
            <a:p>
              <a:pPr marL="609585" indent="-406390">
                <a:lnSpc>
                  <a:spcPct val="115000"/>
                </a:lnSpc>
                <a:buSzPts val="1200"/>
                <a:buFont typeface="Wingdings" charset="2"/>
                <a:buChar char="§"/>
              </a:pPr>
              <a:r>
                <a:rPr lang="en" sz="1600" dirty="0">
                  <a:latin typeface="Arial" charset="0"/>
                  <a:ea typeface="Arial" charset="0"/>
                  <a:cs typeface="Arial" charset="0"/>
                  <a:sym typeface="Roboto"/>
                </a:rPr>
                <a:t>Samples are incubated at </a:t>
              </a:r>
              <a:r>
                <a:rPr lang="en" sz="1600" dirty="0" smtClean="0">
                  <a:latin typeface="Arial" charset="0"/>
                  <a:ea typeface="Arial" charset="0"/>
                  <a:cs typeface="Arial" charset="0"/>
                  <a:sym typeface="Roboto"/>
                </a:rPr>
                <a:t>37</a:t>
              </a:r>
              <a:r>
                <a:rPr lang="en-US" sz="1600" baseline="30000" dirty="0">
                  <a:latin typeface="Arial" charset="0"/>
                  <a:ea typeface="Arial" charset="0"/>
                  <a:cs typeface="Arial" charset="0"/>
                  <a:sym typeface="Roboto"/>
                </a:rPr>
                <a:t>o</a:t>
              </a:r>
              <a:r>
                <a:rPr lang="en" sz="1600" dirty="0" smtClean="0">
                  <a:latin typeface="Arial" charset="0"/>
                  <a:ea typeface="Arial" charset="0"/>
                  <a:cs typeface="Arial" charset="0"/>
                  <a:sym typeface="Roboto"/>
                </a:rPr>
                <a:t>C</a:t>
              </a:r>
              <a:r>
                <a:rPr lang="en-US" sz="1600" dirty="0" smtClean="0">
                  <a:latin typeface="Arial" charset="0"/>
                  <a:ea typeface="Arial" charset="0"/>
                  <a:cs typeface="Arial" charset="0"/>
                  <a:sym typeface="Roboto"/>
                </a:rPr>
                <a:t> and includes CO</a:t>
              </a:r>
              <a:r>
                <a:rPr lang="en-US" sz="1600" baseline="-25000" dirty="0" smtClean="0">
                  <a:latin typeface="Arial" charset="0"/>
                  <a:ea typeface="Arial" charset="0"/>
                  <a:cs typeface="Arial" charset="0"/>
                  <a:sym typeface="Roboto"/>
                </a:rPr>
                <a:t>2 </a:t>
              </a:r>
              <a:r>
                <a:rPr lang="en-US" sz="1600" dirty="0" smtClean="0">
                  <a:latin typeface="Arial" charset="0"/>
                  <a:ea typeface="Arial" charset="0"/>
                  <a:cs typeface="Arial" charset="0"/>
                  <a:sym typeface="Roboto"/>
                </a:rPr>
                <a:t>for fastidious organisms. </a:t>
              </a:r>
              <a:r>
                <a:rPr lang="en-US" sz="1600" dirty="0">
                  <a:latin typeface="Arial" charset="0"/>
                  <a:ea typeface="Arial" charset="0"/>
                  <a:cs typeface="Arial" charset="0"/>
                  <a:sym typeface="Roboto"/>
                </a:rPr>
                <a:t>E</a:t>
              </a:r>
              <a:r>
                <a:rPr lang="en" sz="1600" dirty="0" err="1" smtClean="0">
                  <a:latin typeface="Arial" charset="0"/>
                  <a:ea typeface="Arial" charset="0"/>
                  <a:cs typeface="Arial" charset="0"/>
                  <a:sym typeface="Roboto"/>
                </a:rPr>
                <a:t>xamined</a:t>
              </a:r>
              <a:r>
                <a:rPr lang="en" sz="1600" dirty="0" smtClean="0">
                  <a:latin typeface="Arial" charset="0"/>
                  <a:ea typeface="Arial" charset="0"/>
                  <a:cs typeface="Arial" charset="0"/>
                  <a:sym typeface="Roboto"/>
                </a:rPr>
                <a:t> </a:t>
              </a:r>
              <a:r>
                <a:rPr lang="en" sz="1600" dirty="0">
                  <a:latin typeface="Arial" charset="0"/>
                  <a:ea typeface="Arial" charset="0"/>
                  <a:cs typeface="Arial" charset="0"/>
                  <a:sym typeface="Roboto"/>
                </a:rPr>
                <a:t>for growth </a:t>
              </a:r>
              <a:r>
                <a:rPr lang="en" sz="1600" dirty="0" smtClean="0">
                  <a:latin typeface="Arial" charset="0"/>
                  <a:ea typeface="Arial" charset="0"/>
                  <a:cs typeface="Arial" charset="0"/>
                  <a:sym typeface="Roboto"/>
                </a:rPr>
                <a:t>daily</a:t>
              </a:r>
              <a:r>
                <a:rPr lang="en-US" sz="1600" dirty="0" smtClean="0">
                  <a:latin typeface="Arial" charset="0"/>
                  <a:ea typeface="Arial" charset="0"/>
                  <a:cs typeface="Arial" charset="0"/>
                  <a:sym typeface="Roboto"/>
                </a:rPr>
                <a:t> (anaerobes examined at 48 </a:t>
              </a:r>
              <a:r>
                <a:rPr lang="en-US" sz="1600" dirty="0" err="1" smtClean="0">
                  <a:latin typeface="Arial" charset="0"/>
                  <a:ea typeface="Arial" charset="0"/>
                  <a:cs typeface="Arial" charset="0"/>
                  <a:sym typeface="Roboto"/>
                </a:rPr>
                <a:t>hrs</a:t>
              </a:r>
              <a:r>
                <a:rPr lang="en-US" sz="1600" dirty="0" smtClean="0">
                  <a:latin typeface="Arial" charset="0"/>
                  <a:ea typeface="Arial" charset="0"/>
                  <a:cs typeface="Arial" charset="0"/>
                  <a:sym typeface="Roboto"/>
                </a:rPr>
                <a:t>)</a:t>
              </a:r>
              <a:endParaRPr sz="1600" dirty="0">
                <a:latin typeface="Arial" charset="0"/>
                <a:ea typeface="Arial" charset="0"/>
                <a:cs typeface="Arial" charset="0"/>
                <a:sym typeface="Roboto"/>
              </a:endParaRPr>
            </a:p>
          </p:txBody>
        </p:sp>
      </p:grpSp>
      <p:sp>
        <p:nvSpPr>
          <p:cNvPr id="13" name="Title 1"/>
          <p:cNvSpPr txBox="1">
            <a:spLocks/>
          </p:cNvSpPr>
          <p:nvPr/>
        </p:nvSpPr>
        <p:spPr>
          <a:xfrm>
            <a:off x="138953" y="149973"/>
            <a:ext cx="10515600" cy="692710"/>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400" b="1" dirty="0" smtClean="0">
                <a:latin typeface="Arial" charset="0"/>
                <a:ea typeface="Arial" charset="0"/>
                <a:cs typeface="Arial" charset="0"/>
              </a:rPr>
              <a:t>Specimen Processing</a:t>
            </a:r>
            <a:endParaRPr lang="en-US" sz="3400" b="1" dirty="0">
              <a:latin typeface="Arial" charset="0"/>
              <a:ea typeface="Arial" charset="0"/>
              <a:cs typeface="Arial" charset="0"/>
            </a:endParaRPr>
          </a:p>
        </p:txBody>
      </p:sp>
    </p:spTree>
    <p:extLst>
      <p:ext uri="{BB962C8B-B14F-4D97-AF65-F5344CB8AC3E}">
        <p14:creationId xmlns:p14="http://schemas.microsoft.com/office/powerpoint/2010/main" val="16432035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415600" y="262924"/>
            <a:ext cx="11360800" cy="1777200"/>
          </a:xfrm>
          <a:prstGeom prst="rect">
            <a:avLst/>
          </a:prstGeom>
        </p:spPr>
        <p:txBody>
          <a:bodyPr spcFirstLastPara="1" vert="horz" wrap="square" lIns="121900" tIns="121900" rIns="121900" bIns="121900" rtlCol="0" anchor="t" anchorCtr="0">
            <a:normAutofit/>
          </a:bodyPr>
          <a:lstStyle/>
          <a:p>
            <a:r>
              <a:rPr lang="en" sz="3000" b="1" dirty="0" smtClean="0">
                <a:latin typeface="Arial" charset="0"/>
                <a:ea typeface="Arial" charset="0"/>
                <a:cs typeface="Arial" charset="0"/>
              </a:rPr>
              <a:t>Which factors determine how extensively a sample is worked up for identification and susceptibility testing? </a:t>
            </a:r>
            <a:endParaRPr sz="3000" b="1" dirty="0">
              <a:latin typeface="Arial" charset="0"/>
              <a:ea typeface="Arial" charset="0"/>
              <a:cs typeface="Arial" charset="0"/>
            </a:endParaRPr>
          </a:p>
        </p:txBody>
      </p:sp>
      <p:sp>
        <p:nvSpPr>
          <p:cNvPr id="88" name="Google Shape;88;p17"/>
          <p:cNvSpPr txBox="1">
            <a:spLocks noGrp="1"/>
          </p:cNvSpPr>
          <p:nvPr>
            <p:ph type="body" idx="1"/>
          </p:nvPr>
        </p:nvSpPr>
        <p:spPr>
          <a:xfrm>
            <a:off x="415600" y="2276600"/>
            <a:ext cx="11360800" cy="3815200"/>
          </a:xfrm>
          <a:prstGeom prst="rect">
            <a:avLst/>
          </a:prstGeom>
        </p:spPr>
        <p:txBody>
          <a:bodyPr spcFirstLastPara="1" vert="horz" wrap="square" lIns="121900" tIns="121900" rIns="121900" bIns="121900" rtlCol="0" anchor="t" anchorCtr="0">
            <a:normAutofit/>
          </a:bodyPr>
          <a:lstStyle/>
          <a:p>
            <a:pPr>
              <a:buAutoNum type="arabicPeriod"/>
            </a:pPr>
            <a:r>
              <a:rPr lang="en" sz="2000" b="1" dirty="0">
                <a:latin typeface="Arial" charset="0"/>
                <a:ea typeface="Arial" charset="0"/>
                <a:cs typeface="Arial" charset="0"/>
              </a:rPr>
              <a:t>Site: </a:t>
            </a:r>
            <a:r>
              <a:rPr lang="en" sz="2000" dirty="0">
                <a:latin typeface="Arial" charset="0"/>
                <a:ea typeface="Arial" charset="0"/>
                <a:cs typeface="Arial" charset="0"/>
              </a:rPr>
              <a:t>sterile vs. non-sterile, expected normal flora (if any) for the region </a:t>
            </a:r>
            <a:endParaRPr lang="en-US" sz="2000" dirty="0" smtClean="0">
              <a:latin typeface="Arial" charset="0"/>
              <a:ea typeface="Arial" charset="0"/>
              <a:cs typeface="Arial" charset="0"/>
            </a:endParaRPr>
          </a:p>
          <a:p>
            <a:pPr>
              <a:buAutoNum type="arabicPeriod"/>
            </a:pPr>
            <a:endParaRPr sz="2000" dirty="0">
              <a:latin typeface="Arial" charset="0"/>
              <a:ea typeface="Arial" charset="0"/>
              <a:cs typeface="Arial" charset="0"/>
            </a:endParaRPr>
          </a:p>
          <a:p>
            <a:pPr>
              <a:buAutoNum type="arabicPeriod"/>
            </a:pPr>
            <a:r>
              <a:rPr lang="en" sz="2000" b="1" dirty="0">
                <a:latin typeface="Arial" charset="0"/>
                <a:ea typeface="Arial" charset="0"/>
                <a:cs typeface="Arial" charset="0"/>
              </a:rPr>
              <a:t>Sample quality: </a:t>
            </a:r>
            <a:r>
              <a:rPr lang="en" sz="2000" dirty="0">
                <a:latin typeface="Arial" charset="0"/>
                <a:ea typeface="Arial" charset="0"/>
                <a:cs typeface="Arial" charset="0"/>
              </a:rPr>
              <a:t>superficial vs. deep (especially for skin samples</a:t>
            </a:r>
            <a:r>
              <a:rPr lang="en" sz="2000" dirty="0" smtClean="0">
                <a:latin typeface="Arial" charset="0"/>
                <a:ea typeface="Arial" charset="0"/>
                <a:cs typeface="Arial" charset="0"/>
              </a:rPr>
              <a:t>)</a:t>
            </a:r>
            <a:endParaRPr lang="en-US" sz="2000" dirty="0" smtClean="0">
              <a:latin typeface="Arial" charset="0"/>
              <a:ea typeface="Arial" charset="0"/>
              <a:cs typeface="Arial" charset="0"/>
            </a:endParaRPr>
          </a:p>
          <a:p>
            <a:pPr>
              <a:buAutoNum type="arabicPeriod"/>
            </a:pPr>
            <a:endParaRPr sz="2000" dirty="0">
              <a:latin typeface="Arial" charset="0"/>
              <a:ea typeface="Arial" charset="0"/>
              <a:cs typeface="Arial" charset="0"/>
            </a:endParaRPr>
          </a:p>
          <a:p>
            <a:pPr>
              <a:buAutoNum type="arabicPeriod"/>
            </a:pPr>
            <a:r>
              <a:rPr lang="en" sz="2000" b="1" dirty="0">
                <a:latin typeface="Arial" charset="0"/>
                <a:ea typeface="Arial" charset="0"/>
                <a:cs typeface="Arial" charset="0"/>
              </a:rPr>
              <a:t>Number of pathogens</a:t>
            </a:r>
            <a:r>
              <a:rPr lang="en" sz="2000" dirty="0">
                <a:latin typeface="Arial" charset="0"/>
                <a:ea typeface="Arial" charset="0"/>
                <a:cs typeface="Arial" charset="0"/>
              </a:rPr>
              <a:t>: &gt;3 pathogens with no predominant organism suggests </a:t>
            </a:r>
            <a:r>
              <a:rPr lang="en" sz="2000" dirty="0" smtClean="0">
                <a:latin typeface="Arial" charset="0"/>
                <a:ea typeface="Arial" charset="0"/>
                <a:cs typeface="Arial" charset="0"/>
              </a:rPr>
              <a:t>colonization</a:t>
            </a:r>
            <a:r>
              <a:rPr lang="en-US" sz="2000" dirty="0" smtClean="0">
                <a:latin typeface="Arial" charset="0"/>
                <a:ea typeface="Arial" charset="0"/>
                <a:cs typeface="Arial" charset="0"/>
              </a:rPr>
              <a:t>, </a:t>
            </a:r>
            <a:r>
              <a:rPr lang="en" sz="2000" dirty="0" smtClean="0">
                <a:latin typeface="Arial" charset="0"/>
                <a:ea typeface="Arial" charset="0"/>
                <a:cs typeface="Arial" charset="0"/>
              </a:rPr>
              <a:t>contamination</a:t>
            </a:r>
            <a:r>
              <a:rPr lang="en-US" sz="2000" dirty="0" smtClean="0">
                <a:latin typeface="Arial" charset="0"/>
                <a:ea typeface="Arial" charset="0"/>
                <a:cs typeface="Arial" charset="0"/>
              </a:rPr>
              <a:t>, or delayed transport and are not worked up routinely</a:t>
            </a:r>
          </a:p>
          <a:p>
            <a:pPr>
              <a:buAutoNum type="arabicPeriod"/>
            </a:pPr>
            <a:endParaRPr sz="2000" dirty="0">
              <a:latin typeface="Arial" charset="0"/>
              <a:ea typeface="Arial" charset="0"/>
              <a:cs typeface="Arial" charset="0"/>
            </a:endParaRPr>
          </a:p>
          <a:p>
            <a:pPr>
              <a:buAutoNum type="arabicPeriod"/>
            </a:pPr>
            <a:r>
              <a:rPr lang="en" sz="2000" b="1" dirty="0">
                <a:latin typeface="Arial" charset="0"/>
                <a:ea typeface="Arial" charset="0"/>
                <a:cs typeface="Arial" charset="0"/>
              </a:rPr>
              <a:t>Amount of growth: </a:t>
            </a:r>
            <a:r>
              <a:rPr lang="en" sz="2000" dirty="0">
                <a:latin typeface="Arial" charset="0"/>
                <a:ea typeface="Arial" charset="0"/>
                <a:cs typeface="Arial" charset="0"/>
              </a:rPr>
              <a:t>Very few colonies of certain organisms suggest it is unlikely the causative agent and more likely a contaminant or colonizer.</a:t>
            </a:r>
            <a:endParaRPr sz="2000" dirty="0">
              <a:latin typeface="Arial" charset="0"/>
              <a:ea typeface="Arial" charset="0"/>
              <a:cs typeface="Arial" charset="0"/>
            </a:endParaRPr>
          </a:p>
          <a:p>
            <a:pPr indent="0">
              <a:spcBef>
                <a:spcPts val="1600"/>
              </a:spcBef>
              <a:spcAft>
                <a:spcPts val="1600"/>
              </a:spcAft>
              <a:buNone/>
            </a:pPr>
            <a:endParaRPr sz="2000" dirty="0">
              <a:latin typeface="Arial" charset="0"/>
              <a:ea typeface="Arial" charset="0"/>
              <a:cs typeface="Arial" charset="0"/>
            </a:endParaRPr>
          </a:p>
        </p:txBody>
      </p:sp>
    </p:spTree>
    <p:extLst>
      <p:ext uri="{BB962C8B-B14F-4D97-AF65-F5344CB8AC3E}">
        <p14:creationId xmlns:p14="http://schemas.microsoft.com/office/powerpoint/2010/main" val="20628264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Case </a:t>
            </a:r>
            <a:endParaRPr lang="en-US" sz="3400" b="1" dirty="0">
              <a:latin typeface="Arial" charset="0"/>
              <a:ea typeface="Arial" charset="0"/>
              <a:cs typeface="Arial" charset="0"/>
            </a:endParaRPr>
          </a:p>
        </p:txBody>
      </p:sp>
      <p:sp>
        <p:nvSpPr>
          <p:cNvPr id="3" name="Content Placeholder 2"/>
          <p:cNvSpPr>
            <a:spLocks noGrp="1"/>
          </p:cNvSpPr>
          <p:nvPr>
            <p:ph idx="1"/>
          </p:nvPr>
        </p:nvSpPr>
        <p:spPr>
          <a:xfrm>
            <a:off x="550688" y="1017198"/>
            <a:ext cx="10946768" cy="3986123"/>
          </a:xfrm>
        </p:spPr>
        <p:txBody>
          <a:bodyPr>
            <a:noAutofit/>
          </a:bodyPr>
          <a:lstStyle/>
          <a:p>
            <a:pPr marL="0" indent="0">
              <a:buNone/>
            </a:pPr>
            <a:r>
              <a:rPr lang="en-US" sz="2000" dirty="0" smtClean="0">
                <a:latin typeface="Arial" charset="0"/>
                <a:ea typeface="Arial" charset="0"/>
                <a:cs typeface="Arial" charset="0"/>
              </a:rPr>
              <a:t>55 </a:t>
            </a:r>
            <a:r>
              <a:rPr lang="en-US" sz="2000" dirty="0" err="1" smtClean="0">
                <a:latin typeface="Arial" charset="0"/>
                <a:ea typeface="Arial" charset="0"/>
                <a:cs typeface="Arial" charset="0"/>
              </a:rPr>
              <a:t>yo</a:t>
            </a:r>
            <a:r>
              <a:rPr lang="en-US" sz="2000" dirty="0" smtClean="0">
                <a:latin typeface="Arial" charset="0"/>
                <a:ea typeface="Arial" charset="0"/>
                <a:cs typeface="Arial" charset="0"/>
              </a:rPr>
              <a:t> F with CKD and longstanding DM II with neuropathy presenting with erythema and pain of RLE . She recently vacationed in the Dominican Republic and swam in a local body of water. She reports no noted bites.</a:t>
            </a:r>
          </a:p>
          <a:p>
            <a:pPr marL="0" indent="0">
              <a:buNone/>
            </a:pPr>
            <a:endParaRPr lang="en-US" sz="2000" dirty="0">
              <a:latin typeface="Arial" charset="0"/>
              <a:ea typeface="Arial" charset="0"/>
              <a:cs typeface="Arial" charset="0"/>
            </a:endParaRPr>
          </a:p>
          <a:p>
            <a:pPr marL="0" indent="0">
              <a:buNone/>
            </a:pPr>
            <a:r>
              <a:rPr lang="en-US" sz="2000" dirty="0" smtClean="0">
                <a:latin typeface="Arial" charset="0"/>
                <a:ea typeface="Arial" charset="0"/>
                <a:cs typeface="Arial" charset="0"/>
              </a:rPr>
              <a:t>She is febrile to </a:t>
            </a:r>
            <a:r>
              <a:rPr lang="en-US" sz="2000" dirty="0" err="1" smtClean="0">
                <a:latin typeface="Arial" charset="0"/>
                <a:ea typeface="Arial" charset="0"/>
                <a:cs typeface="Arial" charset="0"/>
              </a:rPr>
              <a:t>Tmax</a:t>
            </a:r>
            <a:r>
              <a:rPr lang="en-US" sz="2000" dirty="0" smtClean="0">
                <a:latin typeface="Arial" charset="0"/>
                <a:ea typeface="Arial" charset="0"/>
                <a:cs typeface="Arial" charset="0"/>
              </a:rPr>
              <a:t> 101.3, and hypotensive requiring vasopressors. Her RLE notable for erythema and swelling from ankle to knee with few flaccid bullae and two shallow, superficial ulcers that have overlying yellow discharge. CT RLE shows edema and stranding of subcutaneous soft tissues but no focal drainable collection. </a:t>
            </a:r>
          </a:p>
          <a:p>
            <a:pPr marL="0" indent="0">
              <a:buNone/>
            </a:pPr>
            <a:endParaRPr lang="en-US" sz="2000" dirty="0" smtClean="0">
              <a:latin typeface="Arial" charset="0"/>
              <a:ea typeface="Arial" charset="0"/>
              <a:cs typeface="Arial" charset="0"/>
            </a:endParaRPr>
          </a:p>
          <a:p>
            <a:pPr marL="0" indent="0">
              <a:buNone/>
            </a:pPr>
            <a:r>
              <a:rPr lang="en-US" sz="2000" dirty="0" smtClean="0">
                <a:latin typeface="Arial" charset="0"/>
                <a:ea typeface="Arial" charset="0"/>
                <a:cs typeface="Arial" charset="0"/>
              </a:rPr>
              <a:t>The primary team performs superficial swabs (</a:t>
            </a:r>
            <a:r>
              <a:rPr lang="en-US" sz="2000" dirty="0" err="1" smtClean="0">
                <a:latin typeface="Arial" charset="0"/>
                <a:ea typeface="Arial" charset="0"/>
                <a:cs typeface="Arial" charset="0"/>
              </a:rPr>
              <a:t>Eswabs</a:t>
            </a:r>
            <a:r>
              <a:rPr lang="en-US" sz="2000" dirty="0" smtClean="0">
                <a:latin typeface="Arial" charset="0"/>
                <a:ea typeface="Arial" charset="0"/>
                <a:cs typeface="Arial" charset="0"/>
              </a:rPr>
              <a:t>) of her ulcers</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18181829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Case </a:t>
            </a:r>
            <a:endParaRPr lang="en-US" sz="3400" b="1" dirty="0">
              <a:latin typeface="Arial" charset="0"/>
              <a:ea typeface="Arial" charset="0"/>
              <a:cs typeface="Arial" charset="0"/>
            </a:endParaRPr>
          </a:p>
        </p:txBody>
      </p:sp>
      <p:pic>
        <p:nvPicPr>
          <p:cNvPr id="7" name="Picture 6"/>
          <p:cNvPicPr>
            <a:picLocks noChangeAspect="1"/>
          </p:cNvPicPr>
          <p:nvPr/>
        </p:nvPicPr>
        <p:blipFill>
          <a:blip r:embed="rId2"/>
          <a:stretch>
            <a:fillRect/>
          </a:stretch>
        </p:blipFill>
        <p:spPr>
          <a:xfrm>
            <a:off x="6378648" y="1277858"/>
            <a:ext cx="5054600" cy="1104900"/>
          </a:xfrm>
          <a:prstGeom prst="rect">
            <a:avLst/>
          </a:prstGeom>
        </p:spPr>
      </p:pic>
      <p:pic>
        <p:nvPicPr>
          <p:cNvPr id="8" name="Picture 7"/>
          <p:cNvPicPr>
            <a:picLocks noChangeAspect="1"/>
          </p:cNvPicPr>
          <p:nvPr/>
        </p:nvPicPr>
        <p:blipFill>
          <a:blip r:embed="rId3"/>
          <a:stretch>
            <a:fillRect/>
          </a:stretch>
        </p:blipFill>
        <p:spPr>
          <a:xfrm>
            <a:off x="802307" y="1220708"/>
            <a:ext cx="2095500" cy="609600"/>
          </a:xfrm>
          <a:prstGeom prst="rect">
            <a:avLst/>
          </a:prstGeom>
        </p:spPr>
      </p:pic>
      <p:pic>
        <p:nvPicPr>
          <p:cNvPr id="9" name="Picture 8"/>
          <p:cNvPicPr>
            <a:picLocks noChangeAspect="1"/>
          </p:cNvPicPr>
          <p:nvPr/>
        </p:nvPicPr>
        <p:blipFill rotWithShape="1">
          <a:blip r:embed="rId4"/>
          <a:srcRect l="34625" b="67527"/>
          <a:stretch/>
        </p:blipFill>
        <p:spPr>
          <a:xfrm>
            <a:off x="2882817" y="1198339"/>
            <a:ext cx="2674854" cy="552625"/>
          </a:xfrm>
          <a:prstGeom prst="rect">
            <a:avLst/>
          </a:prstGeom>
        </p:spPr>
      </p:pic>
      <p:pic>
        <p:nvPicPr>
          <p:cNvPr id="10" name="Picture 9"/>
          <p:cNvPicPr>
            <a:picLocks noChangeAspect="1"/>
          </p:cNvPicPr>
          <p:nvPr/>
        </p:nvPicPr>
        <p:blipFill>
          <a:blip r:embed="rId5"/>
          <a:stretch>
            <a:fillRect/>
          </a:stretch>
        </p:blipFill>
        <p:spPr>
          <a:xfrm>
            <a:off x="862267" y="1830308"/>
            <a:ext cx="5060651" cy="708885"/>
          </a:xfrm>
          <a:prstGeom prst="rect">
            <a:avLst/>
          </a:prstGeom>
        </p:spPr>
      </p:pic>
      <p:pic>
        <p:nvPicPr>
          <p:cNvPr id="11" name="Picture 10"/>
          <p:cNvPicPr>
            <a:picLocks noChangeAspect="1"/>
          </p:cNvPicPr>
          <p:nvPr/>
        </p:nvPicPr>
        <p:blipFill>
          <a:blip r:embed="rId6"/>
          <a:stretch>
            <a:fillRect/>
          </a:stretch>
        </p:blipFill>
        <p:spPr>
          <a:xfrm>
            <a:off x="787317" y="910790"/>
            <a:ext cx="2819400" cy="342900"/>
          </a:xfrm>
          <a:prstGeom prst="rect">
            <a:avLst/>
          </a:prstGeom>
        </p:spPr>
      </p:pic>
      <p:cxnSp>
        <p:nvCxnSpPr>
          <p:cNvPr id="13" name="Straight Arrow Connector 12"/>
          <p:cNvCxnSpPr/>
          <p:nvPr/>
        </p:nvCxnSpPr>
        <p:spPr>
          <a:xfrm flipH="1">
            <a:off x="3544380" y="733200"/>
            <a:ext cx="448760" cy="37765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283334" y="967163"/>
            <a:ext cx="440627" cy="36933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15632" y="195015"/>
            <a:ext cx="2463016" cy="954107"/>
          </a:xfrm>
          <a:prstGeom prst="rect">
            <a:avLst/>
          </a:prstGeom>
          <a:noFill/>
        </p:spPr>
        <p:txBody>
          <a:bodyPr wrap="square" rtlCol="0">
            <a:spAutoFit/>
          </a:bodyPr>
          <a:lstStyle/>
          <a:p>
            <a:pPr algn="ctr"/>
            <a:r>
              <a:rPr lang="en-US" sz="1400" dirty="0" smtClean="0">
                <a:latin typeface="Arial" charset="0"/>
                <a:ea typeface="Arial" charset="0"/>
                <a:cs typeface="Arial" charset="0"/>
              </a:rPr>
              <a:t>*More specificity on site of skin swab would be helpful; normal flora may differ depending on site</a:t>
            </a:r>
            <a:endParaRPr lang="en-US" sz="1400" dirty="0">
              <a:latin typeface="Arial" charset="0"/>
              <a:ea typeface="Arial" charset="0"/>
              <a:cs typeface="Arial" charset="0"/>
            </a:endParaRPr>
          </a:p>
        </p:txBody>
      </p:sp>
      <p:sp>
        <p:nvSpPr>
          <p:cNvPr id="20" name="TextBox 19"/>
          <p:cNvSpPr txBox="1"/>
          <p:nvPr/>
        </p:nvSpPr>
        <p:spPr>
          <a:xfrm>
            <a:off x="7339877" y="184183"/>
            <a:ext cx="4093371" cy="954107"/>
          </a:xfrm>
          <a:prstGeom prst="rect">
            <a:avLst/>
          </a:prstGeom>
          <a:noFill/>
        </p:spPr>
        <p:txBody>
          <a:bodyPr wrap="square" rtlCol="0">
            <a:spAutoFit/>
          </a:bodyPr>
          <a:lstStyle/>
          <a:p>
            <a:pPr lvl="1"/>
            <a:r>
              <a:rPr lang="en-US" sz="1400" dirty="0" smtClean="0">
                <a:latin typeface="Arial" charset="0"/>
                <a:ea typeface="Arial" charset="0"/>
                <a:cs typeface="Arial" charset="0"/>
              </a:rPr>
              <a:t>*Send anaerobic cultures only for sources </a:t>
            </a:r>
            <a:r>
              <a:rPr lang="en-US" sz="1400" dirty="0">
                <a:latin typeface="Arial" charset="0"/>
                <a:ea typeface="Arial" charset="0"/>
                <a:cs typeface="Arial" charset="0"/>
              </a:rPr>
              <a:t>that could harbor anaerobic environments such as deep sites or tissues, not superficial </a:t>
            </a:r>
            <a:r>
              <a:rPr lang="en-US" sz="1400" dirty="0" smtClean="0">
                <a:latin typeface="Arial" charset="0"/>
                <a:ea typeface="Arial" charset="0"/>
                <a:cs typeface="Arial" charset="0"/>
              </a:rPr>
              <a:t>samples</a:t>
            </a:r>
            <a:endParaRPr lang="en-US" sz="1400" dirty="0">
              <a:latin typeface="Arial" charset="0"/>
              <a:ea typeface="Arial" charset="0"/>
              <a:cs typeface="Arial" charset="0"/>
            </a:endParaRPr>
          </a:p>
        </p:txBody>
      </p:sp>
      <p:sp>
        <p:nvSpPr>
          <p:cNvPr id="21" name="Content Placeholder 2"/>
          <p:cNvSpPr>
            <a:spLocks noGrp="1"/>
          </p:cNvSpPr>
          <p:nvPr>
            <p:ph idx="1"/>
          </p:nvPr>
        </p:nvSpPr>
        <p:spPr>
          <a:xfrm>
            <a:off x="681318" y="2959376"/>
            <a:ext cx="10751930" cy="3201798"/>
          </a:xfrm>
        </p:spPr>
        <p:txBody>
          <a:bodyPr>
            <a:noAutofit/>
          </a:bodyPr>
          <a:lstStyle/>
          <a:p>
            <a:pPr marL="0" indent="0" fontAlgn="base">
              <a:buNone/>
            </a:pPr>
            <a:r>
              <a:rPr lang="en-US" sz="2000" dirty="0">
                <a:latin typeface="Arial" charset="0"/>
                <a:ea typeface="Arial" charset="0"/>
                <a:cs typeface="Arial" charset="0"/>
              </a:rPr>
              <a:t>The primary team is concerned the GPC in pairs, chains, clusters are </a:t>
            </a:r>
            <a:r>
              <a:rPr lang="en-US" sz="2000" i="1" dirty="0">
                <a:latin typeface="Arial" charset="0"/>
                <a:ea typeface="Arial" charset="0"/>
                <a:cs typeface="Arial" charset="0"/>
              </a:rPr>
              <a:t>S. aureus</a:t>
            </a:r>
            <a:r>
              <a:rPr lang="en-US" sz="2000" dirty="0">
                <a:latin typeface="Arial" charset="0"/>
                <a:ea typeface="Arial" charset="0"/>
                <a:cs typeface="Arial" charset="0"/>
              </a:rPr>
              <a:t>. You receive a request to ask the Micro Lab to identify the normal flora. ​</a:t>
            </a:r>
          </a:p>
          <a:p>
            <a:pPr fontAlgn="base">
              <a:buFont typeface="Wingdings" charset="2"/>
              <a:buChar char="§"/>
            </a:pPr>
            <a:endParaRPr lang="en-US" sz="2000" dirty="0">
              <a:latin typeface="Arial" charset="0"/>
              <a:ea typeface="Arial" charset="0"/>
              <a:cs typeface="Arial" charset="0"/>
            </a:endParaRPr>
          </a:p>
          <a:p>
            <a:pPr marL="0" indent="0" fontAlgn="base">
              <a:buNone/>
            </a:pPr>
            <a:r>
              <a:rPr lang="en-US" sz="2000" dirty="0">
                <a:latin typeface="Arial" charset="0"/>
                <a:ea typeface="Arial" charset="0"/>
                <a:cs typeface="Arial" charset="0"/>
              </a:rPr>
              <a:t>A. Send a request to the Micro Lab because the GPC in pairs, chains, and clusters could be </a:t>
            </a:r>
            <a:r>
              <a:rPr lang="en-US" sz="2000" i="1" dirty="0">
                <a:latin typeface="Arial" charset="0"/>
                <a:ea typeface="Arial" charset="0"/>
                <a:cs typeface="Arial" charset="0"/>
              </a:rPr>
              <a:t>S. aureus. </a:t>
            </a:r>
            <a:r>
              <a:rPr lang="en-US" sz="2000" dirty="0">
                <a:latin typeface="Arial" charset="0"/>
                <a:ea typeface="Arial" charset="0"/>
                <a:cs typeface="Arial" charset="0"/>
              </a:rPr>
              <a:t>​</a:t>
            </a:r>
          </a:p>
          <a:p>
            <a:pPr marL="0" indent="0" fontAlgn="base">
              <a:buNone/>
            </a:pPr>
            <a:r>
              <a:rPr lang="en-US" sz="2000" dirty="0">
                <a:latin typeface="Arial" charset="0"/>
                <a:ea typeface="Arial" charset="0"/>
                <a:cs typeface="Arial" charset="0"/>
              </a:rPr>
              <a:t>B. Do not ask the lab to work everything up. If the GPC in pairs, chains, and clusters were </a:t>
            </a:r>
            <a:r>
              <a:rPr lang="en-US" sz="2000" i="1" dirty="0">
                <a:latin typeface="Arial" charset="0"/>
                <a:ea typeface="Arial" charset="0"/>
                <a:cs typeface="Arial" charset="0"/>
              </a:rPr>
              <a:t>S. aureus, </a:t>
            </a:r>
            <a:r>
              <a:rPr lang="en-US" sz="2000" dirty="0">
                <a:latin typeface="Arial" charset="0"/>
                <a:ea typeface="Arial" charset="0"/>
                <a:cs typeface="Arial" charset="0"/>
              </a:rPr>
              <a:t>it would have been definitively identified​</a:t>
            </a:r>
          </a:p>
          <a:p>
            <a:pPr marL="0" indent="0" fontAlgn="base">
              <a:buNone/>
            </a:pPr>
            <a:r>
              <a:rPr lang="en-US" sz="2000" dirty="0">
                <a:latin typeface="Arial" charset="0"/>
                <a:ea typeface="Arial" charset="0"/>
                <a:cs typeface="Arial" charset="0"/>
              </a:rPr>
              <a:t>C. The GPC in pairs, chains, and cluster may be </a:t>
            </a:r>
            <a:r>
              <a:rPr lang="en-US" sz="2000" i="1" dirty="0">
                <a:latin typeface="Arial" charset="0"/>
                <a:ea typeface="Arial" charset="0"/>
                <a:cs typeface="Arial" charset="0"/>
              </a:rPr>
              <a:t>S. aureus</a:t>
            </a:r>
            <a:r>
              <a:rPr lang="en-US" sz="2000" dirty="0">
                <a:latin typeface="Arial" charset="0"/>
                <a:ea typeface="Arial" charset="0"/>
                <a:cs typeface="Arial" charset="0"/>
              </a:rPr>
              <a:t>, but no further identification was performed because it was no predominant</a:t>
            </a:r>
          </a:p>
          <a:p>
            <a:pPr>
              <a:buFont typeface="Wingdings" charset="2"/>
              <a:buChar char="§"/>
            </a:pPr>
            <a:endParaRPr lang="en-US" sz="2000" dirty="0">
              <a:latin typeface="Arial" charset="0"/>
              <a:ea typeface="Arial" charset="0"/>
              <a:cs typeface="Arial" charset="0"/>
            </a:endParaRPr>
          </a:p>
        </p:txBody>
      </p:sp>
    </p:spTree>
    <p:extLst>
      <p:ext uri="{BB962C8B-B14F-4D97-AF65-F5344CB8AC3E}">
        <p14:creationId xmlns:p14="http://schemas.microsoft.com/office/powerpoint/2010/main" val="1489789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Case </a:t>
            </a:r>
            <a:endParaRPr lang="en-US" sz="3400" b="1" dirty="0">
              <a:latin typeface="Arial" charset="0"/>
              <a:ea typeface="Arial" charset="0"/>
              <a:cs typeface="Arial" charset="0"/>
            </a:endParaRPr>
          </a:p>
        </p:txBody>
      </p:sp>
      <p:pic>
        <p:nvPicPr>
          <p:cNvPr id="7" name="Picture 6"/>
          <p:cNvPicPr>
            <a:picLocks noChangeAspect="1"/>
          </p:cNvPicPr>
          <p:nvPr/>
        </p:nvPicPr>
        <p:blipFill>
          <a:blip r:embed="rId2"/>
          <a:stretch>
            <a:fillRect/>
          </a:stretch>
        </p:blipFill>
        <p:spPr>
          <a:xfrm>
            <a:off x="6378648" y="1277858"/>
            <a:ext cx="5054600" cy="1104900"/>
          </a:xfrm>
          <a:prstGeom prst="rect">
            <a:avLst/>
          </a:prstGeom>
        </p:spPr>
      </p:pic>
      <p:pic>
        <p:nvPicPr>
          <p:cNvPr id="8" name="Picture 7"/>
          <p:cNvPicPr>
            <a:picLocks noChangeAspect="1"/>
          </p:cNvPicPr>
          <p:nvPr/>
        </p:nvPicPr>
        <p:blipFill>
          <a:blip r:embed="rId3"/>
          <a:stretch>
            <a:fillRect/>
          </a:stretch>
        </p:blipFill>
        <p:spPr>
          <a:xfrm>
            <a:off x="802307" y="1220708"/>
            <a:ext cx="2095500" cy="609600"/>
          </a:xfrm>
          <a:prstGeom prst="rect">
            <a:avLst/>
          </a:prstGeom>
        </p:spPr>
      </p:pic>
      <p:pic>
        <p:nvPicPr>
          <p:cNvPr id="9" name="Picture 8"/>
          <p:cNvPicPr>
            <a:picLocks noChangeAspect="1"/>
          </p:cNvPicPr>
          <p:nvPr/>
        </p:nvPicPr>
        <p:blipFill rotWithShape="1">
          <a:blip r:embed="rId4"/>
          <a:srcRect l="34625" b="67527"/>
          <a:stretch/>
        </p:blipFill>
        <p:spPr>
          <a:xfrm>
            <a:off x="2882817" y="1198339"/>
            <a:ext cx="2674854" cy="552625"/>
          </a:xfrm>
          <a:prstGeom prst="rect">
            <a:avLst/>
          </a:prstGeom>
        </p:spPr>
      </p:pic>
      <p:pic>
        <p:nvPicPr>
          <p:cNvPr id="10" name="Picture 9"/>
          <p:cNvPicPr>
            <a:picLocks noChangeAspect="1"/>
          </p:cNvPicPr>
          <p:nvPr/>
        </p:nvPicPr>
        <p:blipFill>
          <a:blip r:embed="rId5"/>
          <a:stretch>
            <a:fillRect/>
          </a:stretch>
        </p:blipFill>
        <p:spPr>
          <a:xfrm>
            <a:off x="862267" y="1830308"/>
            <a:ext cx="5060651" cy="708885"/>
          </a:xfrm>
          <a:prstGeom prst="rect">
            <a:avLst/>
          </a:prstGeom>
        </p:spPr>
      </p:pic>
      <p:pic>
        <p:nvPicPr>
          <p:cNvPr id="11" name="Picture 10"/>
          <p:cNvPicPr>
            <a:picLocks noChangeAspect="1"/>
          </p:cNvPicPr>
          <p:nvPr/>
        </p:nvPicPr>
        <p:blipFill>
          <a:blip r:embed="rId6"/>
          <a:stretch>
            <a:fillRect/>
          </a:stretch>
        </p:blipFill>
        <p:spPr>
          <a:xfrm>
            <a:off x="787317" y="910790"/>
            <a:ext cx="2819400" cy="342900"/>
          </a:xfrm>
          <a:prstGeom prst="rect">
            <a:avLst/>
          </a:prstGeom>
        </p:spPr>
      </p:pic>
      <p:cxnSp>
        <p:nvCxnSpPr>
          <p:cNvPr id="13" name="Straight Arrow Connector 12"/>
          <p:cNvCxnSpPr/>
          <p:nvPr/>
        </p:nvCxnSpPr>
        <p:spPr>
          <a:xfrm flipH="1">
            <a:off x="3544380" y="733200"/>
            <a:ext cx="448760" cy="37765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283334" y="967163"/>
            <a:ext cx="440627" cy="36933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15632" y="195015"/>
            <a:ext cx="2463016" cy="954107"/>
          </a:xfrm>
          <a:prstGeom prst="rect">
            <a:avLst/>
          </a:prstGeom>
          <a:noFill/>
        </p:spPr>
        <p:txBody>
          <a:bodyPr wrap="square" rtlCol="0">
            <a:spAutoFit/>
          </a:bodyPr>
          <a:lstStyle/>
          <a:p>
            <a:pPr algn="ctr"/>
            <a:r>
              <a:rPr lang="en-US" sz="1400" dirty="0" smtClean="0">
                <a:latin typeface="Arial" charset="0"/>
                <a:ea typeface="Arial" charset="0"/>
                <a:cs typeface="Arial" charset="0"/>
              </a:rPr>
              <a:t>*More </a:t>
            </a:r>
            <a:r>
              <a:rPr lang="en-US" sz="1400" dirty="0" smtClean="0">
                <a:latin typeface="Arial" charset="0"/>
                <a:ea typeface="Arial" charset="0"/>
                <a:cs typeface="Arial" charset="0"/>
              </a:rPr>
              <a:t>specificity on site of skin swab would be helpful; normal flora may differ depending on site</a:t>
            </a:r>
            <a:endParaRPr lang="en-US" sz="1400" dirty="0">
              <a:latin typeface="Arial" charset="0"/>
              <a:ea typeface="Arial" charset="0"/>
              <a:cs typeface="Arial" charset="0"/>
            </a:endParaRPr>
          </a:p>
        </p:txBody>
      </p:sp>
      <p:sp>
        <p:nvSpPr>
          <p:cNvPr id="20" name="TextBox 19"/>
          <p:cNvSpPr txBox="1"/>
          <p:nvPr/>
        </p:nvSpPr>
        <p:spPr>
          <a:xfrm>
            <a:off x="7339877" y="184183"/>
            <a:ext cx="4093371" cy="954107"/>
          </a:xfrm>
          <a:prstGeom prst="rect">
            <a:avLst/>
          </a:prstGeom>
          <a:noFill/>
        </p:spPr>
        <p:txBody>
          <a:bodyPr wrap="square" rtlCol="0">
            <a:spAutoFit/>
          </a:bodyPr>
          <a:lstStyle/>
          <a:p>
            <a:pPr lvl="1"/>
            <a:r>
              <a:rPr lang="en-US" sz="1400" dirty="0" smtClean="0">
                <a:latin typeface="Arial" charset="0"/>
                <a:ea typeface="Arial" charset="0"/>
                <a:cs typeface="Arial" charset="0"/>
              </a:rPr>
              <a:t>*Send </a:t>
            </a:r>
            <a:r>
              <a:rPr lang="en-US" sz="1400" dirty="0" smtClean="0">
                <a:latin typeface="Arial" charset="0"/>
                <a:ea typeface="Arial" charset="0"/>
                <a:cs typeface="Arial" charset="0"/>
              </a:rPr>
              <a:t>anaerobic cultures only for sources </a:t>
            </a:r>
            <a:r>
              <a:rPr lang="en-US" sz="1400" dirty="0">
                <a:latin typeface="Arial" charset="0"/>
                <a:ea typeface="Arial" charset="0"/>
                <a:cs typeface="Arial" charset="0"/>
              </a:rPr>
              <a:t>that could harbor anaerobic environments such as deep sites or tissues, not superficial </a:t>
            </a:r>
            <a:r>
              <a:rPr lang="en-US" sz="1400" dirty="0" smtClean="0">
                <a:latin typeface="Arial" charset="0"/>
                <a:ea typeface="Arial" charset="0"/>
                <a:cs typeface="Arial" charset="0"/>
              </a:rPr>
              <a:t>samples</a:t>
            </a:r>
            <a:endParaRPr lang="en-US" sz="1400" dirty="0">
              <a:latin typeface="Arial" charset="0"/>
              <a:ea typeface="Arial" charset="0"/>
              <a:cs typeface="Arial" charset="0"/>
            </a:endParaRPr>
          </a:p>
        </p:txBody>
      </p:sp>
      <p:sp>
        <p:nvSpPr>
          <p:cNvPr id="21" name="Content Placeholder 2"/>
          <p:cNvSpPr>
            <a:spLocks noGrp="1"/>
          </p:cNvSpPr>
          <p:nvPr>
            <p:ph idx="1"/>
          </p:nvPr>
        </p:nvSpPr>
        <p:spPr>
          <a:xfrm>
            <a:off x="571053" y="2824248"/>
            <a:ext cx="11001354" cy="3531582"/>
          </a:xfrm>
        </p:spPr>
        <p:txBody>
          <a:bodyPr>
            <a:noAutofit/>
          </a:bodyPr>
          <a:lstStyle/>
          <a:p>
            <a:pPr marL="0" indent="0" fontAlgn="base">
              <a:buNone/>
            </a:pPr>
            <a:r>
              <a:rPr lang="en-US" sz="2000" dirty="0">
                <a:latin typeface="Arial" charset="0"/>
                <a:ea typeface="Arial" charset="0"/>
                <a:cs typeface="Arial" charset="0"/>
              </a:rPr>
              <a:t>The primary team is concerned the GPC in pairs, chains, clusters are </a:t>
            </a:r>
            <a:r>
              <a:rPr lang="en-US" sz="2000" i="1" dirty="0">
                <a:latin typeface="Arial" charset="0"/>
                <a:ea typeface="Arial" charset="0"/>
                <a:cs typeface="Arial" charset="0"/>
              </a:rPr>
              <a:t>S. aureus</a:t>
            </a:r>
            <a:r>
              <a:rPr lang="en-US" sz="2000" dirty="0">
                <a:latin typeface="Arial" charset="0"/>
                <a:ea typeface="Arial" charset="0"/>
                <a:cs typeface="Arial" charset="0"/>
              </a:rPr>
              <a:t>. You receive a request to ask the Micro Lab to identify the normal flora. ​</a:t>
            </a:r>
          </a:p>
          <a:p>
            <a:pPr fontAlgn="base">
              <a:buFont typeface="Wingdings" charset="2"/>
              <a:buChar char="§"/>
            </a:pPr>
            <a:endParaRPr lang="en-US" sz="2000" dirty="0">
              <a:latin typeface="Arial" charset="0"/>
              <a:ea typeface="Arial" charset="0"/>
              <a:cs typeface="Arial" charset="0"/>
            </a:endParaRPr>
          </a:p>
          <a:p>
            <a:pPr marL="0" indent="0" fontAlgn="base">
              <a:buNone/>
            </a:pPr>
            <a:r>
              <a:rPr lang="en-US" sz="2000" dirty="0">
                <a:latin typeface="Arial" charset="0"/>
                <a:ea typeface="Arial" charset="0"/>
                <a:cs typeface="Arial" charset="0"/>
              </a:rPr>
              <a:t>A. Send a request to the Micro Lab because the GPC in pairs, chains, and clusters could be </a:t>
            </a:r>
            <a:r>
              <a:rPr lang="en-US" sz="2000" i="1" dirty="0">
                <a:latin typeface="Arial" charset="0"/>
                <a:ea typeface="Arial" charset="0"/>
                <a:cs typeface="Arial" charset="0"/>
              </a:rPr>
              <a:t>S. aureus. </a:t>
            </a:r>
            <a:r>
              <a:rPr lang="en-US" sz="2000" dirty="0">
                <a:latin typeface="Arial" charset="0"/>
                <a:ea typeface="Arial" charset="0"/>
                <a:cs typeface="Arial" charset="0"/>
              </a:rPr>
              <a:t>​</a:t>
            </a:r>
          </a:p>
          <a:p>
            <a:pPr marL="0" indent="0" fontAlgn="base">
              <a:buNone/>
            </a:pPr>
            <a:r>
              <a:rPr lang="en-US" sz="2000" b="1" dirty="0">
                <a:latin typeface="Arial" charset="0"/>
                <a:ea typeface="Arial" charset="0"/>
                <a:cs typeface="Arial" charset="0"/>
              </a:rPr>
              <a:t>B. Do not ask the lab to work everything </a:t>
            </a:r>
            <a:r>
              <a:rPr lang="en-US" sz="2000" b="1" dirty="0" smtClean="0">
                <a:latin typeface="Arial" charset="0"/>
                <a:ea typeface="Arial" charset="0"/>
                <a:cs typeface="Arial" charset="0"/>
              </a:rPr>
              <a:t>up. If </a:t>
            </a:r>
            <a:r>
              <a:rPr lang="en-US" sz="2000" b="1" dirty="0">
                <a:latin typeface="Arial" charset="0"/>
                <a:ea typeface="Arial" charset="0"/>
                <a:cs typeface="Arial" charset="0"/>
              </a:rPr>
              <a:t>the GPC in pairs, chains, and clusters were </a:t>
            </a:r>
            <a:r>
              <a:rPr lang="en-US" sz="2000" b="1" i="1" dirty="0">
                <a:latin typeface="Arial" charset="0"/>
                <a:ea typeface="Arial" charset="0"/>
                <a:cs typeface="Arial" charset="0"/>
              </a:rPr>
              <a:t>S. aureus, </a:t>
            </a:r>
            <a:r>
              <a:rPr lang="en-US" sz="2000" b="1" dirty="0">
                <a:latin typeface="Arial" charset="0"/>
                <a:ea typeface="Arial" charset="0"/>
                <a:cs typeface="Arial" charset="0"/>
              </a:rPr>
              <a:t>it would have been definitively identified​</a:t>
            </a:r>
          </a:p>
          <a:p>
            <a:pPr marL="0" indent="0" fontAlgn="base">
              <a:buNone/>
            </a:pPr>
            <a:r>
              <a:rPr lang="en-US" sz="2000" dirty="0">
                <a:latin typeface="Arial" charset="0"/>
                <a:ea typeface="Arial" charset="0"/>
                <a:cs typeface="Arial" charset="0"/>
              </a:rPr>
              <a:t>C. The GPC in pairs, chains, and cluster may be </a:t>
            </a:r>
            <a:r>
              <a:rPr lang="en-US" sz="2000" i="1" dirty="0">
                <a:latin typeface="Arial" charset="0"/>
                <a:ea typeface="Arial" charset="0"/>
                <a:cs typeface="Arial" charset="0"/>
              </a:rPr>
              <a:t>S. aureus</a:t>
            </a:r>
            <a:r>
              <a:rPr lang="en-US" sz="2000" dirty="0">
                <a:latin typeface="Arial" charset="0"/>
                <a:ea typeface="Arial" charset="0"/>
                <a:cs typeface="Arial" charset="0"/>
              </a:rPr>
              <a:t>, but </a:t>
            </a:r>
            <a:r>
              <a:rPr lang="en-US" sz="2000" dirty="0" smtClean="0">
                <a:latin typeface="Arial" charset="0"/>
                <a:ea typeface="Arial" charset="0"/>
                <a:cs typeface="Arial" charset="0"/>
              </a:rPr>
              <a:t>no further identification was performed because it was no predominant</a:t>
            </a:r>
          </a:p>
          <a:p>
            <a:pPr>
              <a:buFont typeface="Wingdings" charset="2"/>
              <a:buChar char="§"/>
            </a:pPr>
            <a:endParaRPr lang="en-US" sz="2000" dirty="0">
              <a:latin typeface="Arial" charset="0"/>
              <a:ea typeface="Arial" charset="0"/>
              <a:cs typeface="Arial" charset="0"/>
            </a:endParaRPr>
          </a:p>
        </p:txBody>
      </p:sp>
    </p:spTree>
    <p:extLst>
      <p:ext uri="{BB962C8B-B14F-4D97-AF65-F5344CB8AC3E}">
        <p14:creationId xmlns:p14="http://schemas.microsoft.com/office/powerpoint/2010/main" val="16350204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38953" y="149973"/>
            <a:ext cx="10515600" cy="692710"/>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400" b="1" dirty="0" smtClean="0">
                <a:latin typeface="Arial" charset="0"/>
                <a:ea typeface="Arial" charset="0"/>
                <a:cs typeface="Arial" charset="0"/>
              </a:rPr>
              <a:t>Specimen Reporting</a:t>
            </a:r>
            <a:endParaRPr lang="en-US" sz="3400" b="1" dirty="0">
              <a:latin typeface="Arial" charset="0"/>
              <a:ea typeface="Arial" charset="0"/>
              <a:cs typeface="Arial" charset="0"/>
            </a:endParaRPr>
          </a:p>
        </p:txBody>
      </p:sp>
      <p:sp>
        <p:nvSpPr>
          <p:cNvPr id="8" name="Rectangle 7"/>
          <p:cNvSpPr/>
          <p:nvPr/>
        </p:nvSpPr>
        <p:spPr>
          <a:xfrm>
            <a:off x="268243" y="842683"/>
            <a:ext cx="10833847" cy="2554545"/>
          </a:xfrm>
          <a:prstGeom prst="rect">
            <a:avLst/>
          </a:prstGeom>
        </p:spPr>
        <p:txBody>
          <a:bodyPr wrap="square">
            <a:spAutoFit/>
          </a:bodyPr>
          <a:lstStyle/>
          <a:p>
            <a:pPr marL="285750" indent="-285750" fontAlgn="base">
              <a:buFont typeface="Wingdings" charset="2"/>
              <a:buChar char="§"/>
            </a:pPr>
            <a:r>
              <a:rPr lang="en-US" sz="2000" dirty="0" smtClean="0">
                <a:latin typeface="Arial" charset="0"/>
                <a:ea typeface="Arial" charset="0"/>
                <a:cs typeface="Arial" charset="0"/>
              </a:rPr>
              <a:t>Definitive identification and AST are performed on:</a:t>
            </a:r>
          </a:p>
          <a:p>
            <a:pPr marL="742950" lvl="1" indent="-285750" fontAlgn="base">
              <a:buFont typeface="Wingdings" charset="2"/>
              <a:buChar char="§"/>
            </a:pPr>
            <a:r>
              <a:rPr lang="en-US" sz="2000" dirty="0" smtClean="0">
                <a:latin typeface="Arial" charset="0"/>
                <a:ea typeface="Arial" charset="0"/>
                <a:cs typeface="Arial" charset="0"/>
              </a:rPr>
              <a:t> Any quantity of </a:t>
            </a:r>
            <a:r>
              <a:rPr lang="en-US" sz="2000" i="1" dirty="0" smtClean="0">
                <a:latin typeface="Arial" charset="0"/>
                <a:ea typeface="Arial" charset="0"/>
                <a:cs typeface="Arial" charset="0"/>
              </a:rPr>
              <a:t>S. aureus</a:t>
            </a:r>
          </a:p>
          <a:p>
            <a:pPr marL="742950" lvl="1" indent="-285750" fontAlgn="base">
              <a:buFont typeface="Wingdings" charset="2"/>
              <a:buChar char="§"/>
            </a:pPr>
            <a:endParaRPr lang="en-US" sz="2000" i="1" dirty="0" smtClean="0">
              <a:latin typeface="Arial" charset="0"/>
              <a:ea typeface="Arial" charset="0"/>
              <a:cs typeface="Arial" charset="0"/>
            </a:endParaRPr>
          </a:p>
          <a:p>
            <a:pPr marL="742950" lvl="1" indent="-285750" fontAlgn="base">
              <a:buFont typeface="Wingdings" charset="2"/>
              <a:buChar char="§"/>
            </a:pPr>
            <a:r>
              <a:rPr lang="en-US" sz="2000" dirty="0">
                <a:latin typeface="Arial" charset="0"/>
                <a:ea typeface="Arial" charset="0"/>
                <a:cs typeface="Arial" charset="0"/>
              </a:rPr>
              <a:t> </a:t>
            </a:r>
            <a:r>
              <a:rPr lang="en-US" sz="2000" dirty="0" smtClean="0">
                <a:latin typeface="Arial" charset="0"/>
                <a:ea typeface="Arial" charset="0"/>
                <a:cs typeface="Arial" charset="0"/>
              </a:rPr>
              <a:t>Any quantity of </a:t>
            </a:r>
            <a:r>
              <a:rPr lang="en-US" sz="2000" i="1" dirty="0" smtClean="0">
                <a:latin typeface="Arial" charset="0"/>
                <a:ea typeface="Arial" charset="0"/>
                <a:cs typeface="Arial" charset="0"/>
              </a:rPr>
              <a:t>P. aeruginosa</a:t>
            </a:r>
          </a:p>
          <a:p>
            <a:pPr marL="742950" lvl="1" indent="-285750" fontAlgn="base">
              <a:buFont typeface="Wingdings" charset="2"/>
              <a:buChar char="§"/>
            </a:pPr>
            <a:endParaRPr lang="en-US" sz="2000" i="1" dirty="0" smtClean="0">
              <a:latin typeface="Arial" charset="0"/>
              <a:ea typeface="Arial" charset="0"/>
              <a:cs typeface="Arial" charset="0"/>
            </a:endParaRPr>
          </a:p>
          <a:p>
            <a:pPr marL="742950" lvl="1" indent="-285750" fontAlgn="base">
              <a:buFont typeface="Wingdings" charset="2"/>
              <a:buChar char="§"/>
            </a:pPr>
            <a:r>
              <a:rPr lang="en-US" sz="2000" dirty="0">
                <a:latin typeface="Arial" charset="0"/>
                <a:ea typeface="Arial" charset="0"/>
                <a:cs typeface="Arial" charset="0"/>
              </a:rPr>
              <a:t> </a:t>
            </a:r>
            <a:r>
              <a:rPr lang="en-US" sz="2000" dirty="0" smtClean="0">
                <a:latin typeface="Arial" charset="0"/>
                <a:ea typeface="Arial" charset="0"/>
                <a:cs typeface="Arial" charset="0"/>
              </a:rPr>
              <a:t>Potential pathogens with unpredictable antimicrobial susceptibility patterns</a:t>
            </a:r>
          </a:p>
          <a:p>
            <a:pPr marL="742950" lvl="1" indent="-285750" fontAlgn="base">
              <a:buFont typeface="Wingdings" charset="2"/>
              <a:buChar char="§"/>
            </a:pPr>
            <a:endParaRPr lang="en-US" sz="2000" dirty="0" smtClean="0">
              <a:latin typeface="Arial" charset="0"/>
              <a:ea typeface="Arial" charset="0"/>
              <a:cs typeface="Arial" charset="0"/>
            </a:endParaRPr>
          </a:p>
          <a:p>
            <a:pPr marL="742950" lvl="1" indent="-285750" fontAlgn="base">
              <a:buFont typeface="Wingdings" charset="2"/>
              <a:buChar char="§"/>
            </a:pPr>
            <a:r>
              <a:rPr lang="en-US" sz="2000" dirty="0" smtClean="0">
                <a:latin typeface="Arial" charset="0"/>
                <a:ea typeface="Arial" charset="0"/>
                <a:cs typeface="Arial" charset="0"/>
              </a:rPr>
              <a:t> All organisms isolated from normally sterile tissues </a:t>
            </a:r>
          </a:p>
        </p:txBody>
      </p:sp>
      <p:pic>
        <p:nvPicPr>
          <p:cNvPr id="2" name="Picture 1"/>
          <p:cNvPicPr>
            <a:picLocks noChangeAspect="1"/>
          </p:cNvPicPr>
          <p:nvPr/>
        </p:nvPicPr>
        <p:blipFill>
          <a:blip r:embed="rId2"/>
          <a:stretch>
            <a:fillRect/>
          </a:stretch>
        </p:blipFill>
        <p:spPr>
          <a:xfrm>
            <a:off x="3032831" y="3410185"/>
            <a:ext cx="6131539" cy="3116527"/>
          </a:xfrm>
          <a:prstGeom prst="rect">
            <a:avLst/>
          </a:prstGeom>
        </p:spPr>
      </p:pic>
    </p:spTree>
    <p:extLst>
      <p:ext uri="{BB962C8B-B14F-4D97-AF65-F5344CB8AC3E}">
        <p14:creationId xmlns:p14="http://schemas.microsoft.com/office/powerpoint/2010/main" val="12249662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Case </a:t>
            </a:r>
            <a:endParaRPr lang="en-US" sz="3400" b="1" dirty="0">
              <a:latin typeface="Arial" charset="0"/>
              <a:ea typeface="Arial" charset="0"/>
              <a:cs typeface="Arial" charset="0"/>
            </a:endParaRPr>
          </a:p>
        </p:txBody>
      </p:sp>
      <p:sp>
        <p:nvSpPr>
          <p:cNvPr id="3" name="Content Placeholder 2"/>
          <p:cNvSpPr>
            <a:spLocks noGrp="1"/>
          </p:cNvSpPr>
          <p:nvPr>
            <p:ph idx="1"/>
          </p:nvPr>
        </p:nvSpPr>
        <p:spPr>
          <a:xfrm>
            <a:off x="550688" y="1017198"/>
            <a:ext cx="10901797" cy="2381609"/>
          </a:xfrm>
        </p:spPr>
        <p:txBody>
          <a:bodyPr>
            <a:noAutofit/>
          </a:bodyPr>
          <a:lstStyle/>
          <a:p>
            <a:pPr marL="0" indent="0">
              <a:buNone/>
            </a:pPr>
            <a:r>
              <a:rPr lang="en-US" sz="2000" dirty="0">
                <a:latin typeface="Arial" charset="0"/>
                <a:ea typeface="Arial" charset="0"/>
                <a:cs typeface="Arial" charset="0"/>
              </a:rPr>
              <a:t>Although the wound cultures were unremarkable, both sets of the patient's blood cultures are positive by instrument. </a:t>
            </a:r>
            <a:r>
              <a:rPr lang="en-US" sz="2000" dirty="0" smtClean="0">
                <a:latin typeface="Arial" charset="0"/>
                <a:ea typeface="Arial" charset="0"/>
                <a:cs typeface="Arial" charset="0"/>
              </a:rPr>
              <a:t>Gram negative bacilli are seen on gram stain.</a:t>
            </a:r>
          </a:p>
        </p:txBody>
      </p:sp>
      <p:pic>
        <p:nvPicPr>
          <p:cNvPr id="4" name="Picture 3"/>
          <p:cNvPicPr>
            <a:picLocks noChangeAspect="1"/>
          </p:cNvPicPr>
          <p:nvPr/>
        </p:nvPicPr>
        <p:blipFill>
          <a:blip r:embed="rId2"/>
          <a:stretch>
            <a:fillRect/>
          </a:stretch>
        </p:blipFill>
        <p:spPr>
          <a:xfrm>
            <a:off x="2027623" y="2074443"/>
            <a:ext cx="8496300" cy="596900"/>
          </a:xfrm>
          <a:prstGeom prst="rect">
            <a:avLst/>
          </a:prstGeom>
        </p:spPr>
      </p:pic>
    </p:spTree>
    <p:extLst>
      <p:ext uri="{BB962C8B-B14F-4D97-AF65-F5344CB8AC3E}">
        <p14:creationId xmlns:p14="http://schemas.microsoft.com/office/powerpoint/2010/main" val="7478036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Case </a:t>
            </a:r>
            <a:endParaRPr lang="en-US" sz="3400" b="1" dirty="0">
              <a:latin typeface="Arial" charset="0"/>
              <a:ea typeface="Arial" charset="0"/>
              <a:cs typeface="Arial" charset="0"/>
            </a:endParaRPr>
          </a:p>
        </p:txBody>
      </p:sp>
      <p:pic>
        <p:nvPicPr>
          <p:cNvPr id="1026" name="Picture 2" descr="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53" y="975272"/>
            <a:ext cx="5257799" cy="37961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3915" y="4903992"/>
            <a:ext cx="5257799" cy="923330"/>
          </a:xfrm>
          <a:prstGeom prst="rect">
            <a:avLst/>
          </a:prstGeom>
        </p:spPr>
        <p:txBody>
          <a:bodyPr wrap="square">
            <a:spAutoFit/>
          </a:bodyPr>
          <a:lstStyle/>
          <a:p>
            <a:r>
              <a:rPr lang="en-US" dirty="0" smtClean="0">
                <a:latin typeface="Arial" charset="0"/>
                <a:ea typeface="Arial" charset="0"/>
                <a:cs typeface="Arial" charset="0"/>
              </a:rPr>
              <a:t>Gram stain:</a:t>
            </a:r>
          </a:p>
          <a:p>
            <a:pPr marL="742950" lvl="1" indent="-285750">
              <a:buFont typeface="Wingdings" charset="2"/>
              <a:buChar char="§"/>
            </a:pPr>
            <a:r>
              <a:rPr lang="en-US" dirty="0" smtClean="0">
                <a:latin typeface="Arial" charset="0"/>
                <a:ea typeface="Arial" charset="0"/>
                <a:cs typeface="Arial" charset="0"/>
              </a:rPr>
              <a:t>Straight</a:t>
            </a:r>
          </a:p>
          <a:p>
            <a:pPr marL="742950" lvl="1" indent="-285750">
              <a:buFont typeface="Wingdings" charset="2"/>
              <a:buChar char="§"/>
            </a:pPr>
            <a:r>
              <a:rPr lang="en-US" dirty="0" smtClean="0">
                <a:latin typeface="Arial" charset="0"/>
                <a:ea typeface="Arial" charset="0"/>
                <a:cs typeface="Arial" charset="0"/>
              </a:rPr>
              <a:t>Short, plump with rounded ends</a:t>
            </a:r>
            <a:endParaRPr lang="en-US" dirty="0">
              <a:latin typeface="Arial" charset="0"/>
              <a:ea typeface="Arial" charset="0"/>
              <a:cs typeface="Arial" charset="0"/>
            </a:endParaRPr>
          </a:p>
        </p:txBody>
      </p:sp>
      <p:pic>
        <p:nvPicPr>
          <p:cNvPr id="4" name="Picture 3"/>
          <p:cNvPicPr>
            <a:picLocks noChangeAspect="1"/>
          </p:cNvPicPr>
          <p:nvPr/>
        </p:nvPicPr>
        <p:blipFill>
          <a:blip r:embed="rId4"/>
          <a:stretch>
            <a:fillRect/>
          </a:stretch>
        </p:blipFill>
        <p:spPr>
          <a:xfrm>
            <a:off x="5551714" y="149973"/>
            <a:ext cx="4137479" cy="3255706"/>
          </a:xfrm>
          <a:prstGeom prst="rect">
            <a:avLst/>
          </a:prstGeom>
        </p:spPr>
      </p:pic>
      <p:pic>
        <p:nvPicPr>
          <p:cNvPr id="8" name="Picture 7"/>
          <p:cNvPicPr>
            <a:picLocks noChangeAspect="1"/>
          </p:cNvPicPr>
          <p:nvPr/>
        </p:nvPicPr>
        <p:blipFill>
          <a:blip r:embed="rId5"/>
          <a:stretch>
            <a:fillRect/>
          </a:stretch>
        </p:blipFill>
        <p:spPr>
          <a:xfrm>
            <a:off x="5551713" y="3538268"/>
            <a:ext cx="4137479" cy="3162521"/>
          </a:xfrm>
          <a:prstGeom prst="rect">
            <a:avLst/>
          </a:prstGeom>
        </p:spPr>
      </p:pic>
      <p:sp>
        <p:nvSpPr>
          <p:cNvPr id="9" name="Rectangle 8"/>
          <p:cNvSpPr/>
          <p:nvPr/>
        </p:nvSpPr>
        <p:spPr>
          <a:xfrm>
            <a:off x="9689192" y="381018"/>
            <a:ext cx="2593980" cy="1323439"/>
          </a:xfrm>
          <a:prstGeom prst="rect">
            <a:avLst/>
          </a:prstGeom>
        </p:spPr>
        <p:txBody>
          <a:bodyPr wrap="none">
            <a:spAutoFit/>
          </a:bodyPr>
          <a:lstStyle/>
          <a:p>
            <a:r>
              <a:rPr lang="en-US" sz="1600" dirty="0" smtClean="0">
                <a:latin typeface="Arial" charset="0"/>
                <a:ea typeface="Arial" charset="0"/>
                <a:cs typeface="Arial" charset="0"/>
              </a:rPr>
              <a:t>BAP:</a:t>
            </a:r>
          </a:p>
          <a:p>
            <a:pPr marL="285750" indent="-285750">
              <a:buFont typeface="Wingdings" charset="2"/>
              <a:buChar char="§"/>
            </a:pPr>
            <a:r>
              <a:rPr lang="en-US" sz="1600" dirty="0" smtClean="0">
                <a:latin typeface="Arial" charset="0"/>
                <a:ea typeface="Arial" charset="0"/>
                <a:cs typeface="Arial" charset="0"/>
              </a:rPr>
              <a:t>Beta hemolytic</a:t>
            </a:r>
          </a:p>
          <a:p>
            <a:pPr marL="285750" indent="-285750">
              <a:buFont typeface="Wingdings" charset="2"/>
              <a:buChar char="§"/>
            </a:pPr>
            <a:r>
              <a:rPr lang="en-US" sz="1600" dirty="0" smtClean="0">
                <a:latin typeface="Arial" charset="0"/>
                <a:ea typeface="Arial" charset="0"/>
                <a:cs typeface="Arial" charset="0"/>
              </a:rPr>
              <a:t>Smooth, translucent</a:t>
            </a:r>
          </a:p>
          <a:p>
            <a:pPr marL="285750" indent="-285750">
              <a:buFont typeface="Wingdings" charset="2"/>
              <a:buChar char="§"/>
            </a:pPr>
            <a:r>
              <a:rPr lang="en-US" sz="1600" dirty="0" smtClean="0">
                <a:latin typeface="Arial" charset="0"/>
                <a:ea typeface="Arial" charset="0"/>
                <a:cs typeface="Arial" charset="0"/>
              </a:rPr>
              <a:t>Wet appearing</a:t>
            </a:r>
          </a:p>
          <a:p>
            <a:pPr marL="285750" indent="-285750">
              <a:buFont typeface="Wingdings" charset="2"/>
              <a:buChar char="§"/>
            </a:pPr>
            <a:r>
              <a:rPr lang="en-US" sz="1600" dirty="0" smtClean="0">
                <a:latin typeface="Arial" charset="0"/>
                <a:ea typeface="Arial" charset="0"/>
                <a:cs typeface="Arial" charset="0"/>
              </a:rPr>
              <a:t>Spreading (sometimes)</a:t>
            </a:r>
          </a:p>
        </p:txBody>
      </p:sp>
      <p:sp>
        <p:nvSpPr>
          <p:cNvPr id="11" name="Rectangle 10"/>
          <p:cNvSpPr/>
          <p:nvPr/>
        </p:nvSpPr>
        <p:spPr>
          <a:xfrm>
            <a:off x="9753679" y="3538268"/>
            <a:ext cx="2332690" cy="646331"/>
          </a:xfrm>
          <a:prstGeom prst="rect">
            <a:avLst/>
          </a:prstGeom>
        </p:spPr>
        <p:txBody>
          <a:bodyPr wrap="none">
            <a:spAutoFit/>
          </a:bodyPr>
          <a:lstStyle/>
          <a:p>
            <a:r>
              <a:rPr lang="en-US" dirty="0" smtClean="0">
                <a:latin typeface="Arial" charset="0"/>
                <a:ea typeface="Arial" charset="0"/>
                <a:cs typeface="Arial" charset="0"/>
              </a:rPr>
              <a:t>MAC: </a:t>
            </a:r>
          </a:p>
          <a:p>
            <a:pPr marL="285750" indent="-285750">
              <a:buFont typeface="Wingdings" charset="2"/>
              <a:buChar char="§"/>
            </a:pPr>
            <a:r>
              <a:rPr lang="en-US" dirty="0" smtClean="0">
                <a:latin typeface="Arial" charset="0"/>
                <a:ea typeface="Arial" charset="0"/>
                <a:cs typeface="Arial" charset="0"/>
              </a:rPr>
              <a:t>Lactose fermenter</a:t>
            </a:r>
          </a:p>
        </p:txBody>
      </p:sp>
    </p:spTree>
    <p:extLst>
      <p:ext uri="{BB962C8B-B14F-4D97-AF65-F5344CB8AC3E}">
        <p14:creationId xmlns:p14="http://schemas.microsoft.com/office/powerpoint/2010/main" val="13908424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Poll </a:t>
            </a:r>
            <a:r>
              <a:rPr lang="en-US" sz="3400" b="1" dirty="0" smtClean="0">
                <a:latin typeface="Arial" charset="0"/>
                <a:ea typeface="Arial" charset="0"/>
                <a:cs typeface="Arial" charset="0"/>
              </a:rPr>
              <a:t>#5</a:t>
            </a:r>
            <a:endParaRPr lang="en-US" sz="3400" b="1" dirty="0">
              <a:latin typeface="Arial" charset="0"/>
              <a:ea typeface="Arial" charset="0"/>
              <a:cs typeface="Arial" charset="0"/>
            </a:endParaRPr>
          </a:p>
        </p:txBody>
      </p:sp>
      <p:sp>
        <p:nvSpPr>
          <p:cNvPr id="7" name="Content Placeholder 2"/>
          <p:cNvSpPr>
            <a:spLocks noGrp="1"/>
          </p:cNvSpPr>
          <p:nvPr>
            <p:ph idx="1"/>
          </p:nvPr>
        </p:nvSpPr>
        <p:spPr>
          <a:xfrm>
            <a:off x="550688" y="1017199"/>
            <a:ext cx="9973235" cy="4351338"/>
          </a:xfrm>
        </p:spPr>
        <p:txBody>
          <a:bodyPr>
            <a:normAutofit/>
          </a:bodyPr>
          <a:lstStyle/>
          <a:p>
            <a:pPr marL="0" indent="0">
              <a:buNone/>
            </a:pPr>
            <a:r>
              <a:rPr lang="en-US" sz="2400" dirty="0" smtClean="0">
                <a:latin typeface="Arial" charset="0"/>
                <a:ea typeface="Arial" charset="0"/>
                <a:cs typeface="Arial" charset="0"/>
              </a:rPr>
              <a:t>The most likely organism is</a:t>
            </a:r>
          </a:p>
          <a:p>
            <a:pPr marL="0" indent="0">
              <a:buNone/>
            </a:pPr>
            <a:endParaRPr lang="en-US" sz="2400" dirty="0">
              <a:latin typeface="Arial" charset="0"/>
              <a:ea typeface="Arial" charset="0"/>
              <a:cs typeface="Arial" charset="0"/>
            </a:endParaRPr>
          </a:p>
          <a:p>
            <a:pPr marL="0" indent="0">
              <a:buNone/>
            </a:pPr>
            <a:r>
              <a:rPr lang="en-US" sz="2400" dirty="0" smtClean="0">
                <a:latin typeface="Arial" charset="0"/>
                <a:ea typeface="Arial" charset="0"/>
                <a:cs typeface="Arial" charset="0"/>
              </a:rPr>
              <a:t>A. </a:t>
            </a:r>
            <a:r>
              <a:rPr lang="en-US" sz="2400" i="1" dirty="0" smtClean="0">
                <a:latin typeface="Arial" charset="0"/>
                <a:ea typeface="Arial" charset="0"/>
                <a:cs typeface="Arial" charset="0"/>
              </a:rPr>
              <a:t>Pseudomonas aeruginosa</a:t>
            </a:r>
          </a:p>
          <a:p>
            <a:pPr marL="0" indent="0">
              <a:buNone/>
            </a:pPr>
            <a:r>
              <a:rPr lang="en-US" sz="2400" dirty="0" smtClean="0">
                <a:latin typeface="Arial" charset="0"/>
                <a:ea typeface="Arial" charset="0"/>
                <a:cs typeface="Arial" charset="0"/>
              </a:rPr>
              <a:t>B. </a:t>
            </a:r>
            <a:r>
              <a:rPr lang="en-US" sz="2400" i="1" dirty="0" err="1" smtClean="0">
                <a:latin typeface="Arial" charset="0"/>
                <a:ea typeface="Arial" charset="0"/>
                <a:cs typeface="Arial" charset="0"/>
              </a:rPr>
              <a:t>Aeromonas</a:t>
            </a:r>
            <a:r>
              <a:rPr lang="en-US" sz="2400" i="1" dirty="0" smtClean="0">
                <a:latin typeface="Arial" charset="0"/>
                <a:ea typeface="Arial" charset="0"/>
                <a:cs typeface="Arial" charset="0"/>
              </a:rPr>
              <a:t> </a:t>
            </a:r>
            <a:r>
              <a:rPr lang="en-US" sz="2400" i="1" dirty="0" err="1" smtClean="0">
                <a:latin typeface="Arial" charset="0"/>
                <a:ea typeface="Arial" charset="0"/>
                <a:cs typeface="Arial" charset="0"/>
              </a:rPr>
              <a:t>hydrophilia</a:t>
            </a:r>
            <a:endParaRPr lang="en-US" sz="2400" i="1" dirty="0" smtClean="0">
              <a:latin typeface="Arial" charset="0"/>
              <a:ea typeface="Arial" charset="0"/>
              <a:cs typeface="Arial" charset="0"/>
            </a:endParaRPr>
          </a:p>
          <a:p>
            <a:pPr marL="0" indent="0">
              <a:buNone/>
            </a:pPr>
            <a:r>
              <a:rPr lang="en-US" sz="2400" dirty="0" smtClean="0">
                <a:latin typeface="Arial" charset="0"/>
                <a:ea typeface="Arial" charset="0"/>
                <a:cs typeface="Arial" charset="0"/>
              </a:rPr>
              <a:t>C. </a:t>
            </a:r>
            <a:r>
              <a:rPr lang="en-US" sz="2400" i="1" dirty="0" smtClean="0">
                <a:latin typeface="Arial" charset="0"/>
                <a:ea typeface="Arial" charset="0"/>
                <a:cs typeface="Arial" charset="0"/>
              </a:rPr>
              <a:t>Vibrio </a:t>
            </a:r>
            <a:r>
              <a:rPr lang="en-US" sz="2400" i="1" dirty="0" err="1" smtClean="0">
                <a:latin typeface="Arial" charset="0"/>
                <a:ea typeface="Arial" charset="0"/>
                <a:cs typeface="Arial" charset="0"/>
              </a:rPr>
              <a:t>parahaemolyticus</a:t>
            </a:r>
            <a:endParaRPr lang="en-US" sz="2400" i="1" dirty="0" smtClean="0">
              <a:latin typeface="Arial" charset="0"/>
              <a:ea typeface="Arial" charset="0"/>
              <a:cs typeface="Arial" charset="0"/>
            </a:endParaRPr>
          </a:p>
          <a:p>
            <a:pPr marL="0" indent="0">
              <a:buNone/>
            </a:pPr>
            <a:r>
              <a:rPr lang="en-US" sz="2400" dirty="0" smtClean="0">
                <a:latin typeface="Arial" charset="0"/>
                <a:ea typeface="Arial" charset="0"/>
                <a:cs typeface="Arial" charset="0"/>
              </a:rPr>
              <a:t>D. </a:t>
            </a:r>
            <a:r>
              <a:rPr lang="en-US" sz="2400" i="1" dirty="0" err="1" smtClean="0">
                <a:latin typeface="Arial" charset="0"/>
                <a:ea typeface="Arial" charset="0"/>
                <a:cs typeface="Arial" charset="0"/>
              </a:rPr>
              <a:t>Erysipelothrix</a:t>
            </a:r>
            <a:r>
              <a:rPr lang="en-US" sz="2400" i="1" dirty="0" smtClean="0">
                <a:latin typeface="Arial" charset="0"/>
                <a:ea typeface="Arial" charset="0"/>
                <a:cs typeface="Arial" charset="0"/>
              </a:rPr>
              <a:t> </a:t>
            </a:r>
            <a:r>
              <a:rPr lang="en-US" sz="2400" i="1" dirty="0" err="1" smtClean="0">
                <a:latin typeface="Arial" charset="0"/>
                <a:ea typeface="Arial" charset="0"/>
                <a:cs typeface="Arial" charset="0"/>
              </a:rPr>
              <a:t>rhusiopathiae</a:t>
            </a:r>
            <a:endParaRPr lang="en-US" sz="2400" i="1" dirty="0" smtClean="0">
              <a:latin typeface="Arial" charset="0"/>
              <a:ea typeface="Arial" charset="0"/>
              <a:cs typeface="Arial" charset="0"/>
            </a:endParaRPr>
          </a:p>
        </p:txBody>
      </p:sp>
      <p:sp>
        <p:nvSpPr>
          <p:cNvPr id="8" name="Rectangle 7"/>
          <p:cNvSpPr/>
          <p:nvPr/>
        </p:nvSpPr>
        <p:spPr>
          <a:xfrm>
            <a:off x="6096159" y="4398026"/>
            <a:ext cx="5116483" cy="1477328"/>
          </a:xfrm>
          <a:prstGeom prst="rect">
            <a:avLst/>
          </a:prstGeom>
        </p:spPr>
        <p:txBody>
          <a:bodyPr wrap="square">
            <a:spAutoFit/>
          </a:bodyPr>
          <a:lstStyle/>
          <a:p>
            <a:r>
              <a:rPr lang="en-US" b="1" dirty="0" smtClean="0">
                <a:latin typeface="Arial" charset="0"/>
                <a:ea typeface="Arial" charset="0"/>
                <a:cs typeface="Arial" charset="0"/>
              </a:rPr>
              <a:t>Additional biochemical characteristics</a:t>
            </a:r>
          </a:p>
          <a:p>
            <a:pPr marL="285750" indent="-285750">
              <a:buFont typeface="Wingdings" charset="2"/>
              <a:buChar char="§"/>
            </a:pPr>
            <a:r>
              <a:rPr lang="en-US" dirty="0" smtClean="0">
                <a:latin typeface="Arial" charset="0"/>
                <a:ea typeface="Arial" charset="0"/>
                <a:cs typeface="Arial" charset="0"/>
              </a:rPr>
              <a:t>Oxidase positive </a:t>
            </a:r>
          </a:p>
          <a:p>
            <a:pPr marL="285750" indent="-285750">
              <a:buFont typeface="Wingdings" charset="2"/>
              <a:buChar char="§"/>
            </a:pPr>
            <a:r>
              <a:rPr lang="en-US" dirty="0" smtClean="0">
                <a:latin typeface="Arial" charset="0"/>
                <a:ea typeface="Arial" charset="0"/>
                <a:cs typeface="Arial" charset="0"/>
              </a:rPr>
              <a:t>Indole positive</a:t>
            </a:r>
          </a:p>
          <a:p>
            <a:pPr marL="285750" indent="-285750">
              <a:buFont typeface="Wingdings" charset="2"/>
              <a:buChar char="§"/>
            </a:pPr>
            <a:r>
              <a:rPr lang="en-US" dirty="0" smtClean="0">
                <a:latin typeface="Arial" charset="0"/>
                <a:ea typeface="Arial" charset="0"/>
                <a:cs typeface="Arial" charset="0"/>
              </a:rPr>
              <a:t>Urease negative</a:t>
            </a:r>
          </a:p>
          <a:p>
            <a:endParaRPr lang="en-US" dirty="0">
              <a:latin typeface="Arial" charset="0"/>
              <a:ea typeface="Arial" charset="0"/>
              <a:cs typeface="Arial" charset="0"/>
            </a:endParaRPr>
          </a:p>
        </p:txBody>
      </p:sp>
      <p:pic>
        <p:nvPicPr>
          <p:cNvPr id="9" name="Picture 2" descr="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160" y="601895"/>
            <a:ext cx="5257799" cy="3796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9104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641" t="3542" r="3058" b="4384"/>
          <a:stretch/>
        </p:blipFill>
        <p:spPr>
          <a:xfrm>
            <a:off x="349625" y="806824"/>
            <a:ext cx="5029200" cy="3671048"/>
          </a:xfrm>
          <a:prstGeom prst="rect">
            <a:avLst/>
          </a:prstGeom>
        </p:spPr>
      </p:pic>
      <p:sp>
        <p:nvSpPr>
          <p:cNvPr id="6" name="Content Placeholder 2"/>
          <p:cNvSpPr>
            <a:spLocks noGrp="1"/>
          </p:cNvSpPr>
          <p:nvPr>
            <p:ph idx="1"/>
          </p:nvPr>
        </p:nvSpPr>
        <p:spPr>
          <a:xfrm>
            <a:off x="349625" y="4712259"/>
            <a:ext cx="4065495" cy="2145741"/>
          </a:xfrm>
        </p:spPr>
        <p:txBody>
          <a:bodyPr>
            <a:normAutofit/>
          </a:bodyPr>
          <a:lstStyle/>
          <a:p>
            <a:pPr marL="0" indent="0">
              <a:buNone/>
            </a:pPr>
            <a:r>
              <a:rPr lang="en-US" sz="2000" dirty="0" smtClean="0">
                <a:latin typeface="Arial" charset="0"/>
                <a:ea typeface="Arial" charset="0"/>
                <a:cs typeface="Arial" charset="0"/>
              </a:rPr>
              <a:t>Gram Stain:</a:t>
            </a:r>
          </a:p>
          <a:p>
            <a:pPr>
              <a:buFont typeface="Wingdings" charset="2"/>
              <a:buChar char="§"/>
            </a:pPr>
            <a:r>
              <a:rPr lang="en-US" sz="2000" dirty="0" smtClean="0">
                <a:latin typeface="Arial" charset="0"/>
                <a:ea typeface="Arial" charset="0"/>
                <a:cs typeface="Arial" charset="0"/>
              </a:rPr>
              <a:t>Gram negative coccobacillus</a:t>
            </a:r>
          </a:p>
          <a:p>
            <a:pPr>
              <a:buFont typeface="Wingdings" charset="2"/>
              <a:buChar char="§"/>
            </a:pPr>
            <a:r>
              <a:rPr lang="en-US" sz="2000" dirty="0" smtClean="0">
                <a:latin typeface="Arial" charset="0"/>
                <a:ea typeface="Arial" charset="0"/>
                <a:cs typeface="Arial" charset="0"/>
              </a:rPr>
              <a:t>Bipolar staining (ends stain more prominently than middle)</a:t>
            </a:r>
            <a:endParaRPr lang="en-US" sz="2000" dirty="0">
              <a:latin typeface="Arial" charset="0"/>
              <a:ea typeface="Arial" charset="0"/>
              <a:cs typeface="Arial" charset="0"/>
            </a:endParaRPr>
          </a:p>
        </p:txBody>
      </p:sp>
      <p:sp>
        <p:nvSpPr>
          <p:cNvPr id="7" name="Content Placeholder 2"/>
          <p:cNvSpPr txBox="1">
            <a:spLocks/>
          </p:cNvSpPr>
          <p:nvPr/>
        </p:nvSpPr>
        <p:spPr>
          <a:xfrm>
            <a:off x="7159066" y="4712258"/>
            <a:ext cx="4065495" cy="15335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dirty="0" smtClean="0">
                <a:latin typeface="Arial" charset="0"/>
                <a:ea typeface="Arial" charset="0"/>
                <a:cs typeface="Arial" charset="0"/>
              </a:rPr>
              <a:t>BAP:</a:t>
            </a:r>
          </a:p>
          <a:p>
            <a:pPr>
              <a:buFont typeface="Wingdings" charset="2"/>
              <a:buChar char="§"/>
            </a:pPr>
            <a:r>
              <a:rPr lang="en-US" sz="2000" dirty="0" smtClean="0">
                <a:latin typeface="Arial" charset="0"/>
                <a:ea typeface="Arial" charset="0"/>
                <a:cs typeface="Arial" charset="0"/>
              </a:rPr>
              <a:t>Slow growth</a:t>
            </a:r>
          </a:p>
          <a:p>
            <a:pPr>
              <a:buFont typeface="Wingdings" charset="2"/>
              <a:buChar char="§"/>
            </a:pPr>
            <a:r>
              <a:rPr lang="en-US" sz="2000" dirty="0" smtClean="0">
                <a:latin typeface="Arial" charset="0"/>
                <a:ea typeface="Arial" charset="0"/>
                <a:cs typeface="Arial" charset="0"/>
              </a:rPr>
              <a:t>Small, gray-white, opaque colonies</a:t>
            </a:r>
            <a:endParaRPr lang="en-US" sz="2000" dirty="0">
              <a:latin typeface="Arial" charset="0"/>
              <a:ea typeface="Arial" charset="0"/>
              <a:cs typeface="Arial" charset="0"/>
            </a:endParaRPr>
          </a:p>
        </p:txBody>
      </p:sp>
      <p:pic>
        <p:nvPicPr>
          <p:cNvPr id="8" name="Picture 7"/>
          <p:cNvPicPr>
            <a:picLocks noChangeAspect="1"/>
          </p:cNvPicPr>
          <p:nvPr/>
        </p:nvPicPr>
        <p:blipFill rotWithShape="1">
          <a:blip r:embed="rId3"/>
          <a:srcRect l="2316" t="2234" r="2962" b="2232"/>
          <a:stretch/>
        </p:blipFill>
        <p:spPr>
          <a:xfrm>
            <a:off x="7159066" y="642017"/>
            <a:ext cx="3286423" cy="3835855"/>
          </a:xfrm>
          <a:prstGeom prst="rect">
            <a:avLst/>
          </a:prstGeom>
        </p:spPr>
      </p:pic>
    </p:spTree>
    <p:extLst>
      <p:ext uri="{BB962C8B-B14F-4D97-AF65-F5344CB8AC3E}">
        <p14:creationId xmlns:p14="http://schemas.microsoft.com/office/powerpoint/2010/main" val="10149470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Poll </a:t>
            </a:r>
            <a:r>
              <a:rPr lang="en-US" sz="3400" b="1" dirty="0" smtClean="0">
                <a:latin typeface="Arial" charset="0"/>
                <a:ea typeface="Arial" charset="0"/>
                <a:cs typeface="Arial" charset="0"/>
              </a:rPr>
              <a:t>#5</a:t>
            </a:r>
            <a:endParaRPr lang="en-US" sz="3400" b="1" dirty="0">
              <a:latin typeface="Arial" charset="0"/>
              <a:ea typeface="Arial" charset="0"/>
              <a:cs typeface="Arial" charset="0"/>
            </a:endParaRPr>
          </a:p>
        </p:txBody>
      </p:sp>
      <p:sp>
        <p:nvSpPr>
          <p:cNvPr id="7" name="Content Placeholder 2"/>
          <p:cNvSpPr>
            <a:spLocks noGrp="1"/>
          </p:cNvSpPr>
          <p:nvPr>
            <p:ph idx="1"/>
          </p:nvPr>
        </p:nvSpPr>
        <p:spPr>
          <a:xfrm>
            <a:off x="550688" y="1017199"/>
            <a:ext cx="9973235" cy="4351338"/>
          </a:xfrm>
        </p:spPr>
        <p:txBody>
          <a:bodyPr>
            <a:normAutofit/>
          </a:bodyPr>
          <a:lstStyle/>
          <a:p>
            <a:pPr marL="0" indent="0">
              <a:buNone/>
            </a:pPr>
            <a:r>
              <a:rPr lang="en-US" sz="2400" dirty="0" smtClean="0">
                <a:latin typeface="Arial" charset="0"/>
                <a:ea typeface="Arial" charset="0"/>
                <a:cs typeface="Arial" charset="0"/>
              </a:rPr>
              <a:t>The most likely organism is</a:t>
            </a:r>
          </a:p>
          <a:p>
            <a:pPr marL="0" indent="0">
              <a:buNone/>
            </a:pPr>
            <a:endParaRPr lang="en-US" sz="2400" dirty="0">
              <a:latin typeface="Arial" charset="0"/>
              <a:ea typeface="Arial" charset="0"/>
              <a:cs typeface="Arial" charset="0"/>
            </a:endParaRPr>
          </a:p>
          <a:p>
            <a:pPr marL="0" indent="0">
              <a:buNone/>
            </a:pPr>
            <a:r>
              <a:rPr lang="en-US" sz="2400" dirty="0" smtClean="0">
                <a:latin typeface="Arial" charset="0"/>
                <a:ea typeface="Arial" charset="0"/>
                <a:cs typeface="Arial" charset="0"/>
              </a:rPr>
              <a:t>A. </a:t>
            </a:r>
            <a:r>
              <a:rPr lang="en-US" sz="2400" i="1" dirty="0" smtClean="0">
                <a:latin typeface="Arial" charset="0"/>
                <a:ea typeface="Arial" charset="0"/>
                <a:cs typeface="Arial" charset="0"/>
              </a:rPr>
              <a:t>Pseudomonas aeruginosa</a:t>
            </a:r>
          </a:p>
          <a:p>
            <a:pPr marL="0" indent="0">
              <a:buNone/>
            </a:pPr>
            <a:r>
              <a:rPr lang="en-US" sz="2400" dirty="0" smtClean="0">
                <a:latin typeface="Arial" charset="0"/>
                <a:ea typeface="Arial" charset="0"/>
                <a:cs typeface="Arial" charset="0"/>
              </a:rPr>
              <a:t>B. </a:t>
            </a:r>
            <a:r>
              <a:rPr lang="en-US" sz="2400" b="1" i="1" dirty="0" err="1" smtClean="0">
                <a:latin typeface="Arial" charset="0"/>
                <a:ea typeface="Arial" charset="0"/>
                <a:cs typeface="Arial" charset="0"/>
              </a:rPr>
              <a:t>Aeromonas</a:t>
            </a:r>
            <a:r>
              <a:rPr lang="en-US" sz="2400" b="1" i="1" dirty="0" smtClean="0">
                <a:latin typeface="Arial" charset="0"/>
                <a:ea typeface="Arial" charset="0"/>
                <a:cs typeface="Arial" charset="0"/>
              </a:rPr>
              <a:t> </a:t>
            </a:r>
            <a:r>
              <a:rPr lang="en-US" sz="2400" b="1" i="1" dirty="0" err="1" smtClean="0">
                <a:latin typeface="Arial" charset="0"/>
                <a:ea typeface="Arial" charset="0"/>
                <a:cs typeface="Arial" charset="0"/>
              </a:rPr>
              <a:t>hydrophilia</a:t>
            </a:r>
            <a:endParaRPr lang="en-US" sz="2400" b="1" i="1" dirty="0" smtClean="0">
              <a:latin typeface="Arial" charset="0"/>
              <a:ea typeface="Arial" charset="0"/>
              <a:cs typeface="Arial" charset="0"/>
            </a:endParaRPr>
          </a:p>
          <a:p>
            <a:pPr marL="0" indent="0">
              <a:buNone/>
            </a:pPr>
            <a:r>
              <a:rPr lang="en-US" sz="2400" dirty="0" smtClean="0">
                <a:latin typeface="Arial" charset="0"/>
                <a:ea typeface="Arial" charset="0"/>
                <a:cs typeface="Arial" charset="0"/>
              </a:rPr>
              <a:t>C. </a:t>
            </a:r>
            <a:r>
              <a:rPr lang="en-US" sz="2400" i="1" dirty="0" smtClean="0">
                <a:latin typeface="Arial" charset="0"/>
                <a:ea typeface="Arial" charset="0"/>
                <a:cs typeface="Arial" charset="0"/>
              </a:rPr>
              <a:t>Vibrio </a:t>
            </a:r>
            <a:r>
              <a:rPr lang="en-US" sz="2400" i="1" dirty="0" err="1" smtClean="0">
                <a:latin typeface="Arial" charset="0"/>
                <a:ea typeface="Arial" charset="0"/>
                <a:cs typeface="Arial" charset="0"/>
              </a:rPr>
              <a:t>parahaemolyticus</a:t>
            </a:r>
            <a:endParaRPr lang="en-US" sz="2400" i="1" dirty="0" smtClean="0">
              <a:latin typeface="Arial" charset="0"/>
              <a:ea typeface="Arial" charset="0"/>
              <a:cs typeface="Arial" charset="0"/>
            </a:endParaRPr>
          </a:p>
          <a:p>
            <a:pPr marL="0" indent="0">
              <a:buNone/>
            </a:pPr>
            <a:r>
              <a:rPr lang="en-US" sz="2400" dirty="0" smtClean="0">
                <a:latin typeface="Arial" charset="0"/>
                <a:ea typeface="Arial" charset="0"/>
                <a:cs typeface="Arial" charset="0"/>
              </a:rPr>
              <a:t>D. </a:t>
            </a:r>
            <a:r>
              <a:rPr lang="en-US" sz="2400" i="1" dirty="0" err="1" smtClean="0">
                <a:latin typeface="Arial" charset="0"/>
                <a:ea typeface="Arial" charset="0"/>
                <a:cs typeface="Arial" charset="0"/>
              </a:rPr>
              <a:t>Erysipelothrix</a:t>
            </a:r>
            <a:r>
              <a:rPr lang="en-US" sz="2400" i="1" dirty="0" smtClean="0">
                <a:latin typeface="Arial" charset="0"/>
                <a:ea typeface="Arial" charset="0"/>
                <a:cs typeface="Arial" charset="0"/>
              </a:rPr>
              <a:t> </a:t>
            </a:r>
            <a:r>
              <a:rPr lang="en-US" sz="2400" i="1" dirty="0" err="1" smtClean="0">
                <a:latin typeface="Arial" charset="0"/>
                <a:ea typeface="Arial" charset="0"/>
                <a:cs typeface="Arial" charset="0"/>
              </a:rPr>
              <a:t>rhusiopathiae</a:t>
            </a:r>
            <a:endParaRPr lang="en-US" sz="2400" i="1" dirty="0" smtClean="0">
              <a:latin typeface="Arial" charset="0"/>
              <a:ea typeface="Arial" charset="0"/>
              <a:cs typeface="Arial" charset="0"/>
            </a:endParaRPr>
          </a:p>
        </p:txBody>
      </p:sp>
      <p:pic>
        <p:nvPicPr>
          <p:cNvPr id="9" name="Picture 2" descr="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160" y="601895"/>
            <a:ext cx="5257799" cy="37961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96159" y="4398026"/>
            <a:ext cx="5116483" cy="1477328"/>
          </a:xfrm>
          <a:prstGeom prst="rect">
            <a:avLst/>
          </a:prstGeom>
        </p:spPr>
        <p:txBody>
          <a:bodyPr wrap="square">
            <a:spAutoFit/>
          </a:bodyPr>
          <a:lstStyle/>
          <a:p>
            <a:r>
              <a:rPr lang="en-US" b="1" dirty="0" smtClean="0">
                <a:latin typeface="Arial" charset="0"/>
                <a:ea typeface="Arial" charset="0"/>
                <a:cs typeface="Arial" charset="0"/>
              </a:rPr>
              <a:t>Additional biochemical characteristics</a:t>
            </a:r>
          </a:p>
          <a:p>
            <a:pPr marL="285750" indent="-285750">
              <a:buFont typeface="Wingdings" charset="2"/>
              <a:buChar char="§"/>
            </a:pPr>
            <a:r>
              <a:rPr lang="en-US" dirty="0" smtClean="0">
                <a:latin typeface="Arial" charset="0"/>
                <a:ea typeface="Arial" charset="0"/>
                <a:cs typeface="Arial" charset="0"/>
              </a:rPr>
              <a:t>Oxidase positive </a:t>
            </a:r>
          </a:p>
          <a:p>
            <a:pPr marL="285750" indent="-285750">
              <a:buFont typeface="Wingdings" charset="2"/>
              <a:buChar char="§"/>
            </a:pPr>
            <a:r>
              <a:rPr lang="en-US" dirty="0" smtClean="0">
                <a:latin typeface="Arial" charset="0"/>
                <a:ea typeface="Arial" charset="0"/>
                <a:cs typeface="Arial" charset="0"/>
              </a:rPr>
              <a:t>Indole positive</a:t>
            </a:r>
          </a:p>
          <a:p>
            <a:pPr marL="285750" indent="-285750">
              <a:buFont typeface="Wingdings" charset="2"/>
              <a:buChar char="§"/>
            </a:pPr>
            <a:r>
              <a:rPr lang="en-US" dirty="0" smtClean="0">
                <a:latin typeface="Arial" charset="0"/>
                <a:ea typeface="Arial" charset="0"/>
                <a:cs typeface="Arial" charset="0"/>
              </a:rPr>
              <a:t>Urease negative</a:t>
            </a:r>
          </a:p>
          <a:p>
            <a:endParaRPr lang="en-US" dirty="0">
              <a:latin typeface="Arial" charset="0"/>
              <a:ea typeface="Arial" charset="0"/>
              <a:cs typeface="Arial" charset="0"/>
            </a:endParaRPr>
          </a:p>
        </p:txBody>
      </p:sp>
      <p:pic>
        <p:nvPicPr>
          <p:cNvPr id="8" name="Picture 7"/>
          <p:cNvPicPr>
            <a:picLocks noChangeAspect="1"/>
          </p:cNvPicPr>
          <p:nvPr/>
        </p:nvPicPr>
        <p:blipFill>
          <a:blip r:embed="rId4"/>
          <a:stretch>
            <a:fillRect/>
          </a:stretch>
        </p:blipFill>
        <p:spPr>
          <a:xfrm>
            <a:off x="879485" y="4607737"/>
            <a:ext cx="4887877" cy="760800"/>
          </a:xfrm>
          <a:prstGeom prst="rect">
            <a:avLst/>
          </a:prstGeom>
        </p:spPr>
      </p:pic>
    </p:spTree>
    <p:extLst>
      <p:ext uri="{BB962C8B-B14F-4D97-AF65-F5344CB8AC3E}">
        <p14:creationId xmlns:p14="http://schemas.microsoft.com/office/powerpoint/2010/main" val="7805070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i="1" dirty="0" err="1" smtClean="0">
                <a:latin typeface="Arial" charset="0"/>
                <a:ea typeface="Arial" charset="0"/>
                <a:cs typeface="Arial" charset="0"/>
              </a:rPr>
              <a:t>Aeromonas</a:t>
            </a:r>
            <a:r>
              <a:rPr lang="en-US" sz="3400" b="1" i="1" dirty="0" smtClean="0">
                <a:latin typeface="Arial" charset="0"/>
                <a:ea typeface="Arial" charset="0"/>
                <a:cs typeface="Arial" charset="0"/>
              </a:rPr>
              <a:t> </a:t>
            </a:r>
            <a:r>
              <a:rPr lang="en-US" sz="3400" b="1" i="1" dirty="0" err="1" smtClean="0">
                <a:latin typeface="Arial" charset="0"/>
                <a:ea typeface="Arial" charset="0"/>
                <a:cs typeface="Arial" charset="0"/>
              </a:rPr>
              <a:t>hydrophilia</a:t>
            </a:r>
            <a:endParaRPr lang="en-US" sz="3400" b="1" i="1" dirty="0">
              <a:latin typeface="Arial" charset="0"/>
              <a:ea typeface="Arial" charset="0"/>
              <a:cs typeface="Arial" charset="0"/>
            </a:endParaRPr>
          </a:p>
        </p:txBody>
      </p:sp>
      <p:pic>
        <p:nvPicPr>
          <p:cNvPr id="5" name="Picture 2" descr="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67" y="1573891"/>
            <a:ext cx="5257799" cy="379613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6200648" y="1137225"/>
            <a:ext cx="5371297" cy="4669462"/>
          </a:xfrm>
        </p:spPr>
        <p:txBody>
          <a:bodyPr>
            <a:noAutofit/>
          </a:bodyPr>
          <a:lstStyle/>
          <a:p>
            <a:pPr>
              <a:buFont typeface="Wingdings" charset="2"/>
              <a:buChar char="§"/>
            </a:pPr>
            <a:r>
              <a:rPr lang="en-US" sz="1800" dirty="0">
                <a:latin typeface="Arial" charset="0"/>
                <a:ea typeface="Arial" charset="0"/>
                <a:cs typeface="Arial" charset="0"/>
              </a:rPr>
              <a:t>F</a:t>
            </a:r>
            <a:r>
              <a:rPr lang="en-US" sz="1800" dirty="0" smtClean="0">
                <a:latin typeface="Arial" charset="0"/>
                <a:ea typeface="Arial" charset="0"/>
                <a:cs typeface="Arial" charset="0"/>
              </a:rPr>
              <a:t>ound in fresh water, brackish water, and marine environments, polluted water</a:t>
            </a:r>
          </a:p>
          <a:p>
            <a:pPr>
              <a:buFont typeface="Wingdings" charset="2"/>
              <a:buChar char="§"/>
            </a:pPr>
            <a:endParaRPr lang="en-US" sz="1800" dirty="0" smtClean="0">
              <a:latin typeface="Arial" charset="0"/>
              <a:ea typeface="Arial" charset="0"/>
              <a:cs typeface="Arial" charset="0"/>
            </a:endParaRPr>
          </a:p>
          <a:p>
            <a:pPr>
              <a:buFont typeface="Wingdings" charset="2"/>
              <a:buChar char="§"/>
            </a:pPr>
            <a:r>
              <a:rPr lang="en-US" sz="1800" dirty="0">
                <a:latin typeface="Arial" charset="0"/>
                <a:ea typeface="Arial" charset="0"/>
                <a:cs typeface="Arial" charset="0"/>
              </a:rPr>
              <a:t>Manifestations: diarrheal illness (most common), bacteremia, deep </a:t>
            </a:r>
            <a:r>
              <a:rPr lang="en-US" sz="1800" dirty="0" smtClean="0">
                <a:latin typeface="Arial" charset="0"/>
                <a:ea typeface="Arial" charset="0"/>
                <a:cs typeface="Arial" charset="0"/>
              </a:rPr>
              <a:t>seated, </a:t>
            </a:r>
            <a:r>
              <a:rPr lang="en-US" sz="1800" dirty="0">
                <a:latin typeface="Arial" charset="0"/>
                <a:ea typeface="Arial" charset="0"/>
                <a:cs typeface="Arial" charset="0"/>
              </a:rPr>
              <a:t>wound infections (cellulitis, traumatic wound infections, </a:t>
            </a:r>
            <a:r>
              <a:rPr lang="en-US" sz="1800" dirty="0" err="1">
                <a:latin typeface="Arial" charset="0"/>
                <a:ea typeface="Arial" charset="0"/>
                <a:cs typeface="Arial" charset="0"/>
              </a:rPr>
              <a:t>myonecrosis</a:t>
            </a:r>
            <a:r>
              <a:rPr lang="en-US" sz="1800" dirty="0">
                <a:latin typeface="Arial" charset="0"/>
                <a:ea typeface="Arial" charset="0"/>
                <a:cs typeface="Arial" charset="0"/>
              </a:rPr>
              <a:t>, necrotizing soft tissue infection)</a:t>
            </a:r>
          </a:p>
          <a:p>
            <a:pPr>
              <a:buFont typeface="Wingdings" charset="2"/>
              <a:buChar char="§"/>
            </a:pPr>
            <a:endParaRPr lang="en-US" sz="1800" dirty="0" smtClean="0">
              <a:latin typeface="Arial" charset="0"/>
              <a:ea typeface="Arial" charset="0"/>
              <a:cs typeface="Arial" charset="0"/>
            </a:endParaRPr>
          </a:p>
          <a:p>
            <a:pPr>
              <a:buFont typeface="Wingdings" charset="2"/>
              <a:buChar char="§"/>
            </a:pPr>
            <a:r>
              <a:rPr lang="en-US" sz="1800" dirty="0" smtClean="0">
                <a:latin typeface="Arial" charset="0"/>
                <a:ea typeface="Arial" charset="0"/>
                <a:cs typeface="Arial" charset="0"/>
              </a:rPr>
              <a:t>20 – 30% of patients with </a:t>
            </a:r>
            <a:r>
              <a:rPr lang="en-US" sz="1800" i="1" dirty="0" err="1" smtClean="0">
                <a:latin typeface="Arial" charset="0"/>
                <a:ea typeface="Arial" charset="0"/>
                <a:cs typeface="Arial" charset="0"/>
              </a:rPr>
              <a:t>Aeromonas</a:t>
            </a:r>
            <a:r>
              <a:rPr lang="en-US" sz="1800" dirty="0" smtClean="0">
                <a:latin typeface="Arial" charset="0"/>
                <a:ea typeface="Arial" charset="0"/>
                <a:cs typeface="Arial" charset="0"/>
              </a:rPr>
              <a:t> related </a:t>
            </a:r>
            <a:r>
              <a:rPr lang="en-US" sz="1800" dirty="0" smtClean="0">
                <a:latin typeface="Arial" charset="0"/>
                <a:ea typeface="Arial" charset="0"/>
                <a:cs typeface="Arial" charset="0"/>
              </a:rPr>
              <a:t>NSSTI </a:t>
            </a:r>
            <a:r>
              <a:rPr lang="en-US" sz="1800" dirty="0" smtClean="0">
                <a:latin typeface="Arial" charset="0"/>
                <a:ea typeface="Arial" charset="0"/>
                <a:cs typeface="Arial" charset="0"/>
              </a:rPr>
              <a:t>report no history of preceding trauma or water exposure</a:t>
            </a:r>
          </a:p>
          <a:p>
            <a:pPr lvl="1">
              <a:buFont typeface="Wingdings" charset="2"/>
              <a:buChar char="§"/>
            </a:pPr>
            <a:r>
              <a:rPr lang="en-US" sz="1800" dirty="0" smtClean="0">
                <a:latin typeface="Arial" charset="0"/>
                <a:ea typeface="Arial" charset="0"/>
                <a:cs typeface="Arial" charset="0"/>
              </a:rPr>
              <a:t>Patients who develop NSSTI from </a:t>
            </a:r>
            <a:r>
              <a:rPr lang="en-US" sz="1800" i="1" dirty="0" err="1" smtClean="0">
                <a:latin typeface="Arial" charset="0"/>
                <a:ea typeface="Arial" charset="0"/>
                <a:cs typeface="Arial" charset="0"/>
              </a:rPr>
              <a:t>Aeromonas</a:t>
            </a:r>
            <a:r>
              <a:rPr lang="en-US" sz="1800" dirty="0" smtClean="0">
                <a:latin typeface="Arial" charset="0"/>
                <a:ea typeface="Arial" charset="0"/>
                <a:cs typeface="Arial" charset="0"/>
              </a:rPr>
              <a:t> </a:t>
            </a:r>
            <a:r>
              <a:rPr lang="en-US" sz="1800" dirty="0" err="1" smtClean="0">
                <a:latin typeface="Arial" charset="0"/>
                <a:ea typeface="Arial" charset="0"/>
                <a:cs typeface="Arial" charset="0"/>
              </a:rPr>
              <a:t>spp</a:t>
            </a:r>
            <a:r>
              <a:rPr lang="en-US" sz="1800" dirty="0" smtClean="0">
                <a:latin typeface="Arial" charset="0"/>
                <a:ea typeface="Arial" charset="0"/>
                <a:cs typeface="Arial" charset="0"/>
              </a:rPr>
              <a:t> often have gastrointestinal colonization with this organism (potential mechanism - seeding into soft tissues and muscles)</a:t>
            </a:r>
          </a:p>
          <a:p>
            <a:pPr>
              <a:buFont typeface="Wingdings" charset="2"/>
              <a:buChar char="§"/>
            </a:pPr>
            <a:endParaRPr lang="en-US" sz="1800" dirty="0">
              <a:latin typeface="Arial" charset="0"/>
              <a:ea typeface="Arial" charset="0"/>
              <a:cs typeface="Arial" charset="0"/>
            </a:endParaRPr>
          </a:p>
        </p:txBody>
      </p:sp>
    </p:spTree>
    <p:extLst>
      <p:ext uri="{BB962C8B-B14F-4D97-AF65-F5344CB8AC3E}">
        <p14:creationId xmlns:p14="http://schemas.microsoft.com/office/powerpoint/2010/main" val="4373044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Poll </a:t>
            </a:r>
            <a:r>
              <a:rPr lang="en-US" sz="3400" b="1" dirty="0" smtClean="0">
                <a:latin typeface="Arial" charset="0"/>
                <a:ea typeface="Arial" charset="0"/>
                <a:cs typeface="Arial" charset="0"/>
              </a:rPr>
              <a:t>#6</a:t>
            </a:r>
            <a:endParaRPr lang="en-US" sz="3400" b="1" dirty="0">
              <a:latin typeface="Arial" charset="0"/>
              <a:ea typeface="Arial" charset="0"/>
              <a:cs typeface="Arial" charset="0"/>
            </a:endParaRPr>
          </a:p>
        </p:txBody>
      </p:sp>
      <p:sp>
        <p:nvSpPr>
          <p:cNvPr id="7" name="Content Placeholder 2"/>
          <p:cNvSpPr>
            <a:spLocks noGrp="1"/>
          </p:cNvSpPr>
          <p:nvPr>
            <p:ph idx="1"/>
          </p:nvPr>
        </p:nvSpPr>
        <p:spPr>
          <a:xfrm>
            <a:off x="550688" y="1017199"/>
            <a:ext cx="9973235" cy="4351338"/>
          </a:xfrm>
        </p:spPr>
        <p:txBody>
          <a:bodyPr>
            <a:normAutofit/>
          </a:bodyPr>
          <a:lstStyle/>
          <a:p>
            <a:pPr marL="0" indent="0">
              <a:buNone/>
            </a:pPr>
            <a:r>
              <a:rPr lang="en-US" sz="2400" dirty="0" smtClean="0">
                <a:latin typeface="Arial" charset="0"/>
                <a:ea typeface="Arial" charset="0"/>
                <a:cs typeface="Arial" charset="0"/>
              </a:rPr>
              <a:t>The plastic surgery team calls you for antimicrobial prophylaxis recommendations in a patient receiving leech therapy for a skin flap placed after surgical resection of malignancy. The preferred antimicrobial agent is:</a:t>
            </a:r>
          </a:p>
          <a:p>
            <a:pPr marL="0" indent="0">
              <a:buNone/>
            </a:pPr>
            <a:endParaRPr lang="en-US" sz="2400" dirty="0">
              <a:latin typeface="Arial" charset="0"/>
              <a:ea typeface="Arial" charset="0"/>
              <a:cs typeface="Arial" charset="0"/>
            </a:endParaRPr>
          </a:p>
          <a:p>
            <a:pPr marL="0" indent="0">
              <a:buNone/>
            </a:pPr>
            <a:r>
              <a:rPr lang="en-US" sz="2400" dirty="0" smtClean="0">
                <a:latin typeface="Arial" charset="0"/>
                <a:ea typeface="Arial" charset="0"/>
                <a:cs typeface="Arial" charset="0"/>
              </a:rPr>
              <a:t>A.  Ciprofloxacin</a:t>
            </a:r>
            <a:endParaRPr lang="en-US" sz="2400" i="1" dirty="0" smtClean="0">
              <a:latin typeface="Arial" charset="0"/>
              <a:ea typeface="Arial" charset="0"/>
              <a:cs typeface="Arial" charset="0"/>
            </a:endParaRPr>
          </a:p>
          <a:p>
            <a:pPr marL="0" indent="0">
              <a:buNone/>
            </a:pPr>
            <a:r>
              <a:rPr lang="en-US" sz="2400" dirty="0" smtClean="0">
                <a:latin typeface="Arial" charset="0"/>
                <a:ea typeface="Arial" charset="0"/>
                <a:cs typeface="Arial" charset="0"/>
              </a:rPr>
              <a:t>B.  Amoxicillin</a:t>
            </a:r>
            <a:endParaRPr lang="en-US" sz="2400" i="1" dirty="0" smtClean="0">
              <a:latin typeface="Arial" charset="0"/>
              <a:ea typeface="Arial" charset="0"/>
              <a:cs typeface="Arial" charset="0"/>
            </a:endParaRPr>
          </a:p>
          <a:p>
            <a:pPr marL="0" indent="0">
              <a:buNone/>
            </a:pPr>
            <a:r>
              <a:rPr lang="en-US" sz="2400" dirty="0" smtClean="0">
                <a:latin typeface="Arial" charset="0"/>
                <a:ea typeface="Arial" charset="0"/>
                <a:cs typeface="Arial" charset="0"/>
              </a:rPr>
              <a:t>C.  Azithromycin </a:t>
            </a:r>
            <a:endParaRPr lang="en-US" sz="2400" i="1" dirty="0" smtClean="0">
              <a:latin typeface="Arial" charset="0"/>
              <a:ea typeface="Arial" charset="0"/>
              <a:cs typeface="Arial" charset="0"/>
            </a:endParaRPr>
          </a:p>
          <a:p>
            <a:pPr marL="0" indent="0">
              <a:buNone/>
            </a:pPr>
            <a:r>
              <a:rPr lang="en-US" sz="2400" dirty="0" smtClean="0">
                <a:latin typeface="Arial" charset="0"/>
                <a:ea typeface="Arial" charset="0"/>
                <a:cs typeface="Arial" charset="0"/>
              </a:rPr>
              <a:t>D.  Cephalexin</a:t>
            </a:r>
          </a:p>
        </p:txBody>
      </p:sp>
    </p:spTree>
    <p:extLst>
      <p:ext uri="{BB962C8B-B14F-4D97-AF65-F5344CB8AC3E}">
        <p14:creationId xmlns:p14="http://schemas.microsoft.com/office/powerpoint/2010/main" val="17821313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Poll </a:t>
            </a:r>
            <a:r>
              <a:rPr lang="en-US" sz="3400" b="1" dirty="0" smtClean="0">
                <a:latin typeface="Arial" charset="0"/>
                <a:ea typeface="Arial" charset="0"/>
                <a:cs typeface="Arial" charset="0"/>
              </a:rPr>
              <a:t>#6</a:t>
            </a:r>
            <a:endParaRPr lang="en-US" sz="3400" b="1" dirty="0">
              <a:latin typeface="Arial" charset="0"/>
              <a:ea typeface="Arial" charset="0"/>
              <a:cs typeface="Arial" charset="0"/>
            </a:endParaRPr>
          </a:p>
        </p:txBody>
      </p:sp>
      <p:sp>
        <p:nvSpPr>
          <p:cNvPr id="7" name="Content Placeholder 2"/>
          <p:cNvSpPr>
            <a:spLocks noGrp="1"/>
          </p:cNvSpPr>
          <p:nvPr>
            <p:ph idx="1"/>
          </p:nvPr>
        </p:nvSpPr>
        <p:spPr>
          <a:xfrm>
            <a:off x="550688" y="1017199"/>
            <a:ext cx="9973235" cy="4351338"/>
          </a:xfrm>
        </p:spPr>
        <p:txBody>
          <a:bodyPr>
            <a:normAutofit/>
          </a:bodyPr>
          <a:lstStyle/>
          <a:p>
            <a:pPr marL="0" indent="0">
              <a:buNone/>
            </a:pPr>
            <a:r>
              <a:rPr lang="en-US" sz="2400" dirty="0">
                <a:latin typeface="Arial" charset="0"/>
                <a:ea typeface="Arial" charset="0"/>
                <a:cs typeface="Arial" charset="0"/>
              </a:rPr>
              <a:t>The plastic surgery team calls you for antimicrobial prophylaxis recommendations in a patient receiving leech therapy for a skin flap placed after surgical resection of malignancy. The preferred antimicrobial agent is:</a:t>
            </a:r>
          </a:p>
          <a:p>
            <a:pPr marL="0" indent="0">
              <a:buNone/>
            </a:pPr>
            <a:endParaRPr lang="en-US" sz="2400" dirty="0">
              <a:latin typeface="Arial" charset="0"/>
              <a:ea typeface="Arial" charset="0"/>
              <a:cs typeface="Arial" charset="0"/>
            </a:endParaRPr>
          </a:p>
          <a:p>
            <a:pPr marL="0" indent="0">
              <a:buNone/>
            </a:pPr>
            <a:r>
              <a:rPr lang="en-US" sz="2400" b="1" dirty="0">
                <a:latin typeface="Arial" charset="0"/>
                <a:ea typeface="Arial" charset="0"/>
                <a:cs typeface="Arial" charset="0"/>
              </a:rPr>
              <a:t>A.  Ciprofloxacin</a:t>
            </a:r>
            <a:endParaRPr lang="en-US" sz="2400" b="1" i="1" dirty="0">
              <a:latin typeface="Arial" charset="0"/>
              <a:ea typeface="Arial" charset="0"/>
              <a:cs typeface="Arial" charset="0"/>
            </a:endParaRPr>
          </a:p>
          <a:p>
            <a:pPr marL="0" indent="0">
              <a:buNone/>
            </a:pPr>
            <a:r>
              <a:rPr lang="en-US" sz="2400" dirty="0">
                <a:latin typeface="Arial" charset="0"/>
                <a:ea typeface="Arial" charset="0"/>
                <a:cs typeface="Arial" charset="0"/>
              </a:rPr>
              <a:t>B.  Amoxicillin</a:t>
            </a:r>
            <a:endParaRPr lang="en-US" sz="2400" i="1" dirty="0">
              <a:latin typeface="Arial" charset="0"/>
              <a:ea typeface="Arial" charset="0"/>
              <a:cs typeface="Arial" charset="0"/>
            </a:endParaRPr>
          </a:p>
          <a:p>
            <a:pPr marL="0" indent="0">
              <a:buNone/>
            </a:pPr>
            <a:r>
              <a:rPr lang="en-US" sz="2400" dirty="0">
                <a:latin typeface="Arial" charset="0"/>
                <a:ea typeface="Arial" charset="0"/>
                <a:cs typeface="Arial" charset="0"/>
              </a:rPr>
              <a:t>C.  Azithromycin </a:t>
            </a:r>
            <a:endParaRPr lang="en-US" sz="2400" i="1" dirty="0">
              <a:latin typeface="Arial" charset="0"/>
              <a:ea typeface="Arial" charset="0"/>
              <a:cs typeface="Arial" charset="0"/>
            </a:endParaRPr>
          </a:p>
          <a:p>
            <a:pPr marL="0" indent="0">
              <a:buNone/>
            </a:pPr>
            <a:r>
              <a:rPr lang="en-US" sz="2400" dirty="0">
                <a:latin typeface="Arial" charset="0"/>
                <a:ea typeface="Arial" charset="0"/>
                <a:cs typeface="Arial" charset="0"/>
              </a:rPr>
              <a:t>D.  Cephalexin</a:t>
            </a:r>
          </a:p>
        </p:txBody>
      </p:sp>
    </p:spTree>
    <p:extLst>
      <p:ext uri="{BB962C8B-B14F-4D97-AF65-F5344CB8AC3E}">
        <p14:creationId xmlns:p14="http://schemas.microsoft.com/office/powerpoint/2010/main" val="2381248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i="1" dirty="0" err="1">
                <a:latin typeface="Arial" charset="0"/>
                <a:ea typeface="Arial" charset="0"/>
                <a:cs typeface="Arial" charset="0"/>
              </a:rPr>
              <a:t>Aeromonas</a:t>
            </a:r>
            <a:r>
              <a:rPr lang="en-US" sz="3400" b="1" i="1" dirty="0">
                <a:latin typeface="Arial" charset="0"/>
                <a:ea typeface="Arial" charset="0"/>
                <a:cs typeface="Arial" charset="0"/>
              </a:rPr>
              <a:t> </a:t>
            </a:r>
            <a:r>
              <a:rPr lang="en-US" sz="3400" b="1" i="1" dirty="0" err="1">
                <a:latin typeface="Arial" charset="0"/>
                <a:ea typeface="Arial" charset="0"/>
                <a:cs typeface="Arial" charset="0"/>
              </a:rPr>
              <a:t>hydrophilia</a:t>
            </a:r>
            <a:endParaRPr lang="en-US" sz="3400" b="1" dirty="0">
              <a:latin typeface="Arial" charset="0"/>
              <a:ea typeface="Arial" charset="0"/>
              <a:cs typeface="Arial" charset="0"/>
            </a:endParaRPr>
          </a:p>
        </p:txBody>
      </p:sp>
      <p:pic>
        <p:nvPicPr>
          <p:cNvPr id="5" name="Picture 4"/>
          <p:cNvPicPr>
            <a:picLocks noChangeAspect="1"/>
          </p:cNvPicPr>
          <p:nvPr/>
        </p:nvPicPr>
        <p:blipFill>
          <a:blip r:embed="rId2"/>
          <a:stretch>
            <a:fillRect/>
          </a:stretch>
        </p:blipFill>
        <p:spPr>
          <a:xfrm>
            <a:off x="6789624" y="1340185"/>
            <a:ext cx="4887877" cy="760800"/>
          </a:xfrm>
          <a:prstGeom prst="rect">
            <a:avLst/>
          </a:prstGeom>
        </p:spPr>
      </p:pic>
      <p:pic>
        <p:nvPicPr>
          <p:cNvPr id="6" name="Picture 5"/>
          <p:cNvPicPr>
            <a:picLocks noChangeAspect="1"/>
          </p:cNvPicPr>
          <p:nvPr/>
        </p:nvPicPr>
        <p:blipFill>
          <a:blip r:embed="rId3"/>
          <a:stretch>
            <a:fillRect/>
          </a:stretch>
        </p:blipFill>
        <p:spPr>
          <a:xfrm>
            <a:off x="6726562" y="2100985"/>
            <a:ext cx="5350390" cy="2628670"/>
          </a:xfrm>
          <a:prstGeom prst="rect">
            <a:avLst/>
          </a:prstGeom>
        </p:spPr>
      </p:pic>
      <p:sp>
        <p:nvSpPr>
          <p:cNvPr id="3" name="Rectangle 2"/>
          <p:cNvSpPr/>
          <p:nvPr/>
        </p:nvSpPr>
        <p:spPr>
          <a:xfrm>
            <a:off x="138953" y="1173885"/>
            <a:ext cx="6096000" cy="3970318"/>
          </a:xfrm>
          <a:prstGeom prst="rect">
            <a:avLst/>
          </a:prstGeom>
        </p:spPr>
        <p:txBody>
          <a:bodyPr>
            <a:spAutoFit/>
          </a:bodyPr>
          <a:lstStyle/>
          <a:p>
            <a:pPr marL="285750" indent="-285750" fontAlgn="base">
              <a:buFont typeface="Wingdings" charset="2"/>
              <a:buChar char="§"/>
            </a:pPr>
            <a:r>
              <a:rPr lang="en-US" i="1" dirty="0" err="1" smtClean="0">
                <a:latin typeface="Arial" charset="0"/>
                <a:ea typeface="Arial" charset="0"/>
                <a:cs typeface="Arial" charset="0"/>
              </a:rPr>
              <a:t>Aeromonas</a:t>
            </a:r>
            <a:r>
              <a:rPr lang="en-US" dirty="0" smtClean="0">
                <a:latin typeface="Arial" charset="0"/>
                <a:ea typeface="Arial" charset="0"/>
                <a:cs typeface="Arial" charset="0"/>
              </a:rPr>
              <a:t> is a normal component of leech gut flora</a:t>
            </a:r>
          </a:p>
          <a:p>
            <a:pPr marL="742950" lvl="1" indent="-285750" fontAlgn="base">
              <a:buFont typeface="Wingdings" charset="2"/>
              <a:buChar char="§"/>
            </a:pPr>
            <a:r>
              <a:rPr lang="en-US" dirty="0" smtClean="0">
                <a:latin typeface="Arial" charset="0"/>
                <a:ea typeface="Arial" charset="0"/>
                <a:cs typeface="Arial" charset="0"/>
              </a:rPr>
              <a:t>Up to 20% of leech therapy courses are complicated by gram negative infections, particularly </a:t>
            </a:r>
            <a:r>
              <a:rPr lang="en-US" i="1" dirty="0" err="1" smtClean="0">
                <a:latin typeface="Arial" charset="0"/>
                <a:ea typeface="Arial" charset="0"/>
                <a:cs typeface="Arial" charset="0"/>
              </a:rPr>
              <a:t>Aeromonas</a:t>
            </a:r>
            <a:r>
              <a:rPr lang="en-US" dirty="0" smtClean="0">
                <a:latin typeface="Arial" charset="0"/>
                <a:ea typeface="Arial" charset="0"/>
                <a:cs typeface="Arial" charset="0"/>
              </a:rPr>
              <a:t> species</a:t>
            </a:r>
          </a:p>
          <a:p>
            <a:pPr marL="285750" indent="-285750" fontAlgn="base">
              <a:buFont typeface="Wingdings" charset="2"/>
              <a:buChar char="§"/>
            </a:pPr>
            <a:endParaRPr lang="en-US" dirty="0">
              <a:latin typeface="Arial" charset="0"/>
              <a:ea typeface="Arial" charset="0"/>
              <a:cs typeface="Arial" charset="0"/>
            </a:endParaRPr>
          </a:p>
          <a:p>
            <a:pPr marL="285750" indent="-285750" fontAlgn="base">
              <a:buFont typeface="Wingdings" charset="2"/>
              <a:buChar char="§"/>
            </a:pPr>
            <a:r>
              <a:rPr lang="en-US" dirty="0" smtClean="0">
                <a:latin typeface="Arial" charset="0"/>
                <a:ea typeface="Arial" charset="0"/>
                <a:cs typeface="Arial" charset="0"/>
              </a:rPr>
              <a:t>Uniformly resistant to ampicillin, first generation </a:t>
            </a:r>
            <a:r>
              <a:rPr lang="en-US" dirty="0" err="1" smtClean="0">
                <a:latin typeface="Arial" charset="0"/>
                <a:ea typeface="Arial" charset="0"/>
                <a:cs typeface="Arial" charset="0"/>
              </a:rPr>
              <a:t>cephalosporins</a:t>
            </a:r>
            <a:endParaRPr lang="en-US" dirty="0" smtClean="0">
              <a:latin typeface="Arial" charset="0"/>
              <a:ea typeface="Arial" charset="0"/>
              <a:cs typeface="Arial" charset="0"/>
            </a:endParaRPr>
          </a:p>
          <a:p>
            <a:pPr marL="285750" indent="-285750" fontAlgn="base">
              <a:buFont typeface="Wingdings" charset="2"/>
              <a:buChar char="§"/>
            </a:pPr>
            <a:endParaRPr lang="en-US" dirty="0">
              <a:latin typeface="Arial" charset="0"/>
              <a:ea typeface="Arial" charset="0"/>
              <a:cs typeface="Arial" charset="0"/>
            </a:endParaRPr>
          </a:p>
          <a:p>
            <a:pPr marL="285750" indent="-285750" fontAlgn="base">
              <a:buFont typeface="Wingdings" charset="2"/>
              <a:buChar char="§"/>
            </a:pPr>
            <a:r>
              <a:rPr lang="en-US" dirty="0" smtClean="0">
                <a:latin typeface="Arial" charset="0"/>
                <a:ea typeface="Arial" charset="0"/>
                <a:cs typeface="Arial" charset="0"/>
              </a:rPr>
              <a:t>Major resistance mechanism is inducible chromosomal beta-lactamase: ESBL, </a:t>
            </a:r>
            <a:r>
              <a:rPr lang="en-US" dirty="0" err="1" smtClean="0">
                <a:latin typeface="Arial" charset="0"/>
                <a:ea typeface="Arial" charset="0"/>
                <a:cs typeface="Arial" charset="0"/>
              </a:rPr>
              <a:t>AmpC</a:t>
            </a:r>
            <a:r>
              <a:rPr lang="en-US" dirty="0" smtClean="0">
                <a:latin typeface="Arial" charset="0"/>
                <a:ea typeface="Arial" charset="0"/>
                <a:cs typeface="Arial" charset="0"/>
              </a:rPr>
              <a:t>, and </a:t>
            </a:r>
            <a:r>
              <a:rPr lang="en-US" dirty="0" err="1" smtClean="0">
                <a:latin typeface="Arial" charset="0"/>
                <a:ea typeface="Arial" charset="0"/>
                <a:cs typeface="Arial" charset="0"/>
              </a:rPr>
              <a:t>metallo</a:t>
            </a:r>
            <a:r>
              <a:rPr lang="en-US" dirty="0" smtClean="0">
                <a:latin typeface="Arial" charset="0"/>
                <a:ea typeface="Arial" charset="0"/>
                <a:cs typeface="Arial" charset="0"/>
              </a:rPr>
              <a:t>-b-lactamase against </a:t>
            </a:r>
            <a:r>
              <a:rPr lang="en-US" dirty="0" err="1" smtClean="0">
                <a:latin typeface="Arial" charset="0"/>
                <a:ea typeface="Arial" charset="0"/>
                <a:cs typeface="Arial" charset="0"/>
              </a:rPr>
              <a:t>carbapenems</a:t>
            </a:r>
            <a:endParaRPr lang="en-US" dirty="0" smtClean="0">
              <a:latin typeface="Arial" charset="0"/>
              <a:ea typeface="Arial" charset="0"/>
              <a:cs typeface="Arial" charset="0"/>
            </a:endParaRPr>
          </a:p>
          <a:p>
            <a:pPr marL="285750" indent="-285750" fontAlgn="base">
              <a:buFont typeface="Wingdings" charset="2"/>
              <a:buChar char="§"/>
            </a:pPr>
            <a:endParaRPr lang="en-US" dirty="0">
              <a:latin typeface="Arial" charset="0"/>
              <a:ea typeface="Arial" charset="0"/>
              <a:cs typeface="Arial" charset="0"/>
            </a:endParaRPr>
          </a:p>
          <a:p>
            <a:pPr marL="285750" indent="-285750" fontAlgn="base">
              <a:buFont typeface="Wingdings" charset="2"/>
              <a:buChar char="§"/>
            </a:pPr>
            <a:r>
              <a:rPr lang="en-US" dirty="0" smtClean="0">
                <a:latin typeface="Arial" charset="0"/>
                <a:ea typeface="Arial" charset="0"/>
                <a:cs typeface="Arial" charset="0"/>
              </a:rPr>
              <a:t>Preferred prophylaxis: fluoroquinolones, TMP-SMX, 3rd generation </a:t>
            </a:r>
            <a:r>
              <a:rPr lang="en-US" dirty="0" err="1" smtClean="0">
                <a:latin typeface="Arial" charset="0"/>
                <a:ea typeface="Arial" charset="0"/>
                <a:cs typeface="Arial" charset="0"/>
              </a:rPr>
              <a:t>cephalosporins</a:t>
            </a:r>
            <a:endParaRPr lang="en-US" dirty="0" smtClean="0">
              <a:latin typeface="Arial" charset="0"/>
              <a:ea typeface="Arial" charset="0"/>
              <a:cs typeface="Arial" charset="0"/>
            </a:endParaRPr>
          </a:p>
        </p:txBody>
      </p:sp>
    </p:spTree>
    <p:extLst>
      <p:ext uri="{BB962C8B-B14F-4D97-AF65-F5344CB8AC3E}">
        <p14:creationId xmlns:p14="http://schemas.microsoft.com/office/powerpoint/2010/main" val="8337953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Poll #4</a:t>
            </a:r>
            <a:endParaRPr lang="en-US" sz="3400" b="1" dirty="0">
              <a:latin typeface="Arial" charset="0"/>
              <a:ea typeface="Arial" charset="0"/>
              <a:cs typeface="Arial" charset="0"/>
            </a:endParaRPr>
          </a:p>
        </p:txBody>
      </p:sp>
      <p:sp>
        <p:nvSpPr>
          <p:cNvPr id="7" name="Content Placeholder 2"/>
          <p:cNvSpPr>
            <a:spLocks noGrp="1"/>
          </p:cNvSpPr>
          <p:nvPr>
            <p:ph idx="1"/>
          </p:nvPr>
        </p:nvSpPr>
        <p:spPr>
          <a:xfrm>
            <a:off x="550688" y="1017199"/>
            <a:ext cx="9973235" cy="4351338"/>
          </a:xfrm>
        </p:spPr>
        <p:txBody>
          <a:bodyPr>
            <a:normAutofit/>
          </a:bodyPr>
          <a:lstStyle/>
          <a:p>
            <a:pPr marL="0" indent="0">
              <a:buNone/>
            </a:pPr>
            <a:r>
              <a:rPr lang="en-US" sz="2400" dirty="0" smtClean="0">
                <a:latin typeface="Arial" charset="0"/>
                <a:ea typeface="Arial" charset="0"/>
                <a:cs typeface="Arial" charset="0"/>
              </a:rPr>
              <a:t>The most likely organism is</a:t>
            </a:r>
          </a:p>
          <a:p>
            <a:pPr marL="0" indent="0">
              <a:buNone/>
            </a:pPr>
            <a:endParaRPr lang="en-US" sz="2400" dirty="0">
              <a:latin typeface="Arial" charset="0"/>
              <a:ea typeface="Arial" charset="0"/>
              <a:cs typeface="Arial" charset="0"/>
            </a:endParaRPr>
          </a:p>
          <a:p>
            <a:pPr marL="0" indent="0">
              <a:buNone/>
            </a:pPr>
            <a:r>
              <a:rPr lang="en-US" sz="2400" dirty="0" smtClean="0">
                <a:latin typeface="Arial" charset="0"/>
                <a:ea typeface="Arial" charset="0"/>
                <a:cs typeface="Arial" charset="0"/>
              </a:rPr>
              <a:t>A. </a:t>
            </a:r>
            <a:r>
              <a:rPr lang="en-US" sz="2400" i="1" dirty="0" smtClean="0">
                <a:latin typeface="Arial" charset="0"/>
                <a:ea typeface="Arial" charset="0"/>
                <a:cs typeface="Arial" charset="0"/>
              </a:rPr>
              <a:t>Pseudomonas aeruginosa</a:t>
            </a:r>
          </a:p>
          <a:p>
            <a:pPr marL="0" indent="0">
              <a:buNone/>
            </a:pPr>
            <a:r>
              <a:rPr lang="en-US" sz="2400" dirty="0" smtClean="0">
                <a:latin typeface="Arial" charset="0"/>
                <a:ea typeface="Arial" charset="0"/>
                <a:cs typeface="Arial" charset="0"/>
              </a:rPr>
              <a:t>B. </a:t>
            </a:r>
            <a:r>
              <a:rPr lang="en-US" sz="2400" b="1" i="1" dirty="0" err="1" smtClean="0">
                <a:latin typeface="Arial" charset="0"/>
                <a:ea typeface="Arial" charset="0"/>
                <a:cs typeface="Arial" charset="0"/>
              </a:rPr>
              <a:t>Aeromonas</a:t>
            </a:r>
            <a:r>
              <a:rPr lang="en-US" sz="2400" b="1" i="1" dirty="0" smtClean="0">
                <a:latin typeface="Arial" charset="0"/>
                <a:ea typeface="Arial" charset="0"/>
                <a:cs typeface="Arial" charset="0"/>
              </a:rPr>
              <a:t> </a:t>
            </a:r>
            <a:r>
              <a:rPr lang="en-US" sz="2400" b="1" i="1" dirty="0" err="1" smtClean="0">
                <a:latin typeface="Arial" charset="0"/>
                <a:ea typeface="Arial" charset="0"/>
                <a:cs typeface="Arial" charset="0"/>
              </a:rPr>
              <a:t>hydrophilia</a:t>
            </a:r>
            <a:endParaRPr lang="en-US" sz="2400" b="1" i="1" dirty="0" smtClean="0">
              <a:latin typeface="Arial" charset="0"/>
              <a:ea typeface="Arial" charset="0"/>
              <a:cs typeface="Arial" charset="0"/>
            </a:endParaRPr>
          </a:p>
          <a:p>
            <a:pPr marL="0" indent="0">
              <a:buNone/>
            </a:pPr>
            <a:r>
              <a:rPr lang="en-US" sz="2400" dirty="0" smtClean="0">
                <a:latin typeface="Arial" charset="0"/>
                <a:ea typeface="Arial" charset="0"/>
                <a:cs typeface="Arial" charset="0"/>
              </a:rPr>
              <a:t>C. </a:t>
            </a:r>
            <a:r>
              <a:rPr lang="en-US" sz="2400" i="1" dirty="0" smtClean="0">
                <a:latin typeface="Arial" charset="0"/>
                <a:ea typeface="Arial" charset="0"/>
                <a:cs typeface="Arial" charset="0"/>
              </a:rPr>
              <a:t>Vibrio </a:t>
            </a:r>
            <a:r>
              <a:rPr lang="en-US" sz="2400" i="1" dirty="0" err="1" smtClean="0">
                <a:latin typeface="Arial" charset="0"/>
                <a:ea typeface="Arial" charset="0"/>
                <a:cs typeface="Arial" charset="0"/>
              </a:rPr>
              <a:t>parahaemolyticus</a:t>
            </a:r>
            <a:endParaRPr lang="en-US" sz="2400" i="1" dirty="0" smtClean="0">
              <a:latin typeface="Arial" charset="0"/>
              <a:ea typeface="Arial" charset="0"/>
              <a:cs typeface="Arial" charset="0"/>
            </a:endParaRPr>
          </a:p>
          <a:p>
            <a:pPr marL="0" indent="0">
              <a:buNone/>
            </a:pPr>
            <a:r>
              <a:rPr lang="en-US" sz="2400" dirty="0" smtClean="0">
                <a:latin typeface="Arial" charset="0"/>
                <a:ea typeface="Arial" charset="0"/>
                <a:cs typeface="Arial" charset="0"/>
              </a:rPr>
              <a:t>D. </a:t>
            </a:r>
            <a:r>
              <a:rPr lang="en-US" sz="2400" i="1" dirty="0" err="1" smtClean="0">
                <a:latin typeface="Arial" charset="0"/>
                <a:ea typeface="Arial" charset="0"/>
                <a:cs typeface="Arial" charset="0"/>
              </a:rPr>
              <a:t>Erysipelothrix</a:t>
            </a:r>
            <a:r>
              <a:rPr lang="en-US" sz="2400" i="1" dirty="0" smtClean="0">
                <a:latin typeface="Arial" charset="0"/>
                <a:ea typeface="Arial" charset="0"/>
                <a:cs typeface="Arial" charset="0"/>
              </a:rPr>
              <a:t> </a:t>
            </a:r>
            <a:r>
              <a:rPr lang="en-US" sz="2400" i="1" dirty="0" err="1" smtClean="0">
                <a:latin typeface="Arial" charset="0"/>
                <a:ea typeface="Arial" charset="0"/>
                <a:cs typeface="Arial" charset="0"/>
              </a:rPr>
              <a:t>rhusiopathiae</a:t>
            </a:r>
            <a:endParaRPr lang="en-US" sz="2400" i="1" dirty="0" smtClean="0">
              <a:latin typeface="Arial" charset="0"/>
              <a:ea typeface="Arial" charset="0"/>
              <a:cs typeface="Arial" charset="0"/>
            </a:endParaRPr>
          </a:p>
        </p:txBody>
      </p:sp>
      <p:cxnSp>
        <p:nvCxnSpPr>
          <p:cNvPr id="4" name="Straight Arrow Connector 3"/>
          <p:cNvCxnSpPr/>
          <p:nvPr/>
        </p:nvCxnSpPr>
        <p:spPr>
          <a:xfrm>
            <a:off x="4420943" y="3052486"/>
            <a:ext cx="1028565" cy="131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643108" y="587024"/>
            <a:ext cx="5720690" cy="6186309"/>
          </a:xfrm>
          <a:prstGeom prst="rect">
            <a:avLst/>
          </a:prstGeom>
          <a:ln>
            <a:solidFill>
              <a:srgbClr val="7030A0"/>
            </a:solidFill>
          </a:ln>
        </p:spPr>
        <p:txBody>
          <a:bodyPr wrap="square">
            <a:spAutoFit/>
          </a:bodyPr>
          <a:lstStyle/>
          <a:p>
            <a:pPr marL="285750" indent="-285750">
              <a:buFont typeface="Wingdings" charset="2"/>
              <a:buChar char="§"/>
            </a:pPr>
            <a:r>
              <a:rPr lang="en-US" dirty="0" smtClean="0">
                <a:solidFill>
                  <a:srgbClr val="000000"/>
                </a:solidFill>
                <a:latin typeface="Arial" charset="0"/>
                <a:ea typeface="Arial" charset="0"/>
                <a:cs typeface="Arial" charset="0"/>
              </a:rPr>
              <a:t>Curved or comma shaped (typically)</a:t>
            </a:r>
          </a:p>
          <a:p>
            <a:pPr marL="285750" indent="-285750">
              <a:buFont typeface="Wingdings" charset="2"/>
              <a:buChar char="§"/>
            </a:pPr>
            <a:endParaRPr lang="en-US" dirty="0" smtClean="0">
              <a:solidFill>
                <a:srgbClr val="000000"/>
              </a:solidFill>
              <a:latin typeface="Arial" charset="0"/>
              <a:ea typeface="Arial" charset="0"/>
              <a:cs typeface="Arial" charset="0"/>
            </a:endParaRPr>
          </a:p>
          <a:p>
            <a:pPr marL="285750" indent="-285750">
              <a:buFont typeface="Wingdings" charset="2"/>
              <a:buChar char="§"/>
            </a:pPr>
            <a:r>
              <a:rPr lang="en-US" dirty="0" smtClean="0">
                <a:solidFill>
                  <a:srgbClr val="000000"/>
                </a:solidFill>
                <a:latin typeface="Arial" charset="0"/>
                <a:ea typeface="Arial" charset="0"/>
                <a:cs typeface="Arial" charset="0"/>
              </a:rPr>
              <a:t>Halophilic and grows optimally at 30 – 35</a:t>
            </a:r>
            <a:r>
              <a:rPr lang="en-US" baseline="30000" dirty="0" smtClean="0">
                <a:solidFill>
                  <a:srgbClr val="000000"/>
                </a:solidFill>
                <a:latin typeface="Arial" charset="0"/>
                <a:ea typeface="Arial" charset="0"/>
                <a:cs typeface="Arial" charset="0"/>
              </a:rPr>
              <a:t>o</a:t>
            </a:r>
            <a:r>
              <a:rPr lang="en-US" dirty="0" smtClean="0">
                <a:solidFill>
                  <a:srgbClr val="000000"/>
                </a:solidFill>
                <a:latin typeface="Arial" charset="0"/>
                <a:ea typeface="Arial" charset="0"/>
                <a:cs typeface="Arial" charset="0"/>
              </a:rPr>
              <a:t>C, therefore found in warm water estuaries/brackish water</a:t>
            </a:r>
          </a:p>
          <a:p>
            <a:pPr marL="285750" indent="-285750">
              <a:buFont typeface="Wingdings" charset="2"/>
              <a:buChar char="§"/>
            </a:pPr>
            <a:endParaRPr lang="en-US" dirty="0">
              <a:solidFill>
                <a:srgbClr val="000000"/>
              </a:solidFill>
              <a:latin typeface="Arial" charset="0"/>
              <a:ea typeface="Arial" charset="0"/>
              <a:cs typeface="Arial" charset="0"/>
            </a:endParaRPr>
          </a:p>
          <a:p>
            <a:pPr marL="285750" indent="-285750">
              <a:buFont typeface="Wingdings" charset="2"/>
              <a:buChar char="§"/>
            </a:pPr>
            <a:r>
              <a:rPr lang="en-US" dirty="0">
                <a:solidFill>
                  <a:srgbClr val="000000"/>
                </a:solidFill>
                <a:latin typeface="Arial" charset="0"/>
                <a:ea typeface="Arial" charset="0"/>
                <a:cs typeface="Arial" charset="0"/>
              </a:rPr>
              <a:t>S</a:t>
            </a:r>
            <a:r>
              <a:rPr lang="en-US" dirty="0" smtClean="0">
                <a:solidFill>
                  <a:srgbClr val="000000"/>
                </a:solidFill>
                <a:latin typeface="Arial" charset="0"/>
                <a:ea typeface="Arial" charset="0"/>
                <a:cs typeface="Arial" charset="0"/>
              </a:rPr>
              <a:t>eafood associated gastroenteritis in the US (raw oysters), NSSTI with hemorrhagic bullae + necrosis</a:t>
            </a:r>
          </a:p>
          <a:p>
            <a:pPr marL="285750" indent="-285750">
              <a:buFont typeface="Wingdings" charset="2"/>
              <a:buChar char="§"/>
            </a:pPr>
            <a:endParaRPr lang="en-US" dirty="0" smtClean="0">
              <a:solidFill>
                <a:srgbClr val="000000"/>
              </a:solidFill>
              <a:latin typeface="Arial" charset="0"/>
              <a:ea typeface="Arial" charset="0"/>
              <a:cs typeface="Arial" charset="0"/>
            </a:endParaRPr>
          </a:p>
          <a:p>
            <a:pPr marL="285750" indent="-285750">
              <a:buFont typeface="Wingdings" charset="2"/>
              <a:buChar char="§"/>
            </a:pPr>
            <a:endParaRPr lang="en-US" dirty="0">
              <a:solidFill>
                <a:srgbClr val="000000"/>
              </a:solidFill>
              <a:latin typeface="Arial" charset="0"/>
              <a:ea typeface="Arial" charset="0"/>
              <a:cs typeface="Arial" charset="0"/>
            </a:endParaRPr>
          </a:p>
          <a:p>
            <a:pPr marL="285750" indent="-285750">
              <a:buFont typeface="Wingdings" charset="2"/>
              <a:buChar char="§"/>
            </a:pPr>
            <a:endParaRPr lang="en-US" dirty="0" smtClean="0">
              <a:solidFill>
                <a:srgbClr val="000000"/>
              </a:solidFill>
              <a:latin typeface="Arial" charset="0"/>
              <a:ea typeface="Arial" charset="0"/>
              <a:cs typeface="Arial" charset="0"/>
            </a:endParaRPr>
          </a:p>
          <a:p>
            <a:pPr marL="285750" indent="-285750">
              <a:buFont typeface="Wingdings" charset="2"/>
              <a:buChar char="§"/>
            </a:pPr>
            <a:endParaRPr lang="en-US" dirty="0">
              <a:solidFill>
                <a:srgbClr val="000000"/>
              </a:solidFill>
              <a:latin typeface="Arial" charset="0"/>
              <a:ea typeface="Arial" charset="0"/>
              <a:cs typeface="Arial" charset="0"/>
            </a:endParaRPr>
          </a:p>
          <a:p>
            <a:pPr marL="285750" indent="-285750">
              <a:buFont typeface="Wingdings" charset="2"/>
              <a:buChar char="§"/>
            </a:pPr>
            <a:endParaRPr lang="en-US" dirty="0" smtClean="0">
              <a:solidFill>
                <a:srgbClr val="000000"/>
              </a:solidFill>
              <a:latin typeface="Arial" charset="0"/>
              <a:ea typeface="Arial" charset="0"/>
              <a:cs typeface="Arial" charset="0"/>
            </a:endParaRPr>
          </a:p>
          <a:p>
            <a:pPr marL="285750" indent="-285750">
              <a:buFont typeface="Wingdings" charset="2"/>
              <a:buChar char="§"/>
            </a:pPr>
            <a:endParaRPr lang="en-US" dirty="0">
              <a:solidFill>
                <a:srgbClr val="000000"/>
              </a:solidFill>
              <a:latin typeface="Arial" charset="0"/>
              <a:ea typeface="Arial" charset="0"/>
              <a:cs typeface="Arial" charset="0"/>
            </a:endParaRPr>
          </a:p>
          <a:p>
            <a:pPr marL="285750" indent="-285750">
              <a:buFont typeface="Wingdings" charset="2"/>
              <a:buChar char="§"/>
            </a:pPr>
            <a:endParaRPr lang="en-US" dirty="0" smtClean="0">
              <a:solidFill>
                <a:srgbClr val="000000"/>
              </a:solidFill>
              <a:latin typeface="Arial" charset="0"/>
              <a:ea typeface="Arial" charset="0"/>
              <a:cs typeface="Arial" charset="0"/>
            </a:endParaRPr>
          </a:p>
          <a:p>
            <a:pPr marL="285750" indent="-285750">
              <a:buFont typeface="Wingdings" charset="2"/>
              <a:buChar char="§"/>
            </a:pPr>
            <a:endParaRPr lang="en-US" dirty="0">
              <a:solidFill>
                <a:srgbClr val="000000"/>
              </a:solidFill>
              <a:latin typeface="Arial" charset="0"/>
              <a:ea typeface="Arial" charset="0"/>
              <a:cs typeface="Arial" charset="0"/>
            </a:endParaRPr>
          </a:p>
          <a:p>
            <a:pPr marL="285750" indent="-285750">
              <a:buFont typeface="Wingdings" charset="2"/>
              <a:buChar char="§"/>
            </a:pPr>
            <a:endParaRPr lang="en-US" dirty="0" smtClean="0">
              <a:solidFill>
                <a:srgbClr val="000000"/>
              </a:solidFill>
              <a:latin typeface="Arial" charset="0"/>
              <a:ea typeface="Arial" charset="0"/>
              <a:cs typeface="Arial" charset="0"/>
            </a:endParaRPr>
          </a:p>
          <a:p>
            <a:pPr marL="285750" indent="-285750">
              <a:buFont typeface="Wingdings" charset="2"/>
              <a:buChar char="§"/>
            </a:pPr>
            <a:endParaRPr lang="en-US" dirty="0">
              <a:solidFill>
                <a:srgbClr val="000000"/>
              </a:solidFill>
              <a:latin typeface="Arial" charset="0"/>
              <a:ea typeface="Arial" charset="0"/>
              <a:cs typeface="Arial" charset="0"/>
            </a:endParaRPr>
          </a:p>
          <a:p>
            <a:pPr marL="285750" indent="-285750">
              <a:buFont typeface="Wingdings" charset="2"/>
              <a:buChar char="§"/>
            </a:pPr>
            <a:endParaRPr lang="en-US" dirty="0" smtClean="0">
              <a:solidFill>
                <a:srgbClr val="000000"/>
              </a:solidFill>
              <a:latin typeface="Arial" charset="0"/>
              <a:ea typeface="Arial" charset="0"/>
              <a:cs typeface="Arial" charset="0"/>
            </a:endParaRPr>
          </a:p>
          <a:p>
            <a:pPr marL="285750" indent="-285750">
              <a:buFont typeface="Wingdings" charset="2"/>
              <a:buChar char="§"/>
            </a:pPr>
            <a:endParaRPr lang="en-US" dirty="0">
              <a:solidFill>
                <a:srgbClr val="000000"/>
              </a:solidFill>
              <a:latin typeface="Arial" charset="0"/>
              <a:ea typeface="Arial" charset="0"/>
              <a:cs typeface="Arial" charset="0"/>
            </a:endParaRPr>
          </a:p>
          <a:p>
            <a:pPr marL="285750" indent="-285750">
              <a:buFont typeface="Wingdings" charset="2"/>
              <a:buChar char="§"/>
            </a:pPr>
            <a:endParaRPr lang="en-US" dirty="0" smtClean="0">
              <a:solidFill>
                <a:srgbClr val="000000"/>
              </a:solidFill>
              <a:latin typeface="Arial" charset="0"/>
              <a:ea typeface="Arial" charset="0"/>
              <a:cs typeface="Arial" charset="0"/>
            </a:endParaRPr>
          </a:p>
          <a:p>
            <a:pPr marL="285750" indent="-285750">
              <a:buFont typeface="Wingdings" charset="2"/>
              <a:buChar char="§"/>
            </a:pPr>
            <a:endParaRPr lang="en-US" dirty="0">
              <a:solidFill>
                <a:srgbClr val="000000"/>
              </a:solidFill>
              <a:latin typeface="Arial" charset="0"/>
              <a:ea typeface="Arial" charset="0"/>
              <a:cs typeface="Arial" charset="0"/>
            </a:endParaRPr>
          </a:p>
        </p:txBody>
      </p:sp>
      <p:pic>
        <p:nvPicPr>
          <p:cNvPr id="5" name="Picture 4"/>
          <p:cNvPicPr>
            <a:picLocks noChangeAspect="1"/>
          </p:cNvPicPr>
          <p:nvPr/>
        </p:nvPicPr>
        <p:blipFill>
          <a:blip r:embed="rId3"/>
          <a:stretch>
            <a:fillRect/>
          </a:stretch>
        </p:blipFill>
        <p:spPr>
          <a:xfrm>
            <a:off x="6040581" y="2967398"/>
            <a:ext cx="5066911" cy="3611492"/>
          </a:xfrm>
          <a:prstGeom prst="rect">
            <a:avLst/>
          </a:prstGeom>
        </p:spPr>
      </p:pic>
    </p:spTree>
    <p:extLst>
      <p:ext uri="{BB962C8B-B14F-4D97-AF65-F5344CB8AC3E}">
        <p14:creationId xmlns:p14="http://schemas.microsoft.com/office/powerpoint/2010/main" val="20913967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Poll #4</a:t>
            </a:r>
            <a:endParaRPr lang="en-US" sz="3400" b="1" dirty="0">
              <a:latin typeface="Arial" charset="0"/>
              <a:ea typeface="Arial" charset="0"/>
              <a:cs typeface="Arial" charset="0"/>
            </a:endParaRPr>
          </a:p>
        </p:txBody>
      </p:sp>
      <p:sp>
        <p:nvSpPr>
          <p:cNvPr id="7" name="Content Placeholder 2"/>
          <p:cNvSpPr>
            <a:spLocks noGrp="1"/>
          </p:cNvSpPr>
          <p:nvPr>
            <p:ph idx="1"/>
          </p:nvPr>
        </p:nvSpPr>
        <p:spPr>
          <a:xfrm>
            <a:off x="550688" y="1017199"/>
            <a:ext cx="9973235" cy="2781385"/>
          </a:xfrm>
        </p:spPr>
        <p:txBody>
          <a:bodyPr>
            <a:normAutofit/>
          </a:bodyPr>
          <a:lstStyle/>
          <a:p>
            <a:pPr marL="0" indent="0">
              <a:buNone/>
            </a:pPr>
            <a:r>
              <a:rPr lang="en-US" sz="2400" dirty="0" smtClean="0">
                <a:latin typeface="Arial" charset="0"/>
                <a:ea typeface="Arial" charset="0"/>
                <a:cs typeface="Arial" charset="0"/>
              </a:rPr>
              <a:t>The most likely organism is</a:t>
            </a:r>
          </a:p>
          <a:p>
            <a:pPr marL="0" indent="0">
              <a:buNone/>
            </a:pPr>
            <a:endParaRPr lang="en-US" sz="2400" dirty="0">
              <a:latin typeface="Arial" charset="0"/>
              <a:ea typeface="Arial" charset="0"/>
              <a:cs typeface="Arial" charset="0"/>
            </a:endParaRPr>
          </a:p>
          <a:p>
            <a:pPr marL="0" indent="0">
              <a:buNone/>
            </a:pPr>
            <a:r>
              <a:rPr lang="en-US" sz="2400" dirty="0" smtClean="0">
                <a:latin typeface="Arial" charset="0"/>
                <a:ea typeface="Arial" charset="0"/>
                <a:cs typeface="Arial" charset="0"/>
              </a:rPr>
              <a:t>A. </a:t>
            </a:r>
            <a:r>
              <a:rPr lang="en-US" sz="2400" i="1" dirty="0" smtClean="0">
                <a:latin typeface="Arial" charset="0"/>
                <a:ea typeface="Arial" charset="0"/>
                <a:cs typeface="Arial" charset="0"/>
              </a:rPr>
              <a:t>Pseudomonas aeruginosa</a:t>
            </a:r>
          </a:p>
          <a:p>
            <a:pPr marL="0" indent="0">
              <a:buNone/>
            </a:pPr>
            <a:r>
              <a:rPr lang="en-US" sz="2400" dirty="0" smtClean="0">
                <a:latin typeface="Arial" charset="0"/>
                <a:ea typeface="Arial" charset="0"/>
                <a:cs typeface="Arial" charset="0"/>
              </a:rPr>
              <a:t>B. </a:t>
            </a:r>
            <a:r>
              <a:rPr lang="en-US" sz="2400" b="1" i="1" dirty="0" err="1" smtClean="0">
                <a:latin typeface="Arial" charset="0"/>
                <a:ea typeface="Arial" charset="0"/>
                <a:cs typeface="Arial" charset="0"/>
              </a:rPr>
              <a:t>Aeromonas</a:t>
            </a:r>
            <a:r>
              <a:rPr lang="en-US" sz="2400" b="1" i="1" dirty="0" smtClean="0">
                <a:latin typeface="Arial" charset="0"/>
                <a:ea typeface="Arial" charset="0"/>
                <a:cs typeface="Arial" charset="0"/>
              </a:rPr>
              <a:t> </a:t>
            </a:r>
            <a:r>
              <a:rPr lang="en-US" sz="2400" b="1" i="1" dirty="0" err="1" smtClean="0">
                <a:latin typeface="Arial" charset="0"/>
                <a:ea typeface="Arial" charset="0"/>
                <a:cs typeface="Arial" charset="0"/>
              </a:rPr>
              <a:t>hydrophilia</a:t>
            </a:r>
            <a:endParaRPr lang="en-US" sz="2400" b="1" i="1" dirty="0" smtClean="0">
              <a:latin typeface="Arial" charset="0"/>
              <a:ea typeface="Arial" charset="0"/>
              <a:cs typeface="Arial" charset="0"/>
            </a:endParaRPr>
          </a:p>
          <a:p>
            <a:pPr marL="0" indent="0">
              <a:buNone/>
            </a:pPr>
            <a:r>
              <a:rPr lang="en-US" sz="2400" dirty="0" smtClean="0">
                <a:latin typeface="Arial" charset="0"/>
                <a:ea typeface="Arial" charset="0"/>
                <a:cs typeface="Arial" charset="0"/>
              </a:rPr>
              <a:t>C. </a:t>
            </a:r>
            <a:r>
              <a:rPr lang="en-US" sz="2400" i="1" dirty="0" smtClean="0">
                <a:latin typeface="Arial" charset="0"/>
                <a:ea typeface="Arial" charset="0"/>
                <a:cs typeface="Arial" charset="0"/>
              </a:rPr>
              <a:t>Vibrio </a:t>
            </a:r>
            <a:r>
              <a:rPr lang="en-US" sz="2400" i="1" dirty="0" err="1" smtClean="0">
                <a:latin typeface="Arial" charset="0"/>
                <a:ea typeface="Arial" charset="0"/>
                <a:cs typeface="Arial" charset="0"/>
              </a:rPr>
              <a:t>parahaemolyticus</a:t>
            </a:r>
            <a:endParaRPr lang="en-US" sz="2400" i="1" dirty="0" smtClean="0">
              <a:latin typeface="Arial" charset="0"/>
              <a:ea typeface="Arial" charset="0"/>
              <a:cs typeface="Arial" charset="0"/>
            </a:endParaRPr>
          </a:p>
          <a:p>
            <a:pPr marL="0" indent="0">
              <a:buNone/>
            </a:pPr>
            <a:r>
              <a:rPr lang="en-US" sz="2400" dirty="0" smtClean="0">
                <a:latin typeface="Arial" charset="0"/>
                <a:ea typeface="Arial" charset="0"/>
                <a:cs typeface="Arial" charset="0"/>
              </a:rPr>
              <a:t>D. </a:t>
            </a:r>
            <a:r>
              <a:rPr lang="en-US" sz="2400" i="1" dirty="0" err="1" smtClean="0">
                <a:latin typeface="Arial" charset="0"/>
                <a:ea typeface="Arial" charset="0"/>
                <a:cs typeface="Arial" charset="0"/>
              </a:rPr>
              <a:t>Erysipelothrix</a:t>
            </a:r>
            <a:r>
              <a:rPr lang="en-US" sz="2400" i="1" dirty="0" smtClean="0">
                <a:latin typeface="Arial" charset="0"/>
                <a:ea typeface="Arial" charset="0"/>
                <a:cs typeface="Arial" charset="0"/>
              </a:rPr>
              <a:t> </a:t>
            </a:r>
            <a:r>
              <a:rPr lang="en-US" sz="2400" i="1" dirty="0" err="1" smtClean="0">
                <a:latin typeface="Arial" charset="0"/>
                <a:ea typeface="Arial" charset="0"/>
                <a:cs typeface="Arial" charset="0"/>
              </a:rPr>
              <a:t>rhusiopathiae</a:t>
            </a:r>
            <a:endParaRPr lang="en-US" sz="2400" i="1" dirty="0" smtClean="0">
              <a:latin typeface="Arial" charset="0"/>
              <a:ea typeface="Arial" charset="0"/>
              <a:cs typeface="Arial" charset="0"/>
            </a:endParaRPr>
          </a:p>
        </p:txBody>
      </p:sp>
      <p:cxnSp>
        <p:nvCxnSpPr>
          <p:cNvPr id="4" name="Straight Arrow Connector 3"/>
          <p:cNvCxnSpPr/>
          <p:nvPr/>
        </p:nvCxnSpPr>
        <p:spPr>
          <a:xfrm>
            <a:off x="4508740" y="3034901"/>
            <a:ext cx="1028565" cy="131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689600" y="349280"/>
            <a:ext cx="5940870" cy="3139321"/>
          </a:xfrm>
          <a:prstGeom prst="rect">
            <a:avLst/>
          </a:prstGeom>
          <a:ln>
            <a:solidFill>
              <a:srgbClr val="7030A0"/>
            </a:solidFill>
          </a:ln>
        </p:spPr>
        <p:txBody>
          <a:bodyPr wrap="square">
            <a:spAutoFit/>
          </a:bodyPr>
          <a:lstStyle/>
          <a:p>
            <a:pPr marL="285750" indent="-285750">
              <a:buFont typeface="Wingdings" charset="2"/>
              <a:buChar char="§"/>
            </a:pPr>
            <a:r>
              <a:rPr lang="en-US" dirty="0" smtClean="0">
                <a:solidFill>
                  <a:srgbClr val="000000"/>
                </a:solidFill>
                <a:latin typeface="Arial" charset="0"/>
                <a:ea typeface="Arial" charset="0"/>
                <a:cs typeface="Arial" charset="0"/>
              </a:rPr>
              <a:t>Grows on </a:t>
            </a:r>
            <a:r>
              <a:rPr lang="en-US" b="1" dirty="0">
                <a:solidFill>
                  <a:srgbClr val="000000"/>
                </a:solidFill>
                <a:latin typeface="Arial" charset="0"/>
                <a:ea typeface="Arial" charset="0"/>
                <a:cs typeface="Arial" charset="0"/>
              </a:rPr>
              <a:t>t</a:t>
            </a:r>
            <a:r>
              <a:rPr lang="en-US" b="1" dirty="0" smtClean="0">
                <a:solidFill>
                  <a:srgbClr val="000000"/>
                </a:solidFill>
                <a:latin typeface="Arial" charset="0"/>
                <a:ea typeface="Arial" charset="0"/>
                <a:cs typeface="Arial" charset="0"/>
              </a:rPr>
              <a:t>hiosulfate </a:t>
            </a:r>
            <a:r>
              <a:rPr lang="en-US" b="1" dirty="0" smtClean="0">
                <a:solidFill>
                  <a:srgbClr val="000000"/>
                </a:solidFill>
                <a:latin typeface="Arial" charset="0"/>
                <a:ea typeface="Arial" charset="0"/>
                <a:cs typeface="Arial" charset="0"/>
              </a:rPr>
              <a:t>citrate bile-salts sucrose (TCBS)</a:t>
            </a:r>
          </a:p>
          <a:p>
            <a:pPr marL="742950" lvl="1" indent="-285750">
              <a:buFont typeface="Wingdings" charset="2"/>
              <a:buChar char="§"/>
            </a:pPr>
            <a:r>
              <a:rPr lang="en-US" dirty="0" smtClean="0">
                <a:solidFill>
                  <a:srgbClr val="000000"/>
                </a:solidFill>
                <a:latin typeface="Arial" charset="0"/>
                <a:ea typeface="Arial" charset="0"/>
                <a:cs typeface="Arial" charset="0"/>
              </a:rPr>
              <a:t>Salt </a:t>
            </a:r>
            <a:r>
              <a:rPr lang="en-US" dirty="0">
                <a:solidFill>
                  <a:srgbClr val="000000"/>
                </a:solidFill>
                <a:latin typeface="Arial" charset="0"/>
                <a:ea typeface="Arial" charset="0"/>
                <a:cs typeface="Arial" charset="0"/>
              </a:rPr>
              <a:t>encourages growth and bile/high pH </a:t>
            </a:r>
            <a:r>
              <a:rPr lang="en-US" dirty="0" smtClean="0">
                <a:solidFill>
                  <a:srgbClr val="000000"/>
                </a:solidFill>
                <a:latin typeface="Arial" charset="0"/>
                <a:ea typeface="Arial" charset="0"/>
                <a:cs typeface="Arial" charset="0"/>
              </a:rPr>
              <a:t>suppresses </a:t>
            </a:r>
            <a:r>
              <a:rPr lang="en-US" dirty="0">
                <a:solidFill>
                  <a:srgbClr val="000000"/>
                </a:solidFill>
                <a:latin typeface="Arial" charset="0"/>
                <a:ea typeface="Arial" charset="0"/>
                <a:cs typeface="Arial" charset="0"/>
              </a:rPr>
              <a:t>growth of other </a:t>
            </a:r>
            <a:r>
              <a:rPr lang="en-US" dirty="0" smtClean="0">
                <a:solidFill>
                  <a:srgbClr val="000000"/>
                </a:solidFill>
                <a:latin typeface="Arial" charset="0"/>
                <a:ea typeface="Arial" charset="0"/>
                <a:cs typeface="Arial" charset="0"/>
              </a:rPr>
              <a:t>organisms</a:t>
            </a:r>
          </a:p>
          <a:p>
            <a:pPr marL="742950" lvl="1" indent="-285750">
              <a:buFont typeface="Wingdings" charset="2"/>
              <a:buChar char="§"/>
            </a:pPr>
            <a:r>
              <a:rPr lang="en-US" dirty="0" smtClean="0">
                <a:solidFill>
                  <a:srgbClr val="000000"/>
                </a:solidFill>
                <a:latin typeface="Arial" charset="0"/>
                <a:ea typeface="Arial" charset="0"/>
                <a:cs typeface="Arial" charset="0"/>
              </a:rPr>
              <a:t>Differential based on sucrose (sucrose fermentation = yellow)</a:t>
            </a:r>
          </a:p>
          <a:p>
            <a:pPr marL="285750" indent="-285750">
              <a:buFont typeface="Wingdings" charset="2"/>
              <a:buChar char="§"/>
            </a:pPr>
            <a:endParaRPr lang="en-US" dirty="0" smtClean="0">
              <a:solidFill>
                <a:srgbClr val="000000"/>
              </a:solidFill>
              <a:latin typeface="Arial" charset="0"/>
              <a:ea typeface="Arial" charset="0"/>
              <a:cs typeface="Arial" charset="0"/>
            </a:endParaRPr>
          </a:p>
          <a:p>
            <a:pPr marL="285750" indent="-285750">
              <a:buFont typeface="Wingdings" charset="2"/>
              <a:buChar char="§"/>
            </a:pPr>
            <a:r>
              <a:rPr lang="en-US" b="1" dirty="0" smtClean="0">
                <a:solidFill>
                  <a:srgbClr val="000000"/>
                </a:solidFill>
                <a:latin typeface="Arial" charset="0"/>
                <a:ea typeface="Arial" charset="0"/>
                <a:cs typeface="Arial" charset="0"/>
              </a:rPr>
              <a:t>Kanagawa phenomenon</a:t>
            </a:r>
            <a:r>
              <a:rPr lang="en-US" dirty="0" smtClean="0">
                <a:solidFill>
                  <a:srgbClr val="000000"/>
                </a:solidFill>
                <a:latin typeface="Arial" charset="0"/>
                <a:ea typeface="Arial" charset="0"/>
                <a:cs typeface="Arial" charset="0"/>
              </a:rPr>
              <a:t>: clinical isolates, compared to environmental strains are nearly always beta hemolytic on high salt blood agar, due to presence of thermostable direct </a:t>
            </a:r>
            <a:r>
              <a:rPr lang="en-US" dirty="0" err="1" smtClean="0">
                <a:solidFill>
                  <a:srgbClr val="000000"/>
                </a:solidFill>
                <a:latin typeface="Arial" charset="0"/>
                <a:ea typeface="Arial" charset="0"/>
                <a:cs typeface="Arial" charset="0"/>
              </a:rPr>
              <a:t>hemolysin</a:t>
            </a:r>
            <a:r>
              <a:rPr lang="en-US" dirty="0" smtClean="0">
                <a:solidFill>
                  <a:srgbClr val="000000"/>
                </a:solidFill>
                <a:latin typeface="Arial" charset="0"/>
                <a:ea typeface="Arial" charset="0"/>
                <a:cs typeface="Arial" charset="0"/>
              </a:rPr>
              <a:t> (TDH)</a:t>
            </a:r>
          </a:p>
        </p:txBody>
      </p:sp>
      <p:pic>
        <p:nvPicPr>
          <p:cNvPr id="5" name="Picture 4"/>
          <p:cNvPicPr>
            <a:picLocks noChangeAspect="1"/>
          </p:cNvPicPr>
          <p:nvPr/>
        </p:nvPicPr>
        <p:blipFill>
          <a:blip r:embed="rId3"/>
          <a:stretch>
            <a:fillRect/>
          </a:stretch>
        </p:blipFill>
        <p:spPr>
          <a:xfrm>
            <a:off x="6129865" y="3798584"/>
            <a:ext cx="5500605" cy="2917494"/>
          </a:xfrm>
          <a:prstGeom prst="rect">
            <a:avLst/>
          </a:prstGeom>
        </p:spPr>
      </p:pic>
    </p:spTree>
    <p:extLst>
      <p:ext uri="{BB962C8B-B14F-4D97-AF65-F5344CB8AC3E}">
        <p14:creationId xmlns:p14="http://schemas.microsoft.com/office/powerpoint/2010/main" val="20909080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b="1" dirty="0" smtClean="0">
                <a:latin typeface="Arial" charset="0"/>
                <a:ea typeface="Arial" charset="0"/>
                <a:cs typeface="Arial" charset="0"/>
              </a:rPr>
              <a:t>Poll #4</a:t>
            </a:r>
            <a:endParaRPr lang="en-US" sz="3400" b="1" dirty="0">
              <a:latin typeface="Arial" charset="0"/>
              <a:ea typeface="Arial" charset="0"/>
              <a:cs typeface="Arial" charset="0"/>
            </a:endParaRPr>
          </a:p>
        </p:txBody>
      </p:sp>
      <p:sp>
        <p:nvSpPr>
          <p:cNvPr id="7" name="Content Placeholder 2"/>
          <p:cNvSpPr>
            <a:spLocks noGrp="1"/>
          </p:cNvSpPr>
          <p:nvPr>
            <p:ph idx="1"/>
          </p:nvPr>
        </p:nvSpPr>
        <p:spPr>
          <a:xfrm>
            <a:off x="550688" y="1017199"/>
            <a:ext cx="9973235" cy="4351338"/>
          </a:xfrm>
        </p:spPr>
        <p:txBody>
          <a:bodyPr>
            <a:normAutofit/>
          </a:bodyPr>
          <a:lstStyle/>
          <a:p>
            <a:pPr marL="0" indent="0">
              <a:buNone/>
            </a:pPr>
            <a:r>
              <a:rPr lang="en-US" sz="2400" dirty="0" smtClean="0">
                <a:latin typeface="Arial" charset="0"/>
                <a:ea typeface="Arial" charset="0"/>
                <a:cs typeface="Arial" charset="0"/>
              </a:rPr>
              <a:t>The most likely organism is</a:t>
            </a:r>
          </a:p>
          <a:p>
            <a:pPr marL="0" indent="0">
              <a:buNone/>
            </a:pPr>
            <a:endParaRPr lang="en-US" sz="2400" dirty="0">
              <a:latin typeface="Arial" charset="0"/>
              <a:ea typeface="Arial" charset="0"/>
              <a:cs typeface="Arial" charset="0"/>
            </a:endParaRPr>
          </a:p>
          <a:p>
            <a:pPr marL="0" indent="0">
              <a:buNone/>
            </a:pPr>
            <a:r>
              <a:rPr lang="en-US" sz="2400" dirty="0" smtClean="0">
                <a:latin typeface="Arial" charset="0"/>
                <a:ea typeface="Arial" charset="0"/>
                <a:cs typeface="Arial" charset="0"/>
              </a:rPr>
              <a:t>A. </a:t>
            </a:r>
            <a:r>
              <a:rPr lang="en-US" sz="2400" i="1" dirty="0" smtClean="0">
                <a:latin typeface="Arial" charset="0"/>
                <a:ea typeface="Arial" charset="0"/>
                <a:cs typeface="Arial" charset="0"/>
              </a:rPr>
              <a:t>Pseudomonas aeruginosa</a:t>
            </a:r>
          </a:p>
          <a:p>
            <a:pPr marL="0" indent="0">
              <a:buNone/>
            </a:pPr>
            <a:r>
              <a:rPr lang="en-US" sz="2400" dirty="0" smtClean="0">
                <a:latin typeface="Arial" charset="0"/>
                <a:ea typeface="Arial" charset="0"/>
                <a:cs typeface="Arial" charset="0"/>
              </a:rPr>
              <a:t>B. </a:t>
            </a:r>
            <a:r>
              <a:rPr lang="en-US" sz="2400" b="1" i="1" dirty="0" err="1" smtClean="0">
                <a:latin typeface="Arial" charset="0"/>
                <a:ea typeface="Arial" charset="0"/>
                <a:cs typeface="Arial" charset="0"/>
              </a:rPr>
              <a:t>Aeromonas</a:t>
            </a:r>
            <a:r>
              <a:rPr lang="en-US" sz="2400" b="1" i="1" dirty="0" smtClean="0">
                <a:latin typeface="Arial" charset="0"/>
                <a:ea typeface="Arial" charset="0"/>
                <a:cs typeface="Arial" charset="0"/>
              </a:rPr>
              <a:t> </a:t>
            </a:r>
            <a:r>
              <a:rPr lang="en-US" sz="2400" b="1" i="1" dirty="0" err="1" smtClean="0">
                <a:latin typeface="Arial" charset="0"/>
                <a:ea typeface="Arial" charset="0"/>
                <a:cs typeface="Arial" charset="0"/>
              </a:rPr>
              <a:t>hydrophilia</a:t>
            </a:r>
            <a:endParaRPr lang="en-US" sz="2400" b="1" i="1" dirty="0" smtClean="0">
              <a:latin typeface="Arial" charset="0"/>
              <a:ea typeface="Arial" charset="0"/>
              <a:cs typeface="Arial" charset="0"/>
            </a:endParaRPr>
          </a:p>
          <a:p>
            <a:pPr marL="0" indent="0">
              <a:buNone/>
            </a:pPr>
            <a:r>
              <a:rPr lang="en-US" sz="2400" dirty="0" smtClean="0">
                <a:latin typeface="Arial" charset="0"/>
                <a:ea typeface="Arial" charset="0"/>
                <a:cs typeface="Arial" charset="0"/>
              </a:rPr>
              <a:t>C. </a:t>
            </a:r>
            <a:r>
              <a:rPr lang="en-US" sz="2400" i="1" dirty="0" smtClean="0">
                <a:latin typeface="Arial" charset="0"/>
                <a:ea typeface="Arial" charset="0"/>
                <a:cs typeface="Arial" charset="0"/>
              </a:rPr>
              <a:t>Vibrio </a:t>
            </a:r>
            <a:r>
              <a:rPr lang="en-US" sz="2400" i="1" dirty="0" err="1" smtClean="0">
                <a:latin typeface="Arial" charset="0"/>
                <a:ea typeface="Arial" charset="0"/>
                <a:cs typeface="Arial" charset="0"/>
              </a:rPr>
              <a:t>parahaemolyticus</a:t>
            </a:r>
            <a:endParaRPr lang="en-US" sz="2400" i="1" dirty="0" smtClean="0">
              <a:latin typeface="Arial" charset="0"/>
              <a:ea typeface="Arial" charset="0"/>
              <a:cs typeface="Arial" charset="0"/>
            </a:endParaRPr>
          </a:p>
          <a:p>
            <a:pPr marL="0" indent="0">
              <a:buNone/>
            </a:pPr>
            <a:r>
              <a:rPr lang="en-US" sz="2400" dirty="0" smtClean="0">
                <a:latin typeface="Arial" charset="0"/>
                <a:ea typeface="Arial" charset="0"/>
                <a:cs typeface="Arial" charset="0"/>
              </a:rPr>
              <a:t>D. </a:t>
            </a:r>
            <a:r>
              <a:rPr lang="en-US" sz="2400" i="1" dirty="0" err="1" smtClean="0">
                <a:latin typeface="Arial" charset="0"/>
                <a:ea typeface="Arial" charset="0"/>
                <a:cs typeface="Arial" charset="0"/>
              </a:rPr>
              <a:t>Erysipelothrix</a:t>
            </a:r>
            <a:r>
              <a:rPr lang="en-US" sz="2400" i="1" dirty="0" smtClean="0">
                <a:latin typeface="Arial" charset="0"/>
                <a:ea typeface="Arial" charset="0"/>
                <a:cs typeface="Arial" charset="0"/>
              </a:rPr>
              <a:t> </a:t>
            </a:r>
            <a:r>
              <a:rPr lang="en-US" sz="2400" i="1" dirty="0" err="1" smtClean="0">
                <a:latin typeface="Arial" charset="0"/>
                <a:ea typeface="Arial" charset="0"/>
                <a:cs typeface="Arial" charset="0"/>
              </a:rPr>
              <a:t>rhusiopathiae</a:t>
            </a:r>
            <a:endParaRPr lang="en-US" sz="2400" i="1" dirty="0" smtClean="0">
              <a:latin typeface="Arial" charset="0"/>
              <a:ea typeface="Arial" charset="0"/>
              <a:cs typeface="Arial" charset="0"/>
            </a:endParaRPr>
          </a:p>
        </p:txBody>
      </p:sp>
      <p:cxnSp>
        <p:nvCxnSpPr>
          <p:cNvPr id="4" name="Straight Arrow Connector 3"/>
          <p:cNvCxnSpPr/>
          <p:nvPr/>
        </p:nvCxnSpPr>
        <p:spPr>
          <a:xfrm>
            <a:off x="4972120" y="3523022"/>
            <a:ext cx="1028565" cy="131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537305" y="348531"/>
            <a:ext cx="6180562" cy="2585323"/>
          </a:xfrm>
          <a:prstGeom prst="rect">
            <a:avLst/>
          </a:prstGeom>
          <a:ln>
            <a:solidFill>
              <a:srgbClr val="7030A0"/>
            </a:solidFill>
          </a:ln>
        </p:spPr>
        <p:txBody>
          <a:bodyPr wrap="square">
            <a:spAutoFit/>
          </a:bodyPr>
          <a:lstStyle/>
          <a:p>
            <a:pPr marL="285750" indent="-285750">
              <a:buFont typeface="Wingdings" charset="2"/>
              <a:buChar char="§"/>
            </a:pPr>
            <a:r>
              <a:rPr lang="en-US" dirty="0" smtClean="0">
                <a:solidFill>
                  <a:srgbClr val="000000"/>
                </a:solidFill>
                <a:latin typeface="Arial" charset="0"/>
                <a:ea typeface="Arial" charset="0"/>
                <a:cs typeface="Arial" charset="0"/>
              </a:rPr>
              <a:t>Gram positive rod</a:t>
            </a:r>
          </a:p>
          <a:p>
            <a:pPr marL="285750" indent="-285750">
              <a:buFont typeface="Wingdings" charset="2"/>
              <a:buChar char="§"/>
            </a:pPr>
            <a:r>
              <a:rPr lang="en-US" dirty="0" smtClean="0">
                <a:solidFill>
                  <a:srgbClr val="000000"/>
                </a:solidFill>
                <a:latin typeface="Arial" charset="0"/>
                <a:ea typeface="Arial" charset="0"/>
                <a:cs typeface="Arial" charset="0"/>
              </a:rPr>
              <a:t>Produces </a:t>
            </a:r>
            <a:r>
              <a:rPr lang="en-US" b="1" dirty="0" smtClean="0">
                <a:solidFill>
                  <a:srgbClr val="000000"/>
                </a:solidFill>
                <a:latin typeface="Arial" charset="0"/>
                <a:ea typeface="Arial" charset="0"/>
                <a:cs typeface="Arial" charset="0"/>
              </a:rPr>
              <a:t>H</a:t>
            </a:r>
            <a:r>
              <a:rPr lang="en-US" b="1" baseline="-25000" dirty="0" smtClean="0">
                <a:solidFill>
                  <a:srgbClr val="000000"/>
                </a:solidFill>
                <a:latin typeface="Arial" charset="0"/>
                <a:ea typeface="Arial" charset="0"/>
                <a:cs typeface="Arial" charset="0"/>
              </a:rPr>
              <a:t>2</a:t>
            </a:r>
            <a:r>
              <a:rPr lang="en-US" b="1" dirty="0" smtClean="0">
                <a:solidFill>
                  <a:srgbClr val="000000"/>
                </a:solidFill>
                <a:latin typeface="Arial" charset="0"/>
                <a:ea typeface="Arial" charset="0"/>
                <a:cs typeface="Arial" charset="0"/>
              </a:rPr>
              <a:t>S</a:t>
            </a:r>
          </a:p>
          <a:p>
            <a:pPr marL="285750" indent="-285750">
              <a:buFont typeface="Wingdings" charset="2"/>
              <a:buChar char="§"/>
            </a:pPr>
            <a:r>
              <a:rPr lang="en-US" dirty="0" smtClean="0">
                <a:solidFill>
                  <a:srgbClr val="000000"/>
                </a:solidFill>
                <a:latin typeface="Arial" charset="0"/>
                <a:ea typeface="Arial" charset="0"/>
                <a:cs typeface="Arial" charset="0"/>
              </a:rPr>
              <a:t>Exposure to </a:t>
            </a:r>
            <a:r>
              <a:rPr lang="en-US" b="1" dirty="0" smtClean="0">
                <a:solidFill>
                  <a:srgbClr val="000000"/>
                </a:solidFill>
                <a:latin typeface="Arial" charset="0"/>
                <a:ea typeface="Arial" charset="0"/>
                <a:cs typeface="Arial" charset="0"/>
              </a:rPr>
              <a:t>infected animals particularly fish or swine </a:t>
            </a:r>
            <a:r>
              <a:rPr lang="en-US" dirty="0" smtClean="0">
                <a:solidFill>
                  <a:srgbClr val="000000"/>
                </a:solidFill>
                <a:latin typeface="Arial" charset="0"/>
                <a:ea typeface="Arial" charset="0"/>
                <a:cs typeface="Arial" charset="0"/>
              </a:rPr>
              <a:t>-&gt; fishermen, butchers, farmers, veterinarians, undercooked pork/seafood</a:t>
            </a:r>
          </a:p>
          <a:p>
            <a:pPr marL="285750" indent="-285750">
              <a:buFont typeface="Wingdings" charset="2"/>
              <a:buChar char="§"/>
            </a:pPr>
            <a:r>
              <a:rPr lang="en-US" dirty="0" smtClean="0">
                <a:solidFill>
                  <a:srgbClr val="000000"/>
                </a:solidFill>
                <a:latin typeface="Arial" charset="0"/>
                <a:ea typeface="Arial" charset="0"/>
                <a:cs typeface="Arial" charset="0"/>
              </a:rPr>
              <a:t>Manifestations: localized cutaneous lesion, generalized cutaneous form, septicemic form associated with infective endocarditis</a:t>
            </a:r>
          </a:p>
          <a:p>
            <a:pPr marL="285750" indent="-285750">
              <a:buFont typeface="Wingdings" charset="2"/>
              <a:buChar char="§"/>
            </a:pPr>
            <a:r>
              <a:rPr lang="en-US" b="1" dirty="0" smtClean="0">
                <a:solidFill>
                  <a:srgbClr val="000000"/>
                </a:solidFill>
                <a:latin typeface="Arial" charset="0"/>
                <a:ea typeface="Arial" charset="0"/>
                <a:cs typeface="Arial" charset="0"/>
              </a:rPr>
              <a:t>Intrinsically resistant </a:t>
            </a:r>
            <a:r>
              <a:rPr lang="en-US" b="1" dirty="0">
                <a:solidFill>
                  <a:srgbClr val="000000"/>
                </a:solidFill>
                <a:latin typeface="Arial" charset="0"/>
                <a:ea typeface="Arial" charset="0"/>
                <a:cs typeface="Arial" charset="0"/>
              </a:rPr>
              <a:t>to vancomycin </a:t>
            </a:r>
          </a:p>
        </p:txBody>
      </p:sp>
      <p:pic>
        <p:nvPicPr>
          <p:cNvPr id="6" name="Picture 5"/>
          <p:cNvPicPr>
            <a:picLocks noChangeAspect="1"/>
          </p:cNvPicPr>
          <p:nvPr/>
        </p:nvPicPr>
        <p:blipFill>
          <a:blip r:embed="rId3"/>
          <a:stretch>
            <a:fillRect/>
          </a:stretch>
        </p:blipFill>
        <p:spPr>
          <a:xfrm>
            <a:off x="6061029" y="3108370"/>
            <a:ext cx="3631657" cy="3522081"/>
          </a:xfrm>
          <a:prstGeom prst="rect">
            <a:avLst/>
          </a:prstGeom>
        </p:spPr>
      </p:pic>
      <p:sp>
        <p:nvSpPr>
          <p:cNvPr id="8" name="Rectangle 7"/>
          <p:cNvSpPr/>
          <p:nvPr/>
        </p:nvSpPr>
        <p:spPr>
          <a:xfrm>
            <a:off x="9692686" y="4623028"/>
            <a:ext cx="2025181" cy="830997"/>
          </a:xfrm>
          <a:prstGeom prst="rect">
            <a:avLst/>
          </a:prstGeom>
        </p:spPr>
        <p:txBody>
          <a:bodyPr wrap="square">
            <a:spAutoFit/>
          </a:bodyPr>
          <a:lstStyle/>
          <a:p>
            <a:r>
              <a:rPr lang="en-US" sz="1600" dirty="0" smtClean="0">
                <a:solidFill>
                  <a:srgbClr val="000000"/>
                </a:solidFill>
                <a:latin typeface="Arial" charset="0"/>
                <a:ea typeface="Arial" charset="0"/>
                <a:cs typeface="Arial" charset="0"/>
              </a:rPr>
              <a:t>*can stain unevenly appearing as gram (-) rods</a:t>
            </a:r>
            <a:endParaRPr lang="en-US" sz="1600" dirty="0"/>
          </a:p>
        </p:txBody>
      </p:sp>
    </p:spTree>
    <p:extLst>
      <p:ext uri="{BB962C8B-B14F-4D97-AF65-F5344CB8AC3E}">
        <p14:creationId xmlns:p14="http://schemas.microsoft.com/office/powerpoint/2010/main" val="14419241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5100" y="156392"/>
            <a:ext cx="10515600" cy="653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charset="0"/>
                <a:ea typeface="Arial" charset="0"/>
                <a:cs typeface="Arial" charset="0"/>
              </a:rPr>
              <a:t>Take Home Points</a:t>
            </a:r>
            <a:endParaRPr lang="en-US" sz="3200" b="1" dirty="0" smtClean="0">
              <a:latin typeface="Arial" charset="0"/>
              <a:ea typeface="Arial" charset="0"/>
              <a:cs typeface="Arial" charset="0"/>
            </a:endParaRPr>
          </a:p>
        </p:txBody>
      </p:sp>
      <p:sp>
        <p:nvSpPr>
          <p:cNvPr id="38" name="Content Placeholder 2"/>
          <p:cNvSpPr>
            <a:spLocks noGrp="1"/>
          </p:cNvSpPr>
          <p:nvPr>
            <p:ph idx="1"/>
          </p:nvPr>
        </p:nvSpPr>
        <p:spPr>
          <a:xfrm>
            <a:off x="512618" y="1078521"/>
            <a:ext cx="11249654" cy="5017157"/>
          </a:xfrm>
        </p:spPr>
        <p:txBody>
          <a:bodyPr>
            <a:normAutofit/>
          </a:bodyPr>
          <a:lstStyle/>
          <a:p>
            <a:pPr>
              <a:buFont typeface="Wingdings" charset="2"/>
              <a:buChar char="§"/>
            </a:pPr>
            <a:r>
              <a:rPr lang="en-US" sz="2000" i="1" dirty="0" smtClean="0">
                <a:latin typeface="Arial" charset="0"/>
                <a:ea typeface="Arial" charset="0"/>
                <a:cs typeface="Arial" charset="0"/>
              </a:rPr>
              <a:t>Yersinia </a:t>
            </a:r>
            <a:r>
              <a:rPr lang="en-US" sz="2000" dirty="0" smtClean="0">
                <a:latin typeface="Arial" charset="0"/>
                <a:ea typeface="Arial" charset="0"/>
                <a:cs typeface="Arial" charset="0"/>
              </a:rPr>
              <a:t>is bipolar staining. </a:t>
            </a:r>
            <a:r>
              <a:rPr lang="en-US" sz="2000" i="1" dirty="0" smtClean="0">
                <a:latin typeface="Arial" charset="0"/>
                <a:ea typeface="Arial" charset="0"/>
                <a:cs typeface="Arial" charset="0"/>
              </a:rPr>
              <a:t>Y. </a:t>
            </a:r>
            <a:r>
              <a:rPr lang="en-US" sz="2000" i="1" dirty="0" err="1" smtClean="0">
                <a:latin typeface="Arial" charset="0"/>
                <a:ea typeface="Arial" charset="0"/>
                <a:cs typeface="Arial" charset="0"/>
              </a:rPr>
              <a:t>enterocolitia</a:t>
            </a:r>
            <a:r>
              <a:rPr lang="en-US" sz="2000" i="1" dirty="0" smtClean="0">
                <a:latin typeface="Arial" charset="0"/>
                <a:ea typeface="Arial" charset="0"/>
                <a:cs typeface="Arial" charset="0"/>
              </a:rPr>
              <a:t> </a:t>
            </a:r>
            <a:r>
              <a:rPr lang="en-US" sz="2000" dirty="0" smtClean="0">
                <a:latin typeface="Arial" charset="0"/>
                <a:ea typeface="Arial" charset="0"/>
                <a:cs typeface="Arial" charset="0"/>
              </a:rPr>
              <a:t>motility is temperature dependent, unlike that of </a:t>
            </a:r>
            <a:r>
              <a:rPr lang="en-US" sz="2000" i="1" dirty="0" smtClean="0">
                <a:latin typeface="Arial" charset="0"/>
                <a:ea typeface="Arial" charset="0"/>
                <a:cs typeface="Arial" charset="0"/>
              </a:rPr>
              <a:t>Y. </a:t>
            </a:r>
            <a:r>
              <a:rPr lang="en-US" sz="2000" i="1" dirty="0" err="1" smtClean="0">
                <a:latin typeface="Arial" charset="0"/>
                <a:ea typeface="Arial" charset="0"/>
                <a:cs typeface="Arial" charset="0"/>
              </a:rPr>
              <a:t>pestis</a:t>
            </a:r>
            <a:r>
              <a:rPr lang="en-US" sz="2000" i="1" dirty="0" smtClean="0">
                <a:latin typeface="Arial" charset="0"/>
                <a:ea typeface="Arial" charset="0"/>
                <a:cs typeface="Arial" charset="0"/>
              </a:rPr>
              <a:t> </a:t>
            </a:r>
            <a:r>
              <a:rPr lang="en-US" sz="2000" dirty="0" smtClean="0">
                <a:latin typeface="Arial" charset="0"/>
                <a:ea typeface="Arial" charset="0"/>
                <a:cs typeface="Arial" charset="0"/>
              </a:rPr>
              <a:t>which is non-motile.</a:t>
            </a:r>
          </a:p>
          <a:p>
            <a:pPr>
              <a:buFont typeface="Wingdings" charset="2"/>
              <a:buChar char="§"/>
            </a:pPr>
            <a:endParaRPr lang="en-US" sz="2000" dirty="0" smtClean="0">
              <a:latin typeface="Arial" charset="0"/>
              <a:ea typeface="Arial" charset="0"/>
              <a:cs typeface="Arial" charset="0"/>
            </a:endParaRPr>
          </a:p>
          <a:p>
            <a:pPr>
              <a:buFont typeface="Wingdings" charset="2"/>
              <a:buChar char="§"/>
            </a:pPr>
            <a:r>
              <a:rPr lang="en-US" sz="2000" dirty="0" smtClean="0">
                <a:latin typeface="Arial" charset="0"/>
                <a:ea typeface="Arial" charset="0"/>
                <a:cs typeface="Arial" charset="0"/>
              </a:rPr>
              <a:t>Tissue, aspirates, fluids are preferred over swabs. </a:t>
            </a:r>
          </a:p>
          <a:p>
            <a:pPr>
              <a:buFont typeface="Wingdings" charset="2"/>
              <a:buChar char="§"/>
            </a:pPr>
            <a:endParaRPr lang="en-US" sz="2000" dirty="0" smtClean="0">
              <a:latin typeface="Arial" charset="0"/>
              <a:ea typeface="Arial" charset="0"/>
              <a:cs typeface="Arial" charset="0"/>
            </a:endParaRPr>
          </a:p>
          <a:p>
            <a:pPr>
              <a:buFont typeface="Wingdings" charset="2"/>
              <a:buChar char="§"/>
            </a:pPr>
            <a:r>
              <a:rPr lang="en-US" sz="2000" dirty="0" smtClean="0">
                <a:latin typeface="Arial" charset="0"/>
                <a:ea typeface="Arial" charset="0"/>
                <a:cs typeface="Arial" charset="0"/>
              </a:rPr>
              <a:t>Appropriate, specific specimen labeling influences specimen processing and clinical interpretation</a:t>
            </a:r>
          </a:p>
          <a:p>
            <a:pPr>
              <a:buFont typeface="Wingdings" charset="2"/>
              <a:buChar char="§"/>
            </a:pPr>
            <a:endParaRPr lang="en-US" sz="2000" dirty="0" smtClean="0">
              <a:latin typeface="Arial" charset="0"/>
              <a:ea typeface="Arial" charset="0"/>
              <a:cs typeface="Arial" charset="0"/>
            </a:endParaRPr>
          </a:p>
          <a:p>
            <a:pPr>
              <a:buFont typeface="Wingdings" charset="2"/>
              <a:buChar char="§"/>
            </a:pPr>
            <a:r>
              <a:rPr lang="en-US" sz="2000" dirty="0" smtClean="0">
                <a:latin typeface="Arial" charset="0"/>
                <a:ea typeface="Arial" charset="0"/>
                <a:cs typeface="Arial" charset="0"/>
              </a:rPr>
              <a:t>Send anaerobic cultures only for sources that could harbor anaerobic environments</a:t>
            </a:r>
          </a:p>
          <a:p>
            <a:pPr>
              <a:buFont typeface="Wingdings" charset="2"/>
              <a:buChar char="§"/>
            </a:pPr>
            <a:endParaRPr lang="en-US" sz="2000" dirty="0" smtClean="0">
              <a:latin typeface="Arial" charset="0"/>
              <a:ea typeface="Arial" charset="0"/>
              <a:cs typeface="Arial" charset="0"/>
            </a:endParaRPr>
          </a:p>
          <a:p>
            <a:pPr>
              <a:buFont typeface="Wingdings" charset="2"/>
              <a:buChar char="§"/>
            </a:pPr>
            <a:r>
              <a:rPr lang="en-US" sz="2000" i="1" dirty="0" err="1" smtClean="0">
                <a:latin typeface="Arial" charset="0"/>
                <a:ea typeface="Arial" charset="0"/>
                <a:cs typeface="Arial" charset="0"/>
              </a:rPr>
              <a:t>Aeromonas</a:t>
            </a:r>
            <a:r>
              <a:rPr lang="en-US" sz="2000" i="1" dirty="0" smtClean="0">
                <a:latin typeface="Arial" charset="0"/>
                <a:ea typeface="Arial" charset="0"/>
                <a:cs typeface="Arial" charset="0"/>
              </a:rPr>
              <a:t> </a:t>
            </a:r>
            <a:r>
              <a:rPr lang="en-US" sz="2000" i="1" dirty="0" err="1" smtClean="0">
                <a:latin typeface="Arial" charset="0"/>
                <a:ea typeface="Arial" charset="0"/>
                <a:cs typeface="Arial" charset="0"/>
              </a:rPr>
              <a:t>hydrophilia</a:t>
            </a:r>
            <a:r>
              <a:rPr lang="en-US" sz="2000" i="1" dirty="0" smtClean="0">
                <a:latin typeface="Arial" charset="0"/>
                <a:ea typeface="Arial" charset="0"/>
                <a:cs typeface="Arial" charset="0"/>
              </a:rPr>
              <a:t> </a:t>
            </a:r>
            <a:r>
              <a:rPr lang="en-US" sz="2000" dirty="0" smtClean="0">
                <a:latin typeface="Arial" charset="0"/>
                <a:ea typeface="Arial" charset="0"/>
                <a:cs typeface="Arial" charset="0"/>
              </a:rPr>
              <a:t>and </a:t>
            </a:r>
            <a:r>
              <a:rPr lang="en-US" sz="2000" i="1" dirty="0" smtClean="0">
                <a:latin typeface="Arial" charset="0"/>
                <a:ea typeface="Arial" charset="0"/>
                <a:cs typeface="Arial" charset="0"/>
              </a:rPr>
              <a:t>Vibrio </a:t>
            </a:r>
            <a:r>
              <a:rPr lang="en-US" sz="2000" dirty="0" err="1" smtClean="0">
                <a:latin typeface="Arial" charset="0"/>
                <a:ea typeface="Arial" charset="0"/>
                <a:cs typeface="Arial" charset="0"/>
              </a:rPr>
              <a:t>spp</a:t>
            </a:r>
            <a:r>
              <a:rPr lang="en-US" sz="2000" dirty="0" smtClean="0">
                <a:latin typeface="Arial" charset="0"/>
                <a:ea typeface="Arial" charset="0"/>
                <a:cs typeface="Arial" charset="0"/>
              </a:rPr>
              <a:t> are important causes of water-associated necrotizing soft tissue infections</a:t>
            </a:r>
            <a:endParaRPr lang="en-US" sz="2000" dirty="0" smtClean="0">
              <a:latin typeface="Arial" charset="0"/>
              <a:ea typeface="Arial" charset="0"/>
              <a:cs typeface="Arial" charset="0"/>
            </a:endParaRPr>
          </a:p>
        </p:txBody>
      </p:sp>
    </p:spTree>
    <p:extLst>
      <p:ext uri="{BB962C8B-B14F-4D97-AF65-F5344CB8AC3E}">
        <p14:creationId xmlns:p14="http://schemas.microsoft.com/office/powerpoint/2010/main" val="10295439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5100" y="156392"/>
            <a:ext cx="10515600" cy="653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charset="0"/>
                <a:ea typeface="Arial" charset="0"/>
                <a:cs typeface="Arial" charset="0"/>
              </a:rPr>
              <a:t>Gram Negative Bacilli</a:t>
            </a:r>
          </a:p>
        </p:txBody>
      </p:sp>
      <p:sp>
        <p:nvSpPr>
          <p:cNvPr id="2" name="TextBox 1"/>
          <p:cNvSpPr txBox="1"/>
          <p:nvPr/>
        </p:nvSpPr>
        <p:spPr>
          <a:xfrm>
            <a:off x="3203678" y="809535"/>
            <a:ext cx="5452815" cy="369332"/>
          </a:xfrm>
          <a:prstGeom prst="rect">
            <a:avLst/>
          </a:prstGeom>
          <a:noFill/>
          <a:ln>
            <a:solidFill>
              <a:schemeClr val="tx1"/>
            </a:solidFill>
          </a:ln>
        </p:spPr>
        <p:txBody>
          <a:bodyPr wrap="square" rtlCol="0">
            <a:spAutoFit/>
          </a:bodyPr>
          <a:lstStyle/>
          <a:p>
            <a:pPr algn="ctr"/>
            <a:r>
              <a:rPr lang="en-US" b="1" dirty="0">
                <a:latin typeface="Arial" charset="0"/>
                <a:ea typeface="Arial" charset="0"/>
                <a:cs typeface="Arial" charset="0"/>
              </a:rPr>
              <a:t>G</a:t>
            </a:r>
            <a:r>
              <a:rPr lang="en-US" b="1" dirty="0" smtClean="0">
                <a:latin typeface="Arial" charset="0"/>
                <a:ea typeface="Arial" charset="0"/>
                <a:cs typeface="Arial" charset="0"/>
              </a:rPr>
              <a:t>ram </a:t>
            </a:r>
            <a:r>
              <a:rPr lang="en-US" b="1" dirty="0">
                <a:latin typeface="Arial" charset="0"/>
                <a:ea typeface="Arial" charset="0"/>
                <a:cs typeface="Arial" charset="0"/>
              </a:rPr>
              <a:t>N</a:t>
            </a:r>
            <a:r>
              <a:rPr lang="en-US" b="1" dirty="0" smtClean="0">
                <a:latin typeface="Arial" charset="0"/>
                <a:ea typeface="Arial" charset="0"/>
                <a:cs typeface="Arial" charset="0"/>
              </a:rPr>
              <a:t>egative </a:t>
            </a:r>
            <a:r>
              <a:rPr lang="en-US" b="1" dirty="0">
                <a:latin typeface="Arial" charset="0"/>
                <a:ea typeface="Arial" charset="0"/>
                <a:cs typeface="Arial" charset="0"/>
              </a:rPr>
              <a:t>B</a:t>
            </a:r>
            <a:r>
              <a:rPr lang="en-US" b="1" dirty="0" smtClean="0">
                <a:latin typeface="Arial" charset="0"/>
                <a:ea typeface="Arial" charset="0"/>
                <a:cs typeface="Arial" charset="0"/>
              </a:rPr>
              <a:t>acilli</a:t>
            </a:r>
            <a:endParaRPr lang="en-US" b="1" dirty="0">
              <a:latin typeface="Arial" charset="0"/>
              <a:ea typeface="Arial" charset="0"/>
              <a:cs typeface="Arial" charset="0"/>
            </a:endParaRPr>
          </a:p>
        </p:txBody>
      </p:sp>
      <p:sp>
        <p:nvSpPr>
          <p:cNvPr id="5" name="TextBox 4"/>
          <p:cNvSpPr txBox="1"/>
          <p:nvPr/>
        </p:nvSpPr>
        <p:spPr>
          <a:xfrm>
            <a:off x="1802770" y="1650521"/>
            <a:ext cx="2801816" cy="369332"/>
          </a:xfrm>
          <a:prstGeom prst="rect">
            <a:avLst/>
          </a:prstGeom>
          <a:noFill/>
          <a:ln>
            <a:solidFill>
              <a:schemeClr val="tx1"/>
            </a:solidFill>
          </a:ln>
        </p:spPr>
        <p:txBody>
          <a:bodyPr wrap="square" rtlCol="0">
            <a:spAutoFit/>
          </a:bodyPr>
          <a:lstStyle/>
          <a:p>
            <a:pPr algn="ctr"/>
            <a:r>
              <a:rPr lang="en-US" b="1" dirty="0">
                <a:latin typeface="Arial" charset="0"/>
                <a:ea typeface="Arial" charset="0"/>
                <a:cs typeface="Arial" charset="0"/>
              </a:rPr>
              <a:t>l</a:t>
            </a:r>
            <a:r>
              <a:rPr lang="en-US" b="1" dirty="0" smtClean="0">
                <a:latin typeface="Arial" charset="0"/>
                <a:ea typeface="Arial" charset="0"/>
                <a:cs typeface="Arial" charset="0"/>
              </a:rPr>
              <a:t>actose fermenters</a:t>
            </a:r>
            <a:endParaRPr lang="en-US" b="1" dirty="0">
              <a:latin typeface="Arial" charset="0"/>
              <a:ea typeface="Arial" charset="0"/>
              <a:cs typeface="Arial" charset="0"/>
            </a:endParaRPr>
          </a:p>
        </p:txBody>
      </p:sp>
      <p:sp>
        <p:nvSpPr>
          <p:cNvPr id="6" name="TextBox 5"/>
          <p:cNvSpPr txBox="1"/>
          <p:nvPr/>
        </p:nvSpPr>
        <p:spPr>
          <a:xfrm>
            <a:off x="7057292" y="1656866"/>
            <a:ext cx="2801816"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non lactose fermenters</a:t>
            </a:r>
            <a:endParaRPr lang="en-US" b="1" dirty="0">
              <a:latin typeface="Arial" charset="0"/>
              <a:ea typeface="Arial" charset="0"/>
              <a:cs typeface="Arial" charset="0"/>
            </a:endParaRPr>
          </a:p>
        </p:txBody>
      </p:sp>
      <p:sp>
        <p:nvSpPr>
          <p:cNvPr id="7" name="TextBox 6"/>
          <p:cNvSpPr txBox="1"/>
          <p:nvPr/>
        </p:nvSpPr>
        <p:spPr>
          <a:xfrm>
            <a:off x="5785242" y="2503776"/>
            <a:ext cx="2606407" cy="369332"/>
          </a:xfrm>
          <a:prstGeom prst="rect">
            <a:avLst/>
          </a:prstGeom>
          <a:noFill/>
          <a:ln>
            <a:solidFill>
              <a:schemeClr val="tx1"/>
            </a:solidFill>
          </a:ln>
        </p:spPr>
        <p:txBody>
          <a:bodyPr wrap="square" rtlCol="0">
            <a:spAutoFit/>
          </a:bodyPr>
          <a:lstStyle/>
          <a:p>
            <a:pPr algn="ctr"/>
            <a:r>
              <a:rPr lang="en-US" b="1" dirty="0" smtClean="0">
                <a:latin typeface="Arial" charset="0"/>
                <a:ea typeface="Arial" charset="0"/>
                <a:cs typeface="Arial" charset="0"/>
              </a:rPr>
              <a:t>oxidase</a:t>
            </a:r>
            <a:r>
              <a:rPr lang="en-US" dirty="0" smtClean="0">
                <a:latin typeface="Arial" charset="0"/>
                <a:ea typeface="Arial" charset="0"/>
                <a:cs typeface="Arial" charset="0"/>
              </a:rPr>
              <a:t> (+)</a:t>
            </a:r>
            <a:endParaRPr lang="en-US" dirty="0">
              <a:latin typeface="Arial" charset="0"/>
              <a:ea typeface="Arial" charset="0"/>
              <a:cs typeface="Arial" charset="0"/>
            </a:endParaRPr>
          </a:p>
        </p:txBody>
      </p:sp>
      <p:sp>
        <p:nvSpPr>
          <p:cNvPr id="8" name="TextBox 7"/>
          <p:cNvSpPr txBox="1"/>
          <p:nvPr/>
        </p:nvSpPr>
        <p:spPr>
          <a:xfrm>
            <a:off x="9035179" y="2503776"/>
            <a:ext cx="2595400" cy="369332"/>
          </a:xfrm>
          <a:prstGeom prst="rect">
            <a:avLst/>
          </a:prstGeom>
          <a:noFill/>
          <a:ln>
            <a:solidFill>
              <a:schemeClr val="tx1"/>
            </a:solidFill>
          </a:ln>
        </p:spPr>
        <p:txBody>
          <a:bodyPr wrap="square" rtlCol="0">
            <a:spAutoFit/>
          </a:bodyPr>
          <a:lstStyle/>
          <a:p>
            <a:pPr algn="ctr"/>
            <a:r>
              <a:rPr lang="en-US" b="1" dirty="0">
                <a:latin typeface="Arial" charset="0"/>
                <a:ea typeface="Arial" charset="0"/>
                <a:cs typeface="Arial" charset="0"/>
              </a:rPr>
              <a:t>o</a:t>
            </a:r>
            <a:r>
              <a:rPr lang="en-US" b="1" dirty="0" smtClean="0">
                <a:latin typeface="Arial" charset="0"/>
                <a:ea typeface="Arial" charset="0"/>
                <a:cs typeface="Arial" charset="0"/>
              </a:rPr>
              <a:t>xidase</a:t>
            </a:r>
            <a:r>
              <a:rPr lang="en-US" dirty="0" smtClean="0">
                <a:latin typeface="Arial" charset="0"/>
                <a:ea typeface="Arial" charset="0"/>
                <a:cs typeface="Arial" charset="0"/>
              </a:rPr>
              <a:t> (-)</a:t>
            </a:r>
            <a:endParaRPr lang="en-US" dirty="0">
              <a:latin typeface="Arial" charset="0"/>
              <a:ea typeface="Arial" charset="0"/>
              <a:cs typeface="Arial" charset="0"/>
            </a:endParaRPr>
          </a:p>
        </p:txBody>
      </p:sp>
      <p:sp>
        <p:nvSpPr>
          <p:cNvPr id="9" name="TextBox 8"/>
          <p:cNvSpPr txBox="1"/>
          <p:nvPr/>
        </p:nvSpPr>
        <p:spPr>
          <a:xfrm>
            <a:off x="150571" y="1652695"/>
            <a:ext cx="1689904" cy="553998"/>
          </a:xfrm>
          <a:prstGeom prst="rect">
            <a:avLst/>
          </a:prstGeom>
          <a:noFill/>
          <a:ln>
            <a:noFill/>
          </a:ln>
        </p:spPr>
        <p:txBody>
          <a:bodyPr wrap="square" rtlCol="0">
            <a:spAutoFit/>
          </a:bodyPr>
          <a:lstStyle/>
          <a:p>
            <a:pPr algn="ctr"/>
            <a:r>
              <a:rPr lang="en-US" sz="1500" dirty="0" smtClean="0">
                <a:latin typeface="Arial" charset="0"/>
                <a:ea typeface="Arial" charset="0"/>
                <a:cs typeface="Arial" charset="0"/>
              </a:rPr>
              <a:t>*also oxidase (-)</a:t>
            </a:r>
          </a:p>
          <a:p>
            <a:pPr algn="ctr"/>
            <a:r>
              <a:rPr lang="en-US" sz="1500" dirty="0" smtClean="0">
                <a:latin typeface="Arial" charset="0"/>
                <a:ea typeface="Arial" charset="0"/>
                <a:cs typeface="Arial" charset="0"/>
              </a:rPr>
              <a:t>*sometimes NLF</a:t>
            </a:r>
            <a:endParaRPr lang="en-US" sz="1500" dirty="0">
              <a:latin typeface="Arial" charset="0"/>
              <a:ea typeface="Arial" charset="0"/>
              <a:cs typeface="Arial" charset="0"/>
            </a:endParaRPr>
          </a:p>
        </p:txBody>
      </p:sp>
      <p:cxnSp>
        <p:nvCxnSpPr>
          <p:cNvPr id="12" name="Straight Connector 11"/>
          <p:cNvCxnSpPr>
            <a:stCxn id="2" idx="2"/>
          </p:cNvCxnSpPr>
          <p:nvPr/>
        </p:nvCxnSpPr>
        <p:spPr>
          <a:xfrm flipH="1">
            <a:off x="5929313" y="1178867"/>
            <a:ext cx="773" cy="277974"/>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3203678" y="1456841"/>
            <a:ext cx="5459875"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203678" y="1455676"/>
            <a:ext cx="0" cy="201649"/>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8656493" y="1449911"/>
            <a:ext cx="0" cy="201649"/>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a:stCxn id="19" idx="2"/>
          </p:cNvCxnSpPr>
          <p:nvPr/>
        </p:nvCxnSpPr>
        <p:spPr>
          <a:xfrm flipH="1">
            <a:off x="8663552" y="2034141"/>
            <a:ext cx="1" cy="277974"/>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7057292" y="2312115"/>
            <a:ext cx="2989385"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7051525" y="2314828"/>
            <a:ext cx="0" cy="177647"/>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10061430" y="2321635"/>
            <a:ext cx="0" cy="177647"/>
          </a:xfrm>
          <a:prstGeom prst="line">
            <a:avLst/>
          </a:prstGeom>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9035179" y="3185807"/>
            <a:ext cx="2865467" cy="584775"/>
          </a:xfrm>
          <a:prstGeom prst="rect">
            <a:avLst/>
          </a:prstGeom>
          <a:noFill/>
          <a:ln>
            <a:solidFill>
              <a:schemeClr val="tx1"/>
            </a:solidFill>
          </a:ln>
        </p:spPr>
        <p:txBody>
          <a:bodyPr wrap="square" rtlCol="0">
            <a:spAutoFit/>
          </a:bodyPr>
          <a:lstStyle/>
          <a:p>
            <a:r>
              <a:rPr lang="en-US" sz="1600" i="1" dirty="0" err="1" smtClean="0">
                <a:latin typeface="Arial" charset="0"/>
                <a:ea typeface="Arial" charset="0"/>
                <a:cs typeface="Arial" charset="0"/>
              </a:rPr>
              <a:t>Shigella</a:t>
            </a:r>
            <a:r>
              <a:rPr lang="en-US" sz="1600" i="1" dirty="0" smtClean="0">
                <a:latin typeface="Arial" charset="0"/>
                <a:ea typeface="Arial" charset="0"/>
                <a:cs typeface="Arial" charset="0"/>
              </a:rPr>
              <a:t>: </a:t>
            </a:r>
            <a:r>
              <a:rPr lang="en-US" sz="1600" dirty="0" smtClean="0">
                <a:latin typeface="Arial" charset="0"/>
                <a:ea typeface="Arial" charset="0"/>
                <a:cs typeface="Arial" charset="0"/>
              </a:rPr>
              <a:t>non motile, no H</a:t>
            </a:r>
            <a:r>
              <a:rPr lang="en-US" sz="1600" baseline="-25000" dirty="0" smtClean="0">
                <a:latin typeface="Arial" charset="0"/>
                <a:ea typeface="Arial" charset="0"/>
                <a:cs typeface="Arial" charset="0"/>
              </a:rPr>
              <a:t>2</a:t>
            </a:r>
            <a:r>
              <a:rPr lang="en-US" sz="1600" dirty="0" smtClean="0">
                <a:latin typeface="Arial" charset="0"/>
                <a:ea typeface="Arial" charset="0"/>
                <a:cs typeface="Arial" charset="0"/>
              </a:rPr>
              <a:t>S production</a:t>
            </a:r>
            <a:endParaRPr lang="en-US" sz="1600" b="1" dirty="0" smtClean="0">
              <a:latin typeface="Arial" charset="0"/>
              <a:ea typeface="Arial" charset="0"/>
              <a:cs typeface="Arial" charset="0"/>
            </a:endParaRPr>
          </a:p>
        </p:txBody>
      </p:sp>
      <p:sp>
        <p:nvSpPr>
          <p:cNvPr id="29" name="TextBox 28"/>
          <p:cNvSpPr txBox="1"/>
          <p:nvPr/>
        </p:nvSpPr>
        <p:spPr>
          <a:xfrm>
            <a:off x="9035179" y="3891228"/>
            <a:ext cx="2865468" cy="584775"/>
          </a:xfrm>
          <a:prstGeom prst="rect">
            <a:avLst/>
          </a:prstGeom>
          <a:noFill/>
          <a:ln>
            <a:solidFill>
              <a:schemeClr val="tx1"/>
            </a:solidFill>
          </a:ln>
        </p:spPr>
        <p:txBody>
          <a:bodyPr wrap="square" rtlCol="0">
            <a:spAutoFit/>
          </a:bodyPr>
          <a:lstStyle/>
          <a:p>
            <a:r>
              <a:rPr lang="en-US" sz="1600" i="1" dirty="0" smtClean="0">
                <a:latin typeface="Arial" charset="0"/>
                <a:ea typeface="Arial" charset="0"/>
                <a:cs typeface="Arial" charset="0"/>
              </a:rPr>
              <a:t>Salmonella:</a:t>
            </a:r>
            <a:r>
              <a:rPr lang="en-US" sz="1600" dirty="0" smtClean="0">
                <a:latin typeface="Arial" charset="0"/>
                <a:ea typeface="Arial" charset="0"/>
                <a:cs typeface="Arial" charset="0"/>
              </a:rPr>
              <a:t> motile, H</a:t>
            </a:r>
            <a:r>
              <a:rPr lang="en-US" sz="1600" baseline="-25000" dirty="0" smtClean="0">
                <a:latin typeface="Arial" charset="0"/>
                <a:ea typeface="Arial" charset="0"/>
                <a:cs typeface="Arial" charset="0"/>
              </a:rPr>
              <a:t>2</a:t>
            </a:r>
            <a:r>
              <a:rPr lang="en-US" sz="1600" dirty="0" smtClean="0">
                <a:latin typeface="Arial" charset="0"/>
                <a:ea typeface="Arial" charset="0"/>
                <a:cs typeface="Arial" charset="0"/>
              </a:rPr>
              <a:t>S production (generally)</a:t>
            </a:r>
            <a:endParaRPr lang="en-US" sz="1600" b="1" i="1" dirty="0" smtClean="0">
              <a:solidFill>
                <a:srgbClr val="7030A0"/>
              </a:solidFill>
              <a:latin typeface="Arial" charset="0"/>
              <a:ea typeface="Arial" charset="0"/>
              <a:cs typeface="Arial" charset="0"/>
            </a:endParaRPr>
          </a:p>
        </p:txBody>
      </p:sp>
      <p:sp>
        <p:nvSpPr>
          <p:cNvPr id="30" name="TextBox 29"/>
          <p:cNvSpPr txBox="1"/>
          <p:nvPr/>
        </p:nvSpPr>
        <p:spPr>
          <a:xfrm>
            <a:off x="9035179" y="4720628"/>
            <a:ext cx="2865468" cy="830997"/>
          </a:xfrm>
          <a:prstGeom prst="rect">
            <a:avLst/>
          </a:prstGeom>
          <a:noFill/>
          <a:ln>
            <a:solidFill>
              <a:schemeClr val="tx1"/>
            </a:solidFill>
          </a:ln>
        </p:spPr>
        <p:txBody>
          <a:bodyPr wrap="square" rtlCol="0">
            <a:spAutoFit/>
          </a:bodyPr>
          <a:lstStyle/>
          <a:p>
            <a:r>
              <a:rPr lang="en-US" sz="1600" i="1" dirty="0" smtClean="0">
                <a:latin typeface="Arial" charset="0"/>
                <a:ea typeface="Arial" charset="0"/>
                <a:cs typeface="Arial" charset="0"/>
              </a:rPr>
              <a:t>Proteus:</a:t>
            </a:r>
            <a:r>
              <a:rPr lang="en-US" sz="1600" dirty="0" smtClean="0">
                <a:latin typeface="Arial" charset="0"/>
                <a:ea typeface="Arial" charset="0"/>
                <a:cs typeface="Arial" charset="0"/>
              </a:rPr>
              <a:t> swarming, urease +</a:t>
            </a:r>
            <a:endParaRPr lang="en-US" sz="1600" i="1" dirty="0" smtClean="0">
              <a:latin typeface="Arial" charset="0"/>
              <a:ea typeface="Arial" charset="0"/>
              <a:cs typeface="Arial" charset="0"/>
            </a:endParaRPr>
          </a:p>
          <a:p>
            <a:r>
              <a:rPr lang="en-US" sz="1600" i="1" dirty="0" smtClean="0">
                <a:latin typeface="Arial" charset="0"/>
                <a:ea typeface="Arial" charset="0"/>
                <a:cs typeface="Arial" charset="0"/>
              </a:rPr>
              <a:t>  mirabilis, </a:t>
            </a:r>
            <a:r>
              <a:rPr lang="en-US" sz="1600" i="1" dirty="0" err="1" smtClean="0">
                <a:latin typeface="Arial" charset="0"/>
                <a:ea typeface="Arial" charset="0"/>
                <a:cs typeface="Arial" charset="0"/>
              </a:rPr>
              <a:t>penneri</a:t>
            </a:r>
            <a:r>
              <a:rPr lang="en-US" sz="1600" i="1" dirty="0" smtClean="0">
                <a:latin typeface="Arial" charset="0"/>
                <a:ea typeface="Arial" charset="0"/>
                <a:cs typeface="Arial" charset="0"/>
              </a:rPr>
              <a:t>:</a:t>
            </a:r>
            <a:r>
              <a:rPr lang="en-US" sz="1600" dirty="0" smtClean="0">
                <a:latin typeface="Arial" charset="0"/>
                <a:ea typeface="Arial" charset="0"/>
                <a:cs typeface="Arial" charset="0"/>
              </a:rPr>
              <a:t> indole +</a:t>
            </a:r>
          </a:p>
          <a:p>
            <a:r>
              <a:rPr lang="en-US" sz="1600" i="1" dirty="0" smtClean="0">
                <a:latin typeface="Arial" charset="0"/>
                <a:ea typeface="Arial" charset="0"/>
                <a:cs typeface="Arial" charset="0"/>
              </a:rPr>
              <a:t>  vulgaris</a:t>
            </a:r>
            <a:r>
              <a:rPr lang="en-US" sz="1600" dirty="0" smtClean="0">
                <a:latin typeface="Arial" charset="0"/>
                <a:ea typeface="Arial" charset="0"/>
                <a:cs typeface="Arial" charset="0"/>
              </a:rPr>
              <a:t>: indole -</a:t>
            </a:r>
          </a:p>
        </p:txBody>
      </p:sp>
      <p:sp>
        <p:nvSpPr>
          <p:cNvPr id="31" name="TextBox 30"/>
          <p:cNvSpPr txBox="1"/>
          <p:nvPr/>
        </p:nvSpPr>
        <p:spPr>
          <a:xfrm>
            <a:off x="9035178" y="5767069"/>
            <a:ext cx="2865468" cy="584775"/>
          </a:xfrm>
          <a:prstGeom prst="rect">
            <a:avLst/>
          </a:prstGeom>
          <a:noFill/>
          <a:ln>
            <a:solidFill>
              <a:schemeClr val="tx1"/>
            </a:solidFill>
          </a:ln>
        </p:spPr>
        <p:txBody>
          <a:bodyPr wrap="square" rtlCol="0">
            <a:spAutoFit/>
          </a:bodyPr>
          <a:lstStyle/>
          <a:p>
            <a:r>
              <a:rPr lang="en-US" sz="1600" b="1" i="1" dirty="0" smtClean="0">
                <a:solidFill>
                  <a:srgbClr val="7030A0"/>
                </a:solidFill>
                <a:latin typeface="Arial" charset="0"/>
                <a:ea typeface="Arial" charset="0"/>
                <a:cs typeface="Arial" charset="0"/>
              </a:rPr>
              <a:t>Yersinia</a:t>
            </a:r>
            <a:r>
              <a:rPr lang="en-US" sz="1600" b="1" i="1" dirty="0">
                <a:solidFill>
                  <a:srgbClr val="7030A0"/>
                </a:solidFill>
                <a:latin typeface="Arial" charset="0"/>
                <a:ea typeface="Arial" charset="0"/>
                <a:cs typeface="Arial" charset="0"/>
              </a:rPr>
              <a:t> </a:t>
            </a:r>
            <a:r>
              <a:rPr lang="en-US" sz="1600" b="1" i="1" dirty="0" smtClean="0">
                <a:solidFill>
                  <a:srgbClr val="7030A0"/>
                </a:solidFill>
                <a:latin typeface="Arial" charset="0"/>
                <a:ea typeface="Arial" charset="0"/>
                <a:cs typeface="Arial" charset="0"/>
              </a:rPr>
              <a:t>enterocolitia:</a:t>
            </a:r>
          </a:p>
          <a:p>
            <a:r>
              <a:rPr lang="en-US" sz="1600" dirty="0">
                <a:latin typeface="Arial" charset="0"/>
                <a:ea typeface="Arial" charset="0"/>
                <a:cs typeface="Arial" charset="0"/>
              </a:rPr>
              <a:t>b</a:t>
            </a:r>
            <a:r>
              <a:rPr lang="en-US" sz="1600" dirty="0" smtClean="0">
                <a:latin typeface="Arial" charset="0"/>
                <a:ea typeface="Arial" charset="0"/>
                <a:cs typeface="Arial" charset="0"/>
              </a:rPr>
              <a:t>ipolar staining, urease (+)</a:t>
            </a:r>
          </a:p>
        </p:txBody>
      </p:sp>
      <p:sp>
        <p:nvSpPr>
          <p:cNvPr id="32" name="TextBox 31"/>
          <p:cNvSpPr txBox="1"/>
          <p:nvPr/>
        </p:nvSpPr>
        <p:spPr>
          <a:xfrm>
            <a:off x="5807255" y="6125758"/>
            <a:ext cx="2606408" cy="584775"/>
          </a:xfrm>
          <a:prstGeom prst="rect">
            <a:avLst/>
          </a:prstGeom>
          <a:noFill/>
          <a:ln>
            <a:solidFill>
              <a:schemeClr val="tx1"/>
            </a:solidFill>
          </a:ln>
        </p:spPr>
        <p:txBody>
          <a:bodyPr wrap="square" rtlCol="0">
            <a:spAutoFit/>
          </a:bodyPr>
          <a:lstStyle/>
          <a:p>
            <a:r>
              <a:rPr lang="en-US" sz="1600" i="1" dirty="0" err="1" smtClean="0">
                <a:latin typeface="Arial" charset="0"/>
                <a:ea typeface="Arial" charset="0"/>
                <a:cs typeface="Arial" charset="0"/>
              </a:rPr>
              <a:t>Burkholderia</a:t>
            </a:r>
            <a:r>
              <a:rPr lang="en-US" sz="1600" i="1" dirty="0" smtClean="0">
                <a:latin typeface="Arial" charset="0"/>
                <a:ea typeface="Arial" charset="0"/>
                <a:cs typeface="Arial" charset="0"/>
              </a:rPr>
              <a:t>: </a:t>
            </a:r>
            <a:r>
              <a:rPr lang="en-US" sz="1600" i="1" dirty="0" err="1" smtClean="0">
                <a:latin typeface="Arial" charset="0"/>
                <a:ea typeface="Arial" charset="0"/>
                <a:cs typeface="Arial" charset="0"/>
              </a:rPr>
              <a:t>pseudomallei</a:t>
            </a:r>
            <a:r>
              <a:rPr lang="en-US" sz="1600" i="1" dirty="0" smtClean="0">
                <a:latin typeface="Arial" charset="0"/>
                <a:ea typeface="Arial" charset="0"/>
                <a:cs typeface="Arial" charset="0"/>
              </a:rPr>
              <a:t>, </a:t>
            </a:r>
            <a:r>
              <a:rPr lang="en-US" sz="1600" i="1" dirty="0" err="1" smtClean="0">
                <a:latin typeface="Arial" charset="0"/>
                <a:ea typeface="Arial" charset="0"/>
                <a:cs typeface="Arial" charset="0"/>
              </a:rPr>
              <a:t>capecia</a:t>
            </a:r>
            <a:endParaRPr lang="en-US" sz="1600" i="1" dirty="0" smtClean="0">
              <a:latin typeface="Arial" charset="0"/>
              <a:ea typeface="Arial" charset="0"/>
              <a:cs typeface="Arial" charset="0"/>
            </a:endParaRPr>
          </a:p>
        </p:txBody>
      </p:sp>
      <p:sp>
        <p:nvSpPr>
          <p:cNvPr id="34" name="TextBox 33"/>
          <p:cNvSpPr txBox="1"/>
          <p:nvPr/>
        </p:nvSpPr>
        <p:spPr>
          <a:xfrm>
            <a:off x="5796250" y="3181409"/>
            <a:ext cx="2595400" cy="338554"/>
          </a:xfrm>
          <a:prstGeom prst="rect">
            <a:avLst/>
          </a:prstGeom>
          <a:noFill/>
          <a:ln>
            <a:solidFill>
              <a:schemeClr val="tx1"/>
            </a:solidFill>
          </a:ln>
        </p:spPr>
        <p:txBody>
          <a:bodyPr wrap="square" rtlCol="0">
            <a:spAutoFit/>
          </a:bodyPr>
          <a:lstStyle/>
          <a:p>
            <a:r>
              <a:rPr lang="en-US" sz="1600" i="1" dirty="0" smtClean="0">
                <a:latin typeface="Arial" charset="0"/>
                <a:ea typeface="Arial" charset="0"/>
                <a:cs typeface="Arial" charset="0"/>
              </a:rPr>
              <a:t>Pseudomonas</a:t>
            </a:r>
          </a:p>
        </p:txBody>
      </p:sp>
      <p:sp>
        <p:nvSpPr>
          <p:cNvPr id="35" name="TextBox 34"/>
          <p:cNvSpPr txBox="1"/>
          <p:nvPr/>
        </p:nvSpPr>
        <p:spPr>
          <a:xfrm>
            <a:off x="5796248" y="3683120"/>
            <a:ext cx="2595400" cy="830997"/>
          </a:xfrm>
          <a:prstGeom prst="rect">
            <a:avLst/>
          </a:prstGeom>
          <a:noFill/>
          <a:ln>
            <a:solidFill>
              <a:schemeClr val="tx1"/>
            </a:solidFill>
          </a:ln>
        </p:spPr>
        <p:txBody>
          <a:bodyPr wrap="square" rtlCol="0">
            <a:spAutoFit/>
          </a:bodyPr>
          <a:lstStyle/>
          <a:p>
            <a:r>
              <a:rPr lang="en-US" sz="1600" i="1" dirty="0" smtClean="0">
                <a:latin typeface="Arial" charset="0"/>
                <a:ea typeface="Arial" charset="0"/>
                <a:cs typeface="Arial" charset="0"/>
              </a:rPr>
              <a:t>Campylobacter:</a:t>
            </a:r>
          </a:p>
          <a:p>
            <a:r>
              <a:rPr lang="en-US" sz="1600" dirty="0">
                <a:latin typeface="Arial" charset="0"/>
                <a:ea typeface="Arial" charset="0"/>
                <a:cs typeface="Arial" charset="0"/>
              </a:rPr>
              <a:t>s</a:t>
            </a:r>
            <a:r>
              <a:rPr lang="en-US" sz="1600" dirty="0" smtClean="0">
                <a:latin typeface="Arial" charset="0"/>
                <a:ea typeface="Arial" charset="0"/>
                <a:cs typeface="Arial" charset="0"/>
              </a:rPr>
              <a:t>eagull winged shaped microaerophilic, 37 – 42</a:t>
            </a:r>
            <a:r>
              <a:rPr lang="en-US" sz="1600" baseline="30000" dirty="0" smtClean="0">
                <a:latin typeface="Arial" charset="0"/>
                <a:ea typeface="Arial" charset="0"/>
                <a:cs typeface="Arial" charset="0"/>
              </a:rPr>
              <a:t>o</a:t>
            </a:r>
            <a:r>
              <a:rPr lang="en-US" sz="1600" dirty="0" smtClean="0">
                <a:latin typeface="Arial" charset="0"/>
                <a:ea typeface="Arial" charset="0"/>
                <a:cs typeface="Arial" charset="0"/>
              </a:rPr>
              <a:t>C</a:t>
            </a:r>
          </a:p>
        </p:txBody>
      </p:sp>
      <p:sp>
        <p:nvSpPr>
          <p:cNvPr id="36" name="TextBox 35"/>
          <p:cNvSpPr txBox="1"/>
          <p:nvPr/>
        </p:nvSpPr>
        <p:spPr>
          <a:xfrm>
            <a:off x="5807255" y="4722225"/>
            <a:ext cx="2595400" cy="584775"/>
          </a:xfrm>
          <a:prstGeom prst="rect">
            <a:avLst/>
          </a:prstGeom>
          <a:noFill/>
          <a:ln>
            <a:solidFill>
              <a:schemeClr val="tx1"/>
            </a:solidFill>
          </a:ln>
        </p:spPr>
        <p:txBody>
          <a:bodyPr wrap="square" rtlCol="0">
            <a:spAutoFit/>
          </a:bodyPr>
          <a:lstStyle/>
          <a:p>
            <a:r>
              <a:rPr lang="en-US" sz="1600" b="1" i="1" dirty="0" smtClean="0">
                <a:solidFill>
                  <a:srgbClr val="7030A0"/>
                </a:solidFill>
                <a:latin typeface="Arial" charset="0"/>
                <a:ea typeface="Arial" charset="0"/>
                <a:cs typeface="Arial" charset="0"/>
              </a:rPr>
              <a:t>Vibrio: </a:t>
            </a:r>
            <a:r>
              <a:rPr lang="en-US" sz="1600" dirty="0" smtClean="0">
                <a:latin typeface="Arial" charset="0"/>
                <a:ea typeface="Arial" charset="0"/>
                <a:cs typeface="Arial" charset="0"/>
              </a:rPr>
              <a:t>curved, comma shaped, halophilic</a:t>
            </a:r>
            <a:endParaRPr lang="en-US" sz="1600" i="1" dirty="0" smtClean="0">
              <a:latin typeface="Arial" charset="0"/>
              <a:ea typeface="Arial" charset="0"/>
              <a:cs typeface="Arial" charset="0"/>
            </a:endParaRPr>
          </a:p>
        </p:txBody>
      </p:sp>
      <p:sp>
        <p:nvSpPr>
          <p:cNvPr id="37" name="TextBox 36"/>
          <p:cNvSpPr txBox="1"/>
          <p:nvPr/>
        </p:nvSpPr>
        <p:spPr>
          <a:xfrm>
            <a:off x="5790745" y="5547102"/>
            <a:ext cx="2595400" cy="338554"/>
          </a:xfrm>
          <a:prstGeom prst="rect">
            <a:avLst/>
          </a:prstGeom>
          <a:noFill/>
          <a:ln>
            <a:solidFill>
              <a:schemeClr val="tx1"/>
            </a:solidFill>
          </a:ln>
        </p:spPr>
        <p:txBody>
          <a:bodyPr wrap="square" rtlCol="0">
            <a:spAutoFit/>
          </a:bodyPr>
          <a:lstStyle/>
          <a:p>
            <a:r>
              <a:rPr lang="en-US" sz="1600" b="1" i="1" dirty="0" err="1" smtClean="0">
                <a:solidFill>
                  <a:srgbClr val="7030A0"/>
                </a:solidFill>
                <a:latin typeface="Arial" charset="0"/>
                <a:ea typeface="Arial" charset="0"/>
                <a:cs typeface="Arial" charset="0"/>
              </a:rPr>
              <a:t>Aeromonas</a:t>
            </a:r>
            <a:endParaRPr lang="en-US" sz="1600" i="1" dirty="0" smtClean="0">
              <a:latin typeface="Arial" charset="0"/>
              <a:ea typeface="Arial" charset="0"/>
              <a:cs typeface="Arial" charset="0"/>
            </a:endParaRPr>
          </a:p>
        </p:txBody>
      </p:sp>
      <p:sp>
        <p:nvSpPr>
          <p:cNvPr id="41" name="TextBox 40"/>
          <p:cNvSpPr txBox="1"/>
          <p:nvPr/>
        </p:nvSpPr>
        <p:spPr>
          <a:xfrm>
            <a:off x="350142" y="3153661"/>
            <a:ext cx="2278699" cy="1077218"/>
          </a:xfrm>
          <a:prstGeom prst="rect">
            <a:avLst/>
          </a:prstGeom>
          <a:noFill/>
          <a:ln>
            <a:solidFill>
              <a:schemeClr val="tx1"/>
            </a:solidFill>
          </a:ln>
        </p:spPr>
        <p:txBody>
          <a:bodyPr wrap="square" rtlCol="0">
            <a:spAutoFit/>
          </a:bodyPr>
          <a:lstStyle/>
          <a:p>
            <a:r>
              <a:rPr lang="en-US" sz="1600" i="1" dirty="0" err="1" smtClean="0">
                <a:latin typeface="Arial" charset="0"/>
                <a:ea typeface="Arial" charset="0"/>
                <a:cs typeface="Arial" charset="0"/>
              </a:rPr>
              <a:t>Klebsiella</a:t>
            </a:r>
            <a:r>
              <a:rPr lang="en-US" sz="1600" i="1" dirty="0" smtClean="0">
                <a:latin typeface="Arial" charset="0"/>
                <a:ea typeface="Arial" charset="0"/>
                <a:cs typeface="Arial" charset="0"/>
              </a:rPr>
              <a:t>: </a:t>
            </a:r>
            <a:r>
              <a:rPr lang="en-US" sz="1600" dirty="0" smtClean="0">
                <a:latin typeface="Arial" charset="0"/>
                <a:ea typeface="Arial" charset="0"/>
                <a:cs typeface="Arial" charset="0"/>
              </a:rPr>
              <a:t>mucoid (2/2 capsule), urease +</a:t>
            </a:r>
          </a:p>
          <a:p>
            <a:r>
              <a:rPr lang="en-US" sz="1600" i="1" dirty="0" smtClean="0">
                <a:latin typeface="Arial" charset="0"/>
                <a:ea typeface="Arial" charset="0"/>
                <a:cs typeface="Arial" charset="0"/>
              </a:rPr>
              <a:t>   pneumoniae</a:t>
            </a:r>
            <a:r>
              <a:rPr lang="en-US" sz="1600" dirty="0" smtClean="0">
                <a:latin typeface="Arial" charset="0"/>
                <a:ea typeface="Arial" charset="0"/>
                <a:cs typeface="Arial" charset="0"/>
              </a:rPr>
              <a:t> indole -</a:t>
            </a:r>
          </a:p>
          <a:p>
            <a:r>
              <a:rPr lang="en-US" sz="1600" i="1" dirty="0" smtClean="0">
                <a:latin typeface="Arial" charset="0"/>
                <a:ea typeface="Arial" charset="0"/>
                <a:cs typeface="Arial" charset="0"/>
              </a:rPr>
              <a:t>   </a:t>
            </a:r>
            <a:r>
              <a:rPr lang="en-US" sz="1600" i="1" dirty="0" err="1" smtClean="0">
                <a:latin typeface="Arial" charset="0"/>
                <a:ea typeface="Arial" charset="0"/>
                <a:cs typeface="Arial" charset="0"/>
              </a:rPr>
              <a:t>oxytoca</a:t>
            </a:r>
            <a:r>
              <a:rPr lang="en-US" sz="1600" dirty="0" smtClean="0">
                <a:latin typeface="Arial" charset="0"/>
                <a:ea typeface="Arial" charset="0"/>
                <a:cs typeface="Arial" charset="0"/>
              </a:rPr>
              <a:t> indole +</a:t>
            </a:r>
          </a:p>
        </p:txBody>
      </p:sp>
      <p:sp>
        <p:nvSpPr>
          <p:cNvPr id="42" name="TextBox 41"/>
          <p:cNvSpPr txBox="1"/>
          <p:nvPr/>
        </p:nvSpPr>
        <p:spPr>
          <a:xfrm>
            <a:off x="350142" y="4532721"/>
            <a:ext cx="2278699" cy="830997"/>
          </a:xfrm>
          <a:prstGeom prst="rect">
            <a:avLst/>
          </a:prstGeom>
          <a:noFill/>
          <a:ln>
            <a:solidFill>
              <a:schemeClr val="tx1"/>
            </a:solidFill>
          </a:ln>
        </p:spPr>
        <p:txBody>
          <a:bodyPr wrap="square" rtlCol="0">
            <a:spAutoFit/>
          </a:bodyPr>
          <a:lstStyle/>
          <a:p>
            <a:r>
              <a:rPr lang="en-US" sz="1600" i="1" dirty="0" smtClean="0">
                <a:latin typeface="Arial" charset="0"/>
                <a:ea typeface="Arial" charset="0"/>
                <a:cs typeface="Arial" charset="0"/>
              </a:rPr>
              <a:t>E. </a:t>
            </a:r>
            <a:r>
              <a:rPr lang="en-US" sz="1600" i="1" dirty="0">
                <a:latin typeface="Arial" charset="0"/>
                <a:ea typeface="Arial" charset="0"/>
                <a:cs typeface="Arial" charset="0"/>
              </a:rPr>
              <a:t>c</a:t>
            </a:r>
            <a:r>
              <a:rPr lang="en-US" sz="1600" i="1" dirty="0" smtClean="0">
                <a:latin typeface="Arial" charset="0"/>
                <a:ea typeface="Arial" charset="0"/>
                <a:cs typeface="Arial" charset="0"/>
              </a:rPr>
              <a:t>oli</a:t>
            </a:r>
          </a:p>
          <a:p>
            <a:r>
              <a:rPr lang="en-US" sz="1600" dirty="0" smtClean="0">
                <a:latin typeface="Arial" charset="0"/>
                <a:ea typeface="Arial" charset="0"/>
                <a:cs typeface="Arial" charset="0"/>
              </a:rPr>
              <a:t>  Indole +</a:t>
            </a:r>
          </a:p>
          <a:p>
            <a:r>
              <a:rPr lang="en-US" sz="1600" dirty="0" smtClean="0">
                <a:latin typeface="Arial" charset="0"/>
                <a:ea typeface="Arial" charset="0"/>
                <a:cs typeface="Arial" charset="0"/>
              </a:rPr>
              <a:t>  Urease -</a:t>
            </a:r>
          </a:p>
        </p:txBody>
      </p:sp>
      <p:sp>
        <p:nvSpPr>
          <p:cNvPr id="43" name="TextBox 42"/>
          <p:cNvSpPr txBox="1"/>
          <p:nvPr/>
        </p:nvSpPr>
        <p:spPr>
          <a:xfrm>
            <a:off x="361045" y="5597792"/>
            <a:ext cx="2292535" cy="338554"/>
          </a:xfrm>
          <a:prstGeom prst="rect">
            <a:avLst/>
          </a:prstGeom>
          <a:noFill/>
          <a:ln>
            <a:solidFill>
              <a:schemeClr val="tx1"/>
            </a:solidFill>
          </a:ln>
        </p:spPr>
        <p:txBody>
          <a:bodyPr wrap="square" rtlCol="0">
            <a:spAutoFit/>
          </a:bodyPr>
          <a:lstStyle/>
          <a:p>
            <a:r>
              <a:rPr lang="en-US" sz="1600" i="1" dirty="0" smtClean="0">
                <a:latin typeface="Arial" charset="0"/>
                <a:ea typeface="Arial" charset="0"/>
                <a:cs typeface="Arial" charset="0"/>
              </a:rPr>
              <a:t>Enterobacter</a:t>
            </a:r>
          </a:p>
        </p:txBody>
      </p:sp>
      <p:sp>
        <p:nvSpPr>
          <p:cNvPr id="44" name="TextBox 43"/>
          <p:cNvSpPr txBox="1"/>
          <p:nvPr/>
        </p:nvSpPr>
        <p:spPr>
          <a:xfrm>
            <a:off x="3003890" y="3140667"/>
            <a:ext cx="2227497" cy="338554"/>
          </a:xfrm>
          <a:prstGeom prst="rect">
            <a:avLst/>
          </a:prstGeom>
          <a:noFill/>
          <a:ln>
            <a:solidFill>
              <a:schemeClr val="tx1"/>
            </a:solidFill>
          </a:ln>
        </p:spPr>
        <p:txBody>
          <a:bodyPr wrap="square" rtlCol="0">
            <a:spAutoFit/>
          </a:bodyPr>
          <a:lstStyle/>
          <a:p>
            <a:r>
              <a:rPr lang="en-US" sz="1600" i="1" dirty="0" err="1" smtClean="0">
                <a:latin typeface="Arial" charset="0"/>
                <a:ea typeface="Arial" charset="0"/>
                <a:cs typeface="Arial" charset="0"/>
              </a:rPr>
              <a:t>Citrobacter</a:t>
            </a:r>
            <a:endParaRPr lang="en-US" sz="1600" i="1" dirty="0" smtClean="0">
              <a:latin typeface="Arial" charset="0"/>
              <a:ea typeface="Arial" charset="0"/>
              <a:cs typeface="Arial" charset="0"/>
            </a:endParaRPr>
          </a:p>
        </p:txBody>
      </p:sp>
      <p:sp>
        <p:nvSpPr>
          <p:cNvPr id="45" name="TextBox 44"/>
          <p:cNvSpPr txBox="1"/>
          <p:nvPr/>
        </p:nvSpPr>
        <p:spPr>
          <a:xfrm>
            <a:off x="3003890" y="3662122"/>
            <a:ext cx="2227497" cy="338554"/>
          </a:xfrm>
          <a:prstGeom prst="rect">
            <a:avLst/>
          </a:prstGeom>
          <a:noFill/>
          <a:ln>
            <a:solidFill>
              <a:schemeClr val="tx1"/>
            </a:solidFill>
          </a:ln>
        </p:spPr>
        <p:txBody>
          <a:bodyPr wrap="square" rtlCol="0">
            <a:spAutoFit/>
          </a:bodyPr>
          <a:lstStyle/>
          <a:p>
            <a:r>
              <a:rPr lang="en-US" sz="1600" i="1" dirty="0" err="1" smtClean="0">
                <a:latin typeface="Arial" charset="0"/>
                <a:ea typeface="Arial" charset="0"/>
                <a:cs typeface="Arial" charset="0"/>
              </a:rPr>
              <a:t>Serratia</a:t>
            </a:r>
            <a:endParaRPr lang="en-US" sz="1600" i="1" dirty="0" smtClean="0">
              <a:latin typeface="Arial" charset="0"/>
              <a:ea typeface="Arial" charset="0"/>
              <a:cs typeface="Arial" charset="0"/>
            </a:endParaRPr>
          </a:p>
        </p:txBody>
      </p:sp>
      <p:sp>
        <p:nvSpPr>
          <p:cNvPr id="48" name="TextBox 47"/>
          <p:cNvSpPr txBox="1"/>
          <p:nvPr/>
        </p:nvSpPr>
        <p:spPr>
          <a:xfrm>
            <a:off x="3003890" y="2473311"/>
            <a:ext cx="2227497" cy="369332"/>
          </a:xfrm>
          <a:prstGeom prst="rect">
            <a:avLst/>
          </a:prstGeom>
          <a:noFill/>
          <a:ln>
            <a:solidFill>
              <a:schemeClr val="tx1"/>
            </a:solidFill>
          </a:ln>
        </p:spPr>
        <p:txBody>
          <a:bodyPr wrap="square" rtlCol="0">
            <a:spAutoFit/>
          </a:bodyPr>
          <a:lstStyle/>
          <a:p>
            <a:pPr algn="ctr"/>
            <a:r>
              <a:rPr lang="en-US" dirty="0" smtClean="0">
                <a:latin typeface="Arial" charset="0"/>
                <a:ea typeface="Arial" charset="0"/>
                <a:cs typeface="Arial" charset="0"/>
              </a:rPr>
              <a:t>slow</a:t>
            </a:r>
            <a:endParaRPr lang="en-US" dirty="0">
              <a:latin typeface="Arial" charset="0"/>
              <a:ea typeface="Arial" charset="0"/>
              <a:cs typeface="Arial" charset="0"/>
            </a:endParaRPr>
          </a:p>
        </p:txBody>
      </p:sp>
      <p:sp>
        <p:nvSpPr>
          <p:cNvPr id="49" name="TextBox 48"/>
          <p:cNvSpPr txBox="1"/>
          <p:nvPr/>
        </p:nvSpPr>
        <p:spPr>
          <a:xfrm>
            <a:off x="385786" y="2473311"/>
            <a:ext cx="2243055" cy="369332"/>
          </a:xfrm>
          <a:prstGeom prst="rect">
            <a:avLst/>
          </a:prstGeom>
          <a:noFill/>
          <a:ln>
            <a:solidFill>
              <a:schemeClr val="tx1"/>
            </a:solidFill>
          </a:ln>
        </p:spPr>
        <p:txBody>
          <a:bodyPr wrap="square" rtlCol="0">
            <a:spAutoFit/>
          </a:bodyPr>
          <a:lstStyle/>
          <a:p>
            <a:pPr algn="ctr"/>
            <a:r>
              <a:rPr lang="en-US" dirty="0" smtClean="0">
                <a:latin typeface="Arial" charset="0"/>
                <a:ea typeface="Arial" charset="0"/>
                <a:cs typeface="Arial" charset="0"/>
              </a:rPr>
              <a:t>fast</a:t>
            </a:r>
            <a:endParaRPr lang="en-US" dirty="0">
              <a:latin typeface="Arial" charset="0"/>
              <a:ea typeface="Arial" charset="0"/>
              <a:cs typeface="Arial" charset="0"/>
            </a:endParaRPr>
          </a:p>
        </p:txBody>
      </p:sp>
      <p:cxnSp>
        <p:nvCxnSpPr>
          <p:cNvPr id="50" name="Straight Connector 49"/>
          <p:cNvCxnSpPr/>
          <p:nvPr/>
        </p:nvCxnSpPr>
        <p:spPr>
          <a:xfrm flipH="1">
            <a:off x="3081355" y="2014977"/>
            <a:ext cx="1" cy="277974"/>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a:off x="1475095" y="2292951"/>
            <a:ext cx="2865238" cy="0"/>
          </a:xfrm>
          <a:prstGeom prst="line">
            <a:avLst/>
          </a:prstGeom>
        </p:spPr>
        <p:style>
          <a:lnRef idx="1">
            <a:schemeClr val="dk1"/>
          </a:lnRef>
          <a:fillRef idx="0">
            <a:schemeClr val="dk1"/>
          </a:fillRef>
          <a:effectRef idx="0">
            <a:schemeClr val="dk1"/>
          </a:effectRef>
          <a:fontRef idx="minor">
            <a:schemeClr val="tx1"/>
          </a:fontRef>
        </p:style>
      </p:cxnSp>
      <p:cxnSp>
        <p:nvCxnSpPr>
          <p:cNvPr id="52" name="Straight Connector 51"/>
          <p:cNvCxnSpPr/>
          <p:nvPr/>
        </p:nvCxnSpPr>
        <p:spPr>
          <a:xfrm>
            <a:off x="4336516" y="2295664"/>
            <a:ext cx="0" cy="177647"/>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1471299" y="2283675"/>
            <a:ext cx="0" cy="17764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84329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347069" y="4929233"/>
            <a:ext cx="4065495" cy="2145741"/>
          </a:xfrm>
        </p:spPr>
        <p:txBody>
          <a:bodyPr>
            <a:normAutofit/>
          </a:bodyPr>
          <a:lstStyle/>
          <a:p>
            <a:pPr marL="0" indent="0">
              <a:buNone/>
            </a:pPr>
            <a:r>
              <a:rPr lang="en-US" sz="2000" dirty="0" smtClean="0">
                <a:latin typeface="Arial" charset="0"/>
                <a:ea typeface="Arial" charset="0"/>
                <a:cs typeface="Arial" charset="0"/>
              </a:rPr>
              <a:t>MacConkey:</a:t>
            </a:r>
          </a:p>
          <a:p>
            <a:pPr>
              <a:buFont typeface="Wingdings" charset="2"/>
              <a:buChar char="§"/>
            </a:pPr>
            <a:r>
              <a:rPr lang="en-US" sz="2000" dirty="0" smtClean="0">
                <a:latin typeface="Arial" charset="0"/>
                <a:ea typeface="Arial" charset="0"/>
                <a:cs typeface="Arial" charset="0"/>
              </a:rPr>
              <a:t>Non lactose fermenter</a:t>
            </a:r>
            <a:endParaRPr lang="en-US" sz="2000" dirty="0">
              <a:latin typeface="Arial" charset="0"/>
              <a:ea typeface="Arial" charset="0"/>
              <a:cs typeface="Arial" charset="0"/>
            </a:endParaRPr>
          </a:p>
        </p:txBody>
      </p:sp>
      <p:pic>
        <p:nvPicPr>
          <p:cNvPr id="2" name="Picture 1"/>
          <p:cNvPicPr>
            <a:picLocks noChangeAspect="1"/>
          </p:cNvPicPr>
          <p:nvPr/>
        </p:nvPicPr>
        <p:blipFill rotWithShape="1">
          <a:blip r:embed="rId2"/>
          <a:srcRect t="1092"/>
          <a:stretch/>
        </p:blipFill>
        <p:spPr>
          <a:xfrm>
            <a:off x="1347069" y="461966"/>
            <a:ext cx="3571446" cy="4299769"/>
          </a:xfrm>
          <a:prstGeom prst="rect">
            <a:avLst/>
          </a:prstGeom>
        </p:spPr>
      </p:pic>
      <p:sp>
        <p:nvSpPr>
          <p:cNvPr id="9" name="Content Placeholder 2"/>
          <p:cNvSpPr txBox="1">
            <a:spLocks/>
          </p:cNvSpPr>
          <p:nvPr/>
        </p:nvSpPr>
        <p:spPr>
          <a:xfrm>
            <a:off x="7288640" y="5053925"/>
            <a:ext cx="4065495" cy="2145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b="1" dirty="0" smtClean="0">
                <a:latin typeface="Arial" charset="0"/>
                <a:ea typeface="Arial" charset="0"/>
                <a:cs typeface="Arial" charset="0"/>
              </a:rPr>
              <a:t>Urease test </a:t>
            </a:r>
            <a:r>
              <a:rPr lang="en-US" sz="2000" dirty="0" smtClean="0">
                <a:latin typeface="Arial" charset="0"/>
                <a:ea typeface="Arial" charset="0"/>
                <a:cs typeface="Arial" charset="0"/>
              </a:rPr>
              <a:t>on urea slant:</a:t>
            </a:r>
          </a:p>
          <a:p>
            <a:pPr>
              <a:buFont typeface="Wingdings" charset="2"/>
              <a:buChar char="§"/>
            </a:pPr>
            <a:r>
              <a:rPr lang="en-US" sz="2000" dirty="0" smtClean="0">
                <a:latin typeface="Arial" charset="0"/>
                <a:ea typeface="Arial" charset="0"/>
                <a:cs typeface="Arial" charset="0"/>
              </a:rPr>
              <a:t>Change from phenol red – orange to magenta pink</a:t>
            </a:r>
            <a:endParaRPr lang="en-US" sz="2000" dirty="0">
              <a:latin typeface="Arial" charset="0"/>
              <a:ea typeface="Arial" charset="0"/>
              <a:cs typeface="Arial" charset="0"/>
            </a:endParaRPr>
          </a:p>
        </p:txBody>
      </p:sp>
      <p:pic>
        <p:nvPicPr>
          <p:cNvPr id="3" name="Picture 2"/>
          <p:cNvPicPr>
            <a:picLocks noChangeAspect="1"/>
          </p:cNvPicPr>
          <p:nvPr/>
        </p:nvPicPr>
        <p:blipFill>
          <a:blip r:embed="rId3"/>
          <a:stretch>
            <a:fillRect/>
          </a:stretch>
        </p:blipFill>
        <p:spPr>
          <a:xfrm>
            <a:off x="8621397" y="294468"/>
            <a:ext cx="972054" cy="4634766"/>
          </a:xfrm>
          <a:prstGeom prst="rect">
            <a:avLst/>
          </a:prstGeom>
        </p:spPr>
      </p:pic>
    </p:spTree>
    <p:extLst>
      <p:ext uri="{BB962C8B-B14F-4D97-AF65-F5344CB8AC3E}">
        <p14:creationId xmlns:p14="http://schemas.microsoft.com/office/powerpoint/2010/main" val="914328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dirty="0" smtClean="0">
                <a:latin typeface="Arial" charset="0"/>
                <a:ea typeface="Arial" charset="0"/>
                <a:cs typeface="Arial" charset="0"/>
              </a:rPr>
              <a:t>Poll #1</a:t>
            </a:r>
            <a:endParaRPr lang="en-US" sz="3400" dirty="0">
              <a:latin typeface="Arial" charset="0"/>
              <a:ea typeface="Arial" charset="0"/>
              <a:cs typeface="Arial" charset="0"/>
            </a:endParaRPr>
          </a:p>
        </p:txBody>
      </p:sp>
      <p:sp>
        <p:nvSpPr>
          <p:cNvPr id="3" name="Content Placeholder 2"/>
          <p:cNvSpPr>
            <a:spLocks noGrp="1"/>
          </p:cNvSpPr>
          <p:nvPr>
            <p:ph idx="1"/>
          </p:nvPr>
        </p:nvSpPr>
        <p:spPr>
          <a:xfrm>
            <a:off x="681317" y="1000871"/>
            <a:ext cx="9973235" cy="4351338"/>
          </a:xfrm>
        </p:spPr>
        <p:txBody>
          <a:bodyPr>
            <a:normAutofit/>
          </a:bodyPr>
          <a:lstStyle/>
          <a:p>
            <a:pPr marL="0" indent="0">
              <a:buNone/>
            </a:pPr>
            <a:r>
              <a:rPr lang="en-US" sz="2400" dirty="0" smtClean="0">
                <a:latin typeface="Arial" charset="0"/>
                <a:ea typeface="Arial" charset="0"/>
                <a:cs typeface="Arial" charset="0"/>
              </a:rPr>
              <a:t>The urease test, discussed in a previous micro plate rounds session, can be used to differentiate which of the following organisms:</a:t>
            </a:r>
          </a:p>
          <a:p>
            <a:pPr marL="0" indent="0">
              <a:buNone/>
            </a:pPr>
            <a:endParaRPr lang="en-US" sz="2400" dirty="0">
              <a:latin typeface="Arial" charset="0"/>
              <a:ea typeface="Arial" charset="0"/>
              <a:cs typeface="Arial" charset="0"/>
            </a:endParaRPr>
          </a:p>
          <a:p>
            <a:pPr marL="0" indent="0">
              <a:buNone/>
            </a:pPr>
            <a:r>
              <a:rPr lang="en-US" sz="2400" dirty="0" smtClean="0">
                <a:latin typeface="Arial" charset="0"/>
                <a:ea typeface="Arial" charset="0"/>
                <a:cs typeface="Arial" charset="0"/>
              </a:rPr>
              <a:t>A. </a:t>
            </a:r>
            <a:r>
              <a:rPr lang="en-US" sz="2400" i="1" dirty="0" smtClean="0">
                <a:latin typeface="Arial" charset="0"/>
                <a:ea typeface="Arial" charset="0"/>
                <a:cs typeface="Arial" charset="0"/>
              </a:rPr>
              <a:t>E. coli </a:t>
            </a:r>
            <a:r>
              <a:rPr lang="en-US" sz="2400" dirty="0" smtClean="0">
                <a:latin typeface="Arial" charset="0"/>
                <a:ea typeface="Arial" charset="0"/>
                <a:cs typeface="Arial" charset="0"/>
              </a:rPr>
              <a:t>and </a:t>
            </a:r>
            <a:r>
              <a:rPr lang="en-US" sz="2400" i="1" dirty="0" err="1" smtClean="0">
                <a:latin typeface="Arial" charset="0"/>
                <a:ea typeface="Arial" charset="0"/>
                <a:cs typeface="Arial" charset="0"/>
              </a:rPr>
              <a:t>Klebsiella</a:t>
            </a:r>
            <a:r>
              <a:rPr lang="en-US" sz="2400" i="1" dirty="0" smtClean="0">
                <a:latin typeface="Arial" charset="0"/>
                <a:ea typeface="Arial" charset="0"/>
                <a:cs typeface="Arial" charset="0"/>
              </a:rPr>
              <a:t> pneumoniae</a:t>
            </a:r>
          </a:p>
          <a:p>
            <a:pPr marL="0" indent="0">
              <a:buNone/>
            </a:pPr>
            <a:r>
              <a:rPr lang="en-US" sz="2400" dirty="0" smtClean="0">
                <a:latin typeface="Arial" charset="0"/>
                <a:ea typeface="Arial" charset="0"/>
                <a:cs typeface="Arial" charset="0"/>
              </a:rPr>
              <a:t>B. </a:t>
            </a:r>
            <a:r>
              <a:rPr lang="en-US" sz="2400" i="1" dirty="0" err="1" smtClean="0">
                <a:latin typeface="Arial" charset="0"/>
                <a:ea typeface="Arial" charset="0"/>
                <a:cs typeface="Arial" charset="0"/>
              </a:rPr>
              <a:t>Klebsiella</a:t>
            </a:r>
            <a:r>
              <a:rPr lang="en-US" sz="2400" i="1" dirty="0" smtClean="0">
                <a:latin typeface="Arial" charset="0"/>
                <a:ea typeface="Arial" charset="0"/>
                <a:cs typeface="Arial" charset="0"/>
              </a:rPr>
              <a:t> </a:t>
            </a:r>
            <a:r>
              <a:rPr lang="en-US" sz="2400" i="1" dirty="0" err="1" smtClean="0">
                <a:latin typeface="Arial" charset="0"/>
                <a:ea typeface="Arial" charset="0"/>
                <a:cs typeface="Arial" charset="0"/>
              </a:rPr>
              <a:t>oxytoca</a:t>
            </a:r>
            <a:r>
              <a:rPr lang="en-US" sz="2400" i="1" dirty="0" smtClean="0">
                <a:latin typeface="Arial" charset="0"/>
                <a:ea typeface="Arial" charset="0"/>
                <a:cs typeface="Arial" charset="0"/>
              </a:rPr>
              <a:t> </a:t>
            </a:r>
            <a:r>
              <a:rPr lang="en-US" sz="2400" dirty="0" smtClean="0">
                <a:latin typeface="Arial" charset="0"/>
                <a:ea typeface="Arial" charset="0"/>
                <a:cs typeface="Arial" charset="0"/>
              </a:rPr>
              <a:t>and </a:t>
            </a:r>
            <a:r>
              <a:rPr lang="en-US" sz="2400" i="1" dirty="0" err="1" smtClean="0">
                <a:latin typeface="Arial" charset="0"/>
                <a:ea typeface="Arial" charset="0"/>
                <a:cs typeface="Arial" charset="0"/>
              </a:rPr>
              <a:t>Klebsiella</a:t>
            </a:r>
            <a:r>
              <a:rPr lang="en-US" sz="2400" i="1" dirty="0" smtClean="0">
                <a:latin typeface="Arial" charset="0"/>
                <a:ea typeface="Arial" charset="0"/>
                <a:cs typeface="Arial" charset="0"/>
              </a:rPr>
              <a:t> pneumoniae</a:t>
            </a:r>
          </a:p>
          <a:p>
            <a:pPr marL="0" indent="0">
              <a:buNone/>
            </a:pPr>
            <a:r>
              <a:rPr lang="en-US" sz="2400" dirty="0" smtClean="0">
                <a:latin typeface="Arial" charset="0"/>
                <a:ea typeface="Arial" charset="0"/>
                <a:cs typeface="Arial" charset="0"/>
              </a:rPr>
              <a:t>C. </a:t>
            </a:r>
            <a:r>
              <a:rPr lang="en-US" sz="2400" i="1" dirty="0" smtClean="0">
                <a:latin typeface="Arial" charset="0"/>
                <a:ea typeface="Arial" charset="0"/>
                <a:cs typeface="Arial" charset="0"/>
              </a:rPr>
              <a:t>Pseudomonas aeruginosa </a:t>
            </a:r>
            <a:r>
              <a:rPr lang="en-US" sz="2400" dirty="0" smtClean="0">
                <a:latin typeface="Arial" charset="0"/>
                <a:ea typeface="Arial" charset="0"/>
                <a:cs typeface="Arial" charset="0"/>
              </a:rPr>
              <a:t>and </a:t>
            </a:r>
            <a:r>
              <a:rPr lang="en-US" sz="2400" i="1" dirty="0" smtClean="0">
                <a:latin typeface="Arial" charset="0"/>
                <a:ea typeface="Arial" charset="0"/>
                <a:cs typeface="Arial" charset="0"/>
              </a:rPr>
              <a:t>Salmonella </a:t>
            </a:r>
            <a:r>
              <a:rPr lang="en-US" sz="2400" i="1" dirty="0" err="1" smtClean="0">
                <a:latin typeface="Arial" charset="0"/>
                <a:ea typeface="Arial" charset="0"/>
                <a:cs typeface="Arial" charset="0"/>
              </a:rPr>
              <a:t>typhi</a:t>
            </a:r>
            <a:endParaRPr lang="en-US" sz="2400" i="1" dirty="0" smtClean="0">
              <a:latin typeface="Arial" charset="0"/>
              <a:ea typeface="Arial" charset="0"/>
              <a:cs typeface="Arial" charset="0"/>
            </a:endParaRPr>
          </a:p>
        </p:txBody>
      </p:sp>
    </p:spTree>
    <p:extLst>
      <p:ext uri="{BB962C8B-B14F-4D97-AF65-F5344CB8AC3E}">
        <p14:creationId xmlns:p14="http://schemas.microsoft.com/office/powerpoint/2010/main" val="1290113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dirty="0" smtClean="0">
                <a:latin typeface="Arial" charset="0"/>
                <a:ea typeface="Arial" charset="0"/>
                <a:cs typeface="Arial" charset="0"/>
              </a:rPr>
              <a:t>Poll #1</a:t>
            </a:r>
            <a:endParaRPr lang="en-US" sz="3400" dirty="0">
              <a:latin typeface="Arial" charset="0"/>
              <a:ea typeface="Arial" charset="0"/>
              <a:cs typeface="Arial" charset="0"/>
            </a:endParaRPr>
          </a:p>
        </p:txBody>
      </p:sp>
      <p:sp>
        <p:nvSpPr>
          <p:cNvPr id="3" name="Content Placeholder 2"/>
          <p:cNvSpPr>
            <a:spLocks noGrp="1"/>
          </p:cNvSpPr>
          <p:nvPr>
            <p:ph idx="1"/>
          </p:nvPr>
        </p:nvSpPr>
        <p:spPr>
          <a:xfrm>
            <a:off x="681317" y="1000871"/>
            <a:ext cx="9973235" cy="4351338"/>
          </a:xfrm>
        </p:spPr>
        <p:txBody>
          <a:bodyPr>
            <a:normAutofit/>
          </a:bodyPr>
          <a:lstStyle/>
          <a:p>
            <a:pPr marL="0" indent="0">
              <a:buNone/>
            </a:pPr>
            <a:r>
              <a:rPr lang="en-US" sz="2400" dirty="0" smtClean="0">
                <a:latin typeface="Arial" charset="0"/>
                <a:ea typeface="Arial" charset="0"/>
                <a:cs typeface="Arial" charset="0"/>
              </a:rPr>
              <a:t>The urease test, discussed in a previous micro plate rounds session, can be used to differentiate which of the following organisms:</a:t>
            </a:r>
          </a:p>
          <a:p>
            <a:pPr marL="0" indent="0">
              <a:buNone/>
            </a:pPr>
            <a:endParaRPr lang="en-US" sz="2400" dirty="0">
              <a:latin typeface="Arial" charset="0"/>
              <a:ea typeface="Arial" charset="0"/>
              <a:cs typeface="Arial" charset="0"/>
            </a:endParaRPr>
          </a:p>
          <a:p>
            <a:pPr marL="0" indent="0">
              <a:buNone/>
            </a:pPr>
            <a:r>
              <a:rPr lang="en-US" sz="2400" b="1" dirty="0" smtClean="0">
                <a:latin typeface="Arial" charset="0"/>
                <a:ea typeface="Arial" charset="0"/>
                <a:cs typeface="Arial" charset="0"/>
              </a:rPr>
              <a:t>A. </a:t>
            </a:r>
            <a:r>
              <a:rPr lang="en-US" sz="2400" b="1" i="1" dirty="0" smtClean="0">
                <a:latin typeface="Arial" charset="0"/>
                <a:ea typeface="Arial" charset="0"/>
                <a:cs typeface="Arial" charset="0"/>
              </a:rPr>
              <a:t>E. coli </a:t>
            </a:r>
            <a:r>
              <a:rPr lang="en-US" sz="2400" b="1" dirty="0" smtClean="0">
                <a:latin typeface="Arial" charset="0"/>
                <a:ea typeface="Arial" charset="0"/>
                <a:cs typeface="Arial" charset="0"/>
              </a:rPr>
              <a:t>and </a:t>
            </a:r>
            <a:r>
              <a:rPr lang="en-US" sz="2400" b="1" i="1" dirty="0" err="1" smtClean="0">
                <a:latin typeface="Arial" charset="0"/>
                <a:ea typeface="Arial" charset="0"/>
                <a:cs typeface="Arial" charset="0"/>
              </a:rPr>
              <a:t>Klebsiella</a:t>
            </a:r>
            <a:r>
              <a:rPr lang="en-US" sz="2400" b="1" i="1" dirty="0" smtClean="0">
                <a:latin typeface="Arial" charset="0"/>
                <a:ea typeface="Arial" charset="0"/>
                <a:cs typeface="Arial" charset="0"/>
              </a:rPr>
              <a:t> pneumoniae</a:t>
            </a:r>
          </a:p>
          <a:p>
            <a:pPr marL="0" indent="0">
              <a:buNone/>
            </a:pPr>
            <a:r>
              <a:rPr lang="en-US" sz="2400" dirty="0" smtClean="0">
                <a:latin typeface="Arial" charset="0"/>
                <a:ea typeface="Arial" charset="0"/>
                <a:cs typeface="Arial" charset="0"/>
              </a:rPr>
              <a:t>B. </a:t>
            </a:r>
            <a:r>
              <a:rPr lang="en-US" sz="2400" i="1" dirty="0" err="1" smtClean="0">
                <a:latin typeface="Arial" charset="0"/>
                <a:ea typeface="Arial" charset="0"/>
                <a:cs typeface="Arial" charset="0"/>
              </a:rPr>
              <a:t>Klebsiella</a:t>
            </a:r>
            <a:r>
              <a:rPr lang="en-US" sz="2400" i="1" dirty="0" smtClean="0">
                <a:latin typeface="Arial" charset="0"/>
                <a:ea typeface="Arial" charset="0"/>
                <a:cs typeface="Arial" charset="0"/>
              </a:rPr>
              <a:t> </a:t>
            </a:r>
            <a:r>
              <a:rPr lang="en-US" sz="2400" i="1" dirty="0" err="1" smtClean="0">
                <a:latin typeface="Arial" charset="0"/>
                <a:ea typeface="Arial" charset="0"/>
                <a:cs typeface="Arial" charset="0"/>
              </a:rPr>
              <a:t>oxytoca</a:t>
            </a:r>
            <a:r>
              <a:rPr lang="en-US" sz="2400" i="1" dirty="0" smtClean="0">
                <a:latin typeface="Arial" charset="0"/>
                <a:ea typeface="Arial" charset="0"/>
                <a:cs typeface="Arial" charset="0"/>
              </a:rPr>
              <a:t> </a:t>
            </a:r>
            <a:r>
              <a:rPr lang="en-US" sz="2400" dirty="0" smtClean="0">
                <a:latin typeface="Arial" charset="0"/>
                <a:ea typeface="Arial" charset="0"/>
                <a:cs typeface="Arial" charset="0"/>
              </a:rPr>
              <a:t>and </a:t>
            </a:r>
            <a:r>
              <a:rPr lang="en-US" sz="2400" i="1" dirty="0" err="1" smtClean="0">
                <a:latin typeface="Arial" charset="0"/>
                <a:ea typeface="Arial" charset="0"/>
                <a:cs typeface="Arial" charset="0"/>
              </a:rPr>
              <a:t>Klebsiella</a:t>
            </a:r>
            <a:r>
              <a:rPr lang="en-US" sz="2400" i="1" dirty="0" smtClean="0">
                <a:latin typeface="Arial" charset="0"/>
                <a:ea typeface="Arial" charset="0"/>
                <a:cs typeface="Arial" charset="0"/>
              </a:rPr>
              <a:t> pneumoniae</a:t>
            </a:r>
          </a:p>
          <a:p>
            <a:pPr marL="0" indent="0">
              <a:buNone/>
            </a:pPr>
            <a:r>
              <a:rPr lang="en-US" sz="2400" dirty="0" smtClean="0">
                <a:latin typeface="Arial" charset="0"/>
                <a:ea typeface="Arial" charset="0"/>
                <a:cs typeface="Arial" charset="0"/>
              </a:rPr>
              <a:t>C. </a:t>
            </a:r>
            <a:r>
              <a:rPr lang="en-US" sz="2400" i="1" dirty="0" smtClean="0">
                <a:latin typeface="Arial" charset="0"/>
                <a:ea typeface="Arial" charset="0"/>
                <a:cs typeface="Arial" charset="0"/>
              </a:rPr>
              <a:t>Pseudomonas aeruginosa </a:t>
            </a:r>
            <a:r>
              <a:rPr lang="en-US" sz="2400" dirty="0" smtClean="0">
                <a:latin typeface="Arial" charset="0"/>
                <a:ea typeface="Arial" charset="0"/>
                <a:cs typeface="Arial" charset="0"/>
              </a:rPr>
              <a:t>and </a:t>
            </a:r>
            <a:r>
              <a:rPr lang="en-US" sz="2400" i="1" dirty="0" err="1" smtClean="0">
                <a:latin typeface="Arial" charset="0"/>
                <a:ea typeface="Arial" charset="0"/>
                <a:cs typeface="Arial" charset="0"/>
              </a:rPr>
              <a:t>Shigella</a:t>
            </a:r>
            <a:endParaRPr lang="en-US" sz="2400" i="1" dirty="0" smtClean="0">
              <a:latin typeface="Arial" charset="0"/>
              <a:ea typeface="Arial" charset="0"/>
              <a:cs typeface="Arial" charset="0"/>
            </a:endParaRPr>
          </a:p>
        </p:txBody>
      </p:sp>
      <p:cxnSp>
        <p:nvCxnSpPr>
          <p:cNvPr id="5" name="Straight Arrow Connector 4"/>
          <p:cNvCxnSpPr/>
          <p:nvPr/>
        </p:nvCxnSpPr>
        <p:spPr>
          <a:xfrm>
            <a:off x="7539015" y="2903486"/>
            <a:ext cx="552893" cy="0"/>
          </a:xfrm>
          <a:prstGeom prst="straightConnector1">
            <a:avLst/>
          </a:prstGeom>
          <a:ln>
            <a:solidFill>
              <a:srgbClr val="7030A0"/>
            </a:solidFill>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8202744" y="2668708"/>
            <a:ext cx="3600450" cy="1015663"/>
          </a:xfrm>
          <a:prstGeom prst="rect">
            <a:avLst/>
          </a:prstGeom>
          <a:noFill/>
          <a:ln>
            <a:solidFill>
              <a:srgbClr val="7030A0"/>
            </a:solidFill>
          </a:ln>
        </p:spPr>
        <p:txBody>
          <a:bodyPr wrap="square" rtlCol="0">
            <a:spAutoFit/>
          </a:bodyPr>
          <a:lstStyle/>
          <a:p>
            <a:r>
              <a:rPr lang="en-US" sz="2000" dirty="0" smtClean="0">
                <a:latin typeface="Arial" charset="0"/>
                <a:ea typeface="Arial" charset="0"/>
                <a:cs typeface="Arial" charset="0"/>
              </a:rPr>
              <a:t>Indole test:</a:t>
            </a:r>
          </a:p>
          <a:p>
            <a:r>
              <a:rPr lang="en-US" sz="2000" i="1" dirty="0" smtClean="0">
                <a:latin typeface="Arial" charset="0"/>
                <a:ea typeface="Arial" charset="0"/>
                <a:cs typeface="Arial" charset="0"/>
              </a:rPr>
              <a:t>K. </a:t>
            </a:r>
            <a:r>
              <a:rPr lang="en-US" sz="2000" i="1" dirty="0" err="1" smtClean="0">
                <a:latin typeface="Arial" charset="0"/>
                <a:ea typeface="Arial" charset="0"/>
                <a:cs typeface="Arial" charset="0"/>
              </a:rPr>
              <a:t>oxytoca</a:t>
            </a:r>
            <a:r>
              <a:rPr lang="en-US" sz="2000" dirty="0" smtClean="0">
                <a:latin typeface="Arial" charset="0"/>
                <a:ea typeface="Arial" charset="0"/>
                <a:cs typeface="Arial" charset="0"/>
              </a:rPr>
              <a:t>: indole (-)</a:t>
            </a:r>
          </a:p>
          <a:p>
            <a:r>
              <a:rPr lang="en-US" sz="2000" i="1" dirty="0" smtClean="0">
                <a:latin typeface="Arial" charset="0"/>
                <a:ea typeface="Arial" charset="0"/>
                <a:cs typeface="Arial" charset="0"/>
              </a:rPr>
              <a:t>K. pneumoniae</a:t>
            </a:r>
            <a:r>
              <a:rPr lang="en-US" sz="2000" dirty="0" smtClean="0">
                <a:latin typeface="Arial" charset="0"/>
                <a:ea typeface="Arial" charset="0"/>
                <a:cs typeface="Arial" charset="0"/>
              </a:rPr>
              <a:t>: indole (+)</a:t>
            </a:r>
            <a:endParaRPr lang="en-US" sz="2000" dirty="0">
              <a:latin typeface="Arial" charset="0"/>
              <a:ea typeface="Arial" charset="0"/>
              <a:cs typeface="Arial" charset="0"/>
            </a:endParaRPr>
          </a:p>
        </p:txBody>
      </p:sp>
      <p:cxnSp>
        <p:nvCxnSpPr>
          <p:cNvPr id="7" name="Straight Arrow Connector 6"/>
          <p:cNvCxnSpPr/>
          <p:nvPr/>
        </p:nvCxnSpPr>
        <p:spPr>
          <a:xfrm flipH="1">
            <a:off x="4876800" y="3566174"/>
            <a:ext cx="2143" cy="444284"/>
          </a:xfrm>
          <a:prstGeom prst="straightConnector1">
            <a:avLst/>
          </a:prstGeom>
          <a:ln>
            <a:solidFill>
              <a:srgbClr val="7030A0"/>
            </a:solidFill>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3409070" y="4168646"/>
            <a:ext cx="4682837" cy="1015663"/>
          </a:xfrm>
          <a:prstGeom prst="rect">
            <a:avLst/>
          </a:prstGeom>
          <a:noFill/>
          <a:ln>
            <a:solidFill>
              <a:srgbClr val="7030A0"/>
            </a:solidFill>
          </a:ln>
        </p:spPr>
        <p:txBody>
          <a:bodyPr wrap="square" rtlCol="0">
            <a:spAutoFit/>
          </a:bodyPr>
          <a:lstStyle/>
          <a:p>
            <a:r>
              <a:rPr lang="en-US" sz="2000" dirty="0" smtClean="0">
                <a:latin typeface="Arial" charset="0"/>
                <a:ea typeface="Arial" charset="0"/>
                <a:cs typeface="Arial" charset="0"/>
              </a:rPr>
              <a:t>Oxidase test:</a:t>
            </a:r>
          </a:p>
          <a:p>
            <a:r>
              <a:rPr lang="en-US" sz="2000" i="1" dirty="0" smtClean="0">
                <a:latin typeface="Arial" charset="0"/>
                <a:ea typeface="Arial" charset="0"/>
                <a:cs typeface="Arial" charset="0"/>
              </a:rPr>
              <a:t>P. aeruginosa: </a:t>
            </a:r>
            <a:r>
              <a:rPr lang="en-US" sz="2000" dirty="0" smtClean="0">
                <a:latin typeface="Arial" charset="0"/>
                <a:ea typeface="Arial" charset="0"/>
                <a:cs typeface="Arial" charset="0"/>
              </a:rPr>
              <a:t>oxidase (+), (also motile)</a:t>
            </a:r>
          </a:p>
          <a:p>
            <a:r>
              <a:rPr lang="en-US" sz="2000" i="1" dirty="0" err="1" smtClean="0">
                <a:latin typeface="Arial" charset="0"/>
                <a:ea typeface="Arial" charset="0"/>
                <a:cs typeface="Arial" charset="0"/>
              </a:rPr>
              <a:t>Shigella</a:t>
            </a:r>
            <a:r>
              <a:rPr lang="en-US" sz="2000" dirty="0" smtClean="0">
                <a:latin typeface="Arial" charset="0"/>
                <a:ea typeface="Arial" charset="0"/>
                <a:cs typeface="Arial" charset="0"/>
              </a:rPr>
              <a:t>: oxidase (-), (also non-motile)</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917894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5100" y="156392"/>
            <a:ext cx="10515600" cy="6531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latin typeface="Arial" charset="0"/>
                <a:ea typeface="Arial" charset="0"/>
                <a:cs typeface="Arial" charset="0"/>
              </a:rPr>
              <a:t>Urease Test </a:t>
            </a:r>
            <a:r>
              <a:rPr lang="en-US" sz="2400" i="1" dirty="0" smtClean="0">
                <a:latin typeface="Arial" charset="0"/>
                <a:ea typeface="Arial" charset="0"/>
                <a:cs typeface="Arial" charset="0"/>
              </a:rPr>
              <a:t>(from session 7)</a:t>
            </a:r>
            <a:endParaRPr lang="en-US" sz="2400" b="1" i="1" dirty="0" smtClean="0">
              <a:latin typeface="Arial" charset="0"/>
              <a:ea typeface="Arial" charset="0"/>
              <a:cs typeface="Arial" charset="0"/>
            </a:endParaRPr>
          </a:p>
        </p:txBody>
      </p:sp>
      <p:sp>
        <p:nvSpPr>
          <p:cNvPr id="5" name="Rectangle 4"/>
          <p:cNvSpPr/>
          <p:nvPr/>
        </p:nvSpPr>
        <p:spPr>
          <a:xfrm>
            <a:off x="165100" y="871803"/>
            <a:ext cx="6755653" cy="3693319"/>
          </a:xfrm>
          <a:prstGeom prst="rect">
            <a:avLst/>
          </a:prstGeom>
        </p:spPr>
        <p:txBody>
          <a:bodyPr wrap="square">
            <a:spAutoFit/>
          </a:bodyPr>
          <a:lstStyle/>
          <a:p>
            <a:pPr marL="285750" indent="-285750">
              <a:buFont typeface="Wingdings" charset="2"/>
              <a:buChar char="§"/>
            </a:pPr>
            <a:r>
              <a:rPr lang="en-US" dirty="0" smtClean="0">
                <a:latin typeface="Arial" charset="0"/>
                <a:ea typeface="Arial" charset="0"/>
                <a:cs typeface="Arial" charset="0"/>
              </a:rPr>
              <a:t>Used to determine ability of organism to hydrolyze urea, through the production of urease</a:t>
            </a:r>
          </a:p>
          <a:p>
            <a:pPr marL="285750" indent="-285750">
              <a:buFont typeface="Wingdings" charset="2"/>
              <a:buChar char="§"/>
            </a:pPr>
            <a:endParaRPr lang="en-US" dirty="0">
              <a:latin typeface="Arial" charset="0"/>
              <a:ea typeface="Arial" charset="0"/>
              <a:cs typeface="Arial" charset="0"/>
            </a:endParaRPr>
          </a:p>
          <a:p>
            <a:pPr marL="285750" indent="-285750">
              <a:buFont typeface="Wingdings" charset="2"/>
              <a:buChar char="§"/>
            </a:pPr>
            <a:r>
              <a:rPr lang="en-US" dirty="0" smtClean="0">
                <a:latin typeface="Arial" charset="0"/>
                <a:ea typeface="Arial" charset="0"/>
                <a:cs typeface="Arial" charset="0"/>
              </a:rPr>
              <a:t>Hydrolysis of urea produces ammonia + CO</a:t>
            </a:r>
            <a:r>
              <a:rPr lang="en-US" baseline="-25000" dirty="0" smtClean="0">
                <a:latin typeface="Arial" charset="0"/>
                <a:ea typeface="Arial" charset="0"/>
                <a:cs typeface="Arial" charset="0"/>
              </a:rPr>
              <a:t>2</a:t>
            </a:r>
            <a:endParaRPr lang="en-US" dirty="0" smtClean="0">
              <a:latin typeface="Arial" charset="0"/>
              <a:ea typeface="Arial" charset="0"/>
              <a:cs typeface="Arial" charset="0"/>
            </a:endParaRPr>
          </a:p>
          <a:p>
            <a:pPr marL="285750" indent="-285750">
              <a:buFont typeface="Wingdings" charset="2"/>
              <a:buChar char="§"/>
            </a:pPr>
            <a:endParaRPr lang="en-US" dirty="0">
              <a:latin typeface="Arial" charset="0"/>
              <a:ea typeface="Arial" charset="0"/>
              <a:cs typeface="Arial" charset="0"/>
            </a:endParaRPr>
          </a:p>
          <a:p>
            <a:pPr marL="285750" indent="-285750">
              <a:buFont typeface="Wingdings" charset="2"/>
              <a:buChar char="§"/>
            </a:pPr>
            <a:r>
              <a:rPr lang="en-US" dirty="0" smtClean="0">
                <a:latin typeface="Arial" charset="0"/>
                <a:ea typeface="Arial" charset="0"/>
                <a:cs typeface="Arial" charset="0"/>
              </a:rPr>
              <a:t>Ammonia alkalinizes medium → pH shift is detected by color change from </a:t>
            </a:r>
            <a:r>
              <a:rPr lang="en-US" b="1" dirty="0" smtClean="0">
                <a:latin typeface="Arial" charset="0"/>
                <a:ea typeface="Arial" charset="0"/>
                <a:cs typeface="Arial" charset="0"/>
              </a:rPr>
              <a:t>phenol red – orange </a:t>
            </a:r>
            <a:r>
              <a:rPr lang="en-US" dirty="0" smtClean="0">
                <a:latin typeface="Arial" charset="0"/>
                <a:ea typeface="Arial" charset="0"/>
                <a:cs typeface="Arial" charset="0"/>
              </a:rPr>
              <a:t>to </a:t>
            </a:r>
            <a:r>
              <a:rPr lang="en-US" b="1" dirty="0" smtClean="0">
                <a:latin typeface="Arial" charset="0"/>
                <a:ea typeface="Arial" charset="0"/>
                <a:cs typeface="Arial" charset="0"/>
              </a:rPr>
              <a:t>magenta pink</a:t>
            </a:r>
          </a:p>
          <a:p>
            <a:pPr marL="285750" indent="-285750">
              <a:buFont typeface="Wingdings" charset="2"/>
              <a:buChar char="§"/>
            </a:pPr>
            <a:endParaRPr lang="en-US" b="1" dirty="0">
              <a:latin typeface="Arial" charset="0"/>
              <a:ea typeface="Arial" charset="0"/>
              <a:cs typeface="Arial" charset="0"/>
            </a:endParaRPr>
          </a:p>
          <a:p>
            <a:pPr marL="285750" indent="-285750">
              <a:buFont typeface="Wingdings" charset="2"/>
              <a:buChar char="§"/>
            </a:pPr>
            <a:r>
              <a:rPr lang="en-US" dirty="0" smtClean="0">
                <a:latin typeface="Arial" charset="0"/>
                <a:ea typeface="Arial" charset="0"/>
                <a:cs typeface="Arial" charset="0"/>
              </a:rPr>
              <a:t>Organisms can be negative, rapidly positive, or weakly positive (may take several days) for urease</a:t>
            </a:r>
          </a:p>
          <a:p>
            <a:pPr marL="1200150" lvl="2" indent="-285750">
              <a:buFont typeface="Wingdings" charset="2"/>
              <a:buChar char="§"/>
            </a:pPr>
            <a:endParaRPr lang="en-US" dirty="0" smtClean="0">
              <a:latin typeface="Arial" charset="0"/>
              <a:ea typeface="Arial" charset="0"/>
              <a:cs typeface="Arial" charset="0"/>
            </a:endParaRPr>
          </a:p>
          <a:p>
            <a:pPr marL="285750" indent="-285750">
              <a:buFont typeface="Wingdings" charset="2"/>
              <a:buChar char="§"/>
            </a:pPr>
            <a:endParaRPr lang="en-US" dirty="0">
              <a:latin typeface="Arial" charset="0"/>
              <a:ea typeface="Arial" charset="0"/>
              <a:cs typeface="Arial" charset="0"/>
            </a:endParaRPr>
          </a:p>
          <a:p>
            <a:pPr marL="285750" indent="-285750">
              <a:buFont typeface="Wingdings" charset="2"/>
              <a:buChar char="§"/>
            </a:pPr>
            <a:endParaRPr lang="en-US" dirty="0"/>
          </a:p>
        </p:txBody>
      </p:sp>
      <p:pic>
        <p:nvPicPr>
          <p:cNvPr id="2" name="Picture 1"/>
          <p:cNvPicPr>
            <a:picLocks noChangeAspect="1"/>
          </p:cNvPicPr>
          <p:nvPr/>
        </p:nvPicPr>
        <p:blipFill>
          <a:blip r:embed="rId3"/>
          <a:stretch>
            <a:fillRect/>
          </a:stretch>
        </p:blipFill>
        <p:spPr>
          <a:xfrm>
            <a:off x="8399517" y="871803"/>
            <a:ext cx="3149600" cy="50292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901165597"/>
              </p:ext>
            </p:extLst>
          </p:nvPr>
        </p:nvGraphicFramePr>
        <p:xfrm>
          <a:off x="540451" y="3952065"/>
          <a:ext cx="6985492" cy="2656840"/>
        </p:xfrm>
        <a:graphic>
          <a:graphicData uri="http://schemas.openxmlformats.org/drawingml/2006/table">
            <a:tbl>
              <a:tblPr firstRow="1" bandRow="1">
                <a:tableStyleId>{5C22544A-7EE6-4342-B048-85BDC9FD1C3A}</a:tableStyleId>
              </a:tblPr>
              <a:tblGrid>
                <a:gridCol w="3492746"/>
                <a:gridCol w="3492746"/>
              </a:tblGrid>
              <a:tr h="370840">
                <a:tc>
                  <a:txBody>
                    <a:bodyPr/>
                    <a:lstStyle/>
                    <a:p>
                      <a:pPr algn="ctr"/>
                      <a:r>
                        <a:rPr lang="en-US" dirty="0" smtClean="0">
                          <a:solidFill>
                            <a:sysClr val="windowText" lastClr="000000"/>
                          </a:solidFill>
                        </a:rPr>
                        <a:t>Urease</a:t>
                      </a:r>
                      <a:r>
                        <a:rPr lang="en-US" baseline="0" dirty="0" smtClean="0">
                          <a:solidFill>
                            <a:sysClr val="windowText" lastClr="000000"/>
                          </a:solidFill>
                        </a:rPr>
                        <a:t> (+)</a:t>
                      </a:r>
                      <a:endParaRPr lang="en-US" dirty="0">
                        <a:solidFill>
                          <a:sysClr val="windowText" lastClr="000000"/>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dirty="0" smtClean="0">
                          <a:solidFill>
                            <a:sysClr val="windowText" lastClr="000000"/>
                          </a:solidFill>
                        </a:rPr>
                        <a:t>Urease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err="1" smtClean="0">
                          <a:solidFill>
                            <a:sysClr val="windowText" lastClr="000000"/>
                          </a:solidFill>
                        </a:rPr>
                        <a:t>Klebsiella</a:t>
                      </a:r>
                      <a:r>
                        <a:rPr lang="en-US" i="1" baseline="0" dirty="0" smtClean="0">
                          <a:solidFill>
                            <a:sysClr val="windowText" lastClr="000000"/>
                          </a:solidFill>
                        </a:rPr>
                        <a:t> (weak)</a:t>
                      </a:r>
                      <a:endParaRPr lang="en-US" i="1" dirty="0" smtClean="0">
                        <a:solidFill>
                          <a:sysClr val="windowText" lastClr="000000"/>
                        </a:solidFill>
                      </a:endParaRPr>
                    </a:p>
                    <a:p>
                      <a:endParaRPr lang="en-US" i="1" dirty="0" smtClean="0">
                        <a:solidFill>
                          <a:sysClr val="windowText" lastClr="000000"/>
                        </a:solidFill>
                      </a:endParaRPr>
                    </a:p>
                    <a:p>
                      <a:r>
                        <a:rPr lang="en-US" i="1" dirty="0" smtClean="0">
                          <a:solidFill>
                            <a:sysClr val="windowText" lastClr="000000"/>
                          </a:solidFill>
                        </a:rPr>
                        <a:t>Proteus</a:t>
                      </a:r>
                    </a:p>
                    <a:p>
                      <a:endParaRPr lang="en-US" i="0" dirty="0" smtClean="0">
                        <a:solidFill>
                          <a:sysClr val="windowText" lastClr="000000"/>
                        </a:solidFill>
                      </a:endParaRPr>
                    </a:p>
                    <a:p>
                      <a:r>
                        <a:rPr lang="en-US" i="1" dirty="0" smtClean="0">
                          <a:solidFill>
                            <a:sysClr val="windowText" lastClr="000000"/>
                          </a:solidFill>
                        </a:rPr>
                        <a:t>Helicobacter</a:t>
                      </a:r>
                      <a:r>
                        <a:rPr lang="en-US" i="1" baseline="0" dirty="0" smtClean="0">
                          <a:solidFill>
                            <a:sysClr val="windowText" lastClr="000000"/>
                          </a:solidFill>
                        </a:rPr>
                        <a:t> pylori</a:t>
                      </a:r>
                    </a:p>
                    <a:p>
                      <a:endParaRPr lang="en-US" i="1" baseline="0" dirty="0" smtClean="0">
                        <a:solidFill>
                          <a:sysClr val="windowText" lastClr="000000"/>
                        </a:solidFill>
                      </a:endParaRPr>
                    </a:p>
                    <a:p>
                      <a:r>
                        <a:rPr lang="en-US" i="1" baseline="0" dirty="0" smtClean="0">
                          <a:solidFill>
                            <a:sysClr val="windowText" lastClr="000000"/>
                          </a:solidFill>
                        </a:rPr>
                        <a:t>Yersinia </a:t>
                      </a:r>
                    </a:p>
                    <a:p>
                      <a:endParaRPr lang="en-US" dirty="0">
                        <a:solidFill>
                          <a:sysClr val="windowText" lastClr="00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i="1" dirty="0" smtClean="0">
                          <a:solidFill>
                            <a:sysClr val="windowText" lastClr="000000"/>
                          </a:solidFill>
                        </a:rPr>
                        <a:t>E.</a:t>
                      </a:r>
                      <a:r>
                        <a:rPr lang="en-US" i="1" baseline="0" dirty="0" smtClean="0">
                          <a:solidFill>
                            <a:sysClr val="windowText" lastClr="000000"/>
                          </a:solidFill>
                        </a:rPr>
                        <a:t> coli</a:t>
                      </a:r>
                    </a:p>
                    <a:p>
                      <a:endParaRPr lang="en-US" baseline="0" dirty="0" smtClean="0">
                        <a:solidFill>
                          <a:sysClr val="windowText" lastClr="000000"/>
                        </a:solidFill>
                      </a:endParaRPr>
                    </a:p>
                    <a:p>
                      <a:r>
                        <a:rPr lang="en-US" i="1" baseline="0" dirty="0" err="1" smtClean="0">
                          <a:solidFill>
                            <a:sysClr val="windowText" lastClr="000000"/>
                          </a:solidFill>
                        </a:rPr>
                        <a:t>Shigella</a:t>
                      </a:r>
                      <a:r>
                        <a:rPr lang="en-US" i="1" baseline="0" dirty="0" smtClean="0">
                          <a:solidFill>
                            <a:sysClr val="windowText" lastClr="000000"/>
                          </a:solidFill>
                        </a:rPr>
                        <a:t> </a:t>
                      </a:r>
                    </a:p>
                    <a:p>
                      <a:endParaRPr lang="en-US" baseline="0" dirty="0" smtClean="0">
                        <a:solidFill>
                          <a:sysClr val="windowText" lastClr="000000"/>
                        </a:solidFill>
                      </a:endParaRPr>
                    </a:p>
                    <a:p>
                      <a:r>
                        <a:rPr lang="en-US" i="1" baseline="0" dirty="0" smtClean="0">
                          <a:solidFill>
                            <a:sysClr val="windowText" lastClr="000000"/>
                          </a:solidFill>
                        </a:rPr>
                        <a:t>Salmonella</a:t>
                      </a:r>
                      <a:endParaRPr lang="en-US" i="1" dirty="0" smtClean="0">
                        <a:solidFill>
                          <a:sysClr val="windowText" lastClr="00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12786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dirty="0" smtClean="0">
                <a:latin typeface="Arial" charset="0"/>
                <a:ea typeface="Arial" charset="0"/>
                <a:cs typeface="Arial" charset="0"/>
              </a:rPr>
              <a:t>Poll #2</a:t>
            </a:r>
            <a:endParaRPr lang="en-US" sz="3400" dirty="0">
              <a:latin typeface="Arial" charset="0"/>
              <a:ea typeface="Arial" charset="0"/>
              <a:cs typeface="Arial" charset="0"/>
            </a:endParaRPr>
          </a:p>
        </p:txBody>
      </p:sp>
      <p:sp>
        <p:nvSpPr>
          <p:cNvPr id="3" name="Content Placeholder 2"/>
          <p:cNvSpPr>
            <a:spLocks noGrp="1"/>
          </p:cNvSpPr>
          <p:nvPr>
            <p:ph idx="1"/>
          </p:nvPr>
        </p:nvSpPr>
        <p:spPr>
          <a:xfrm>
            <a:off x="681318" y="1000871"/>
            <a:ext cx="6229846" cy="4351338"/>
          </a:xfrm>
        </p:spPr>
        <p:txBody>
          <a:bodyPr>
            <a:normAutofit/>
          </a:bodyPr>
          <a:lstStyle/>
          <a:p>
            <a:pPr marL="0" indent="0">
              <a:buNone/>
            </a:pPr>
            <a:r>
              <a:rPr lang="en-US" sz="2400" dirty="0" smtClean="0">
                <a:latin typeface="Arial" charset="0"/>
                <a:ea typeface="Arial" charset="0"/>
                <a:cs typeface="Arial" charset="0"/>
              </a:rPr>
              <a:t>This non-lactose fermenter, oxidase (-), urease (+), bipolar staining gram negative coccobacillus is most likely:</a:t>
            </a:r>
          </a:p>
          <a:p>
            <a:pPr marL="0" indent="0">
              <a:buNone/>
            </a:pPr>
            <a:endParaRPr lang="en-US" sz="2400" i="1" dirty="0">
              <a:latin typeface="Arial" charset="0"/>
              <a:ea typeface="Arial" charset="0"/>
              <a:cs typeface="Arial" charset="0"/>
            </a:endParaRPr>
          </a:p>
          <a:p>
            <a:pPr marL="457200" indent="-457200">
              <a:buAutoNum type="alphaUcPeriod"/>
            </a:pPr>
            <a:r>
              <a:rPr lang="en-US" sz="2400" i="1" dirty="0" err="1" smtClean="0">
                <a:latin typeface="Arial" charset="0"/>
                <a:ea typeface="Arial" charset="0"/>
                <a:cs typeface="Arial" charset="0"/>
              </a:rPr>
              <a:t>Shigella</a:t>
            </a:r>
            <a:endParaRPr lang="en-US" sz="2400" i="1" dirty="0" smtClean="0">
              <a:latin typeface="Arial" charset="0"/>
              <a:ea typeface="Arial" charset="0"/>
              <a:cs typeface="Arial" charset="0"/>
            </a:endParaRPr>
          </a:p>
          <a:p>
            <a:pPr marL="457200" indent="-457200">
              <a:buAutoNum type="alphaUcPeriod"/>
            </a:pPr>
            <a:r>
              <a:rPr lang="en-US" sz="2400" i="1" dirty="0" smtClean="0">
                <a:latin typeface="Arial" charset="0"/>
                <a:ea typeface="Arial" charset="0"/>
                <a:cs typeface="Arial" charset="0"/>
              </a:rPr>
              <a:t>Salmonella </a:t>
            </a:r>
            <a:r>
              <a:rPr lang="en-US" sz="2400" i="1" dirty="0" err="1" smtClean="0">
                <a:latin typeface="Arial" charset="0"/>
                <a:ea typeface="Arial" charset="0"/>
                <a:cs typeface="Arial" charset="0"/>
              </a:rPr>
              <a:t>typhi</a:t>
            </a:r>
            <a:endParaRPr lang="en-US" sz="2400" i="1" dirty="0" smtClean="0">
              <a:latin typeface="Arial" charset="0"/>
              <a:ea typeface="Arial" charset="0"/>
              <a:cs typeface="Arial" charset="0"/>
            </a:endParaRPr>
          </a:p>
          <a:p>
            <a:pPr marL="457200" indent="-457200">
              <a:buAutoNum type="alphaUcPeriod"/>
            </a:pPr>
            <a:r>
              <a:rPr lang="en-US" sz="2400" i="1" dirty="0" smtClean="0">
                <a:latin typeface="Arial" charset="0"/>
                <a:ea typeface="Arial" charset="0"/>
                <a:cs typeface="Arial" charset="0"/>
              </a:rPr>
              <a:t>Yersinia enterocolitia</a:t>
            </a:r>
          </a:p>
          <a:p>
            <a:pPr marL="457200" indent="-457200">
              <a:buAutoNum type="alphaUcPeriod"/>
            </a:pPr>
            <a:r>
              <a:rPr lang="en-US" sz="2400" i="1" dirty="0" smtClean="0">
                <a:latin typeface="Arial" charset="0"/>
                <a:ea typeface="Arial" charset="0"/>
                <a:cs typeface="Arial" charset="0"/>
              </a:rPr>
              <a:t>Campylobacter </a:t>
            </a:r>
            <a:r>
              <a:rPr lang="en-US" sz="2400" i="1" dirty="0" err="1" smtClean="0">
                <a:latin typeface="Arial" charset="0"/>
                <a:ea typeface="Arial" charset="0"/>
                <a:cs typeface="Arial" charset="0"/>
              </a:rPr>
              <a:t>jejuni</a:t>
            </a:r>
            <a:endParaRPr lang="en-US" sz="2400" i="1" dirty="0" smtClean="0">
              <a:latin typeface="Arial" charset="0"/>
              <a:ea typeface="Arial" charset="0"/>
              <a:cs typeface="Arial" charset="0"/>
            </a:endParaRPr>
          </a:p>
          <a:p>
            <a:pPr marL="457200" indent="-457200">
              <a:buAutoNum type="alphaUcPeriod"/>
            </a:pPr>
            <a:r>
              <a:rPr lang="en-US" sz="2400" i="1" dirty="0" smtClean="0">
                <a:latin typeface="Arial" charset="0"/>
                <a:ea typeface="Arial" charset="0"/>
                <a:cs typeface="Arial" charset="0"/>
              </a:rPr>
              <a:t>Vibrio</a:t>
            </a:r>
          </a:p>
        </p:txBody>
      </p:sp>
      <p:pic>
        <p:nvPicPr>
          <p:cNvPr id="4" name="Picture 3"/>
          <p:cNvPicPr>
            <a:picLocks noChangeAspect="1"/>
          </p:cNvPicPr>
          <p:nvPr/>
        </p:nvPicPr>
        <p:blipFill rotWithShape="1">
          <a:blip r:embed="rId2"/>
          <a:srcRect l="2641" t="3542" r="3058" b="4384"/>
          <a:stretch/>
        </p:blipFill>
        <p:spPr>
          <a:xfrm>
            <a:off x="7494137" y="149973"/>
            <a:ext cx="3863019" cy="2721595"/>
          </a:xfrm>
          <a:prstGeom prst="rect">
            <a:avLst/>
          </a:prstGeom>
        </p:spPr>
      </p:pic>
      <p:pic>
        <p:nvPicPr>
          <p:cNvPr id="5" name="Picture 4"/>
          <p:cNvPicPr>
            <a:picLocks noChangeAspect="1"/>
          </p:cNvPicPr>
          <p:nvPr/>
        </p:nvPicPr>
        <p:blipFill rotWithShape="1">
          <a:blip r:embed="rId3"/>
          <a:srcRect t="1092"/>
          <a:stretch/>
        </p:blipFill>
        <p:spPr>
          <a:xfrm flipH="1">
            <a:off x="7494138" y="3338624"/>
            <a:ext cx="2577440" cy="3103056"/>
          </a:xfrm>
          <a:prstGeom prst="rect">
            <a:avLst/>
          </a:prstGeom>
        </p:spPr>
      </p:pic>
      <p:pic>
        <p:nvPicPr>
          <p:cNvPr id="6" name="Picture 5"/>
          <p:cNvPicPr>
            <a:picLocks noChangeAspect="1"/>
          </p:cNvPicPr>
          <p:nvPr/>
        </p:nvPicPr>
        <p:blipFill>
          <a:blip r:embed="rId4"/>
          <a:stretch>
            <a:fillRect/>
          </a:stretch>
        </p:blipFill>
        <p:spPr>
          <a:xfrm>
            <a:off x="10654553" y="2983405"/>
            <a:ext cx="702604" cy="3458275"/>
          </a:xfrm>
          <a:prstGeom prst="rect">
            <a:avLst/>
          </a:prstGeom>
        </p:spPr>
      </p:pic>
      <p:sp>
        <p:nvSpPr>
          <p:cNvPr id="7" name="Rectangle 6"/>
          <p:cNvSpPr/>
          <p:nvPr/>
        </p:nvSpPr>
        <p:spPr>
          <a:xfrm>
            <a:off x="10384531" y="6441680"/>
            <a:ext cx="1242648" cy="369332"/>
          </a:xfrm>
          <a:prstGeom prst="rect">
            <a:avLst/>
          </a:prstGeom>
        </p:spPr>
        <p:txBody>
          <a:bodyPr wrap="none">
            <a:spAutoFit/>
          </a:bodyPr>
          <a:lstStyle/>
          <a:p>
            <a:r>
              <a:rPr lang="en-US" smtClean="0">
                <a:latin typeface="Arial" charset="0"/>
                <a:ea typeface="Arial" charset="0"/>
                <a:cs typeface="Arial" charset="0"/>
              </a:rPr>
              <a:t>urease (+)</a:t>
            </a:r>
            <a:endParaRPr lang="en-US"/>
          </a:p>
        </p:txBody>
      </p:sp>
    </p:spTree>
    <p:extLst>
      <p:ext uri="{BB962C8B-B14F-4D97-AF65-F5344CB8AC3E}">
        <p14:creationId xmlns:p14="http://schemas.microsoft.com/office/powerpoint/2010/main" val="89276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53" y="149973"/>
            <a:ext cx="10515600" cy="692710"/>
          </a:xfrm>
        </p:spPr>
        <p:txBody>
          <a:bodyPr>
            <a:normAutofit/>
          </a:bodyPr>
          <a:lstStyle/>
          <a:p>
            <a:r>
              <a:rPr lang="en-US" sz="3400" dirty="0" smtClean="0">
                <a:latin typeface="Arial" charset="0"/>
                <a:ea typeface="Arial" charset="0"/>
                <a:cs typeface="Arial" charset="0"/>
              </a:rPr>
              <a:t>Poll #2</a:t>
            </a:r>
            <a:endParaRPr lang="en-US" sz="3400" dirty="0">
              <a:latin typeface="Arial" charset="0"/>
              <a:ea typeface="Arial" charset="0"/>
              <a:cs typeface="Arial" charset="0"/>
            </a:endParaRPr>
          </a:p>
        </p:txBody>
      </p:sp>
      <p:sp>
        <p:nvSpPr>
          <p:cNvPr id="3" name="Content Placeholder 2"/>
          <p:cNvSpPr>
            <a:spLocks noGrp="1"/>
          </p:cNvSpPr>
          <p:nvPr>
            <p:ph idx="1"/>
          </p:nvPr>
        </p:nvSpPr>
        <p:spPr>
          <a:xfrm>
            <a:off x="681318" y="1000871"/>
            <a:ext cx="6229846" cy="4351338"/>
          </a:xfrm>
        </p:spPr>
        <p:txBody>
          <a:bodyPr>
            <a:normAutofit/>
          </a:bodyPr>
          <a:lstStyle/>
          <a:p>
            <a:pPr marL="0" indent="0">
              <a:buNone/>
            </a:pPr>
            <a:r>
              <a:rPr lang="en-US" sz="2400" dirty="0" smtClean="0">
                <a:latin typeface="Arial" charset="0"/>
                <a:ea typeface="Arial" charset="0"/>
                <a:cs typeface="Arial" charset="0"/>
              </a:rPr>
              <a:t>This non-lactose fermenter, oxidase (-), urease (+), bipolar staining gram negative coccobacillus is most likely:</a:t>
            </a:r>
          </a:p>
          <a:p>
            <a:pPr marL="0" indent="0">
              <a:buNone/>
            </a:pPr>
            <a:endParaRPr lang="en-US" sz="2400" i="1" dirty="0">
              <a:latin typeface="Arial" charset="0"/>
              <a:ea typeface="Arial" charset="0"/>
              <a:cs typeface="Arial" charset="0"/>
            </a:endParaRPr>
          </a:p>
          <a:p>
            <a:pPr marL="457200" indent="-457200">
              <a:buAutoNum type="alphaUcPeriod"/>
            </a:pPr>
            <a:r>
              <a:rPr lang="en-US" sz="2400" i="1" dirty="0" err="1" smtClean="0">
                <a:latin typeface="Arial" charset="0"/>
                <a:ea typeface="Arial" charset="0"/>
                <a:cs typeface="Arial" charset="0"/>
              </a:rPr>
              <a:t>Shigella</a:t>
            </a:r>
            <a:endParaRPr lang="en-US" sz="2400" i="1" dirty="0" smtClean="0">
              <a:latin typeface="Arial" charset="0"/>
              <a:ea typeface="Arial" charset="0"/>
              <a:cs typeface="Arial" charset="0"/>
            </a:endParaRPr>
          </a:p>
          <a:p>
            <a:pPr marL="457200" indent="-457200">
              <a:buAutoNum type="alphaUcPeriod"/>
            </a:pPr>
            <a:r>
              <a:rPr lang="en-US" sz="2400" i="1" dirty="0" smtClean="0">
                <a:latin typeface="Arial" charset="0"/>
                <a:ea typeface="Arial" charset="0"/>
                <a:cs typeface="Arial" charset="0"/>
              </a:rPr>
              <a:t>Salmonella </a:t>
            </a:r>
            <a:r>
              <a:rPr lang="en-US" sz="2400" i="1" dirty="0" err="1" smtClean="0">
                <a:latin typeface="Arial" charset="0"/>
                <a:ea typeface="Arial" charset="0"/>
                <a:cs typeface="Arial" charset="0"/>
              </a:rPr>
              <a:t>typhi</a:t>
            </a:r>
            <a:endParaRPr lang="en-US" sz="2400" i="1" dirty="0" smtClean="0">
              <a:latin typeface="Arial" charset="0"/>
              <a:ea typeface="Arial" charset="0"/>
              <a:cs typeface="Arial" charset="0"/>
            </a:endParaRPr>
          </a:p>
          <a:p>
            <a:pPr marL="457200" indent="-457200">
              <a:buAutoNum type="alphaUcPeriod"/>
            </a:pPr>
            <a:r>
              <a:rPr lang="en-US" sz="2400" b="1" i="1" dirty="0" smtClean="0">
                <a:latin typeface="Arial" charset="0"/>
                <a:ea typeface="Arial" charset="0"/>
                <a:cs typeface="Arial" charset="0"/>
              </a:rPr>
              <a:t>Yersinia </a:t>
            </a:r>
            <a:r>
              <a:rPr lang="en-US" sz="2400" b="1" i="1" dirty="0" err="1" smtClean="0">
                <a:latin typeface="Arial" charset="0"/>
                <a:ea typeface="Arial" charset="0"/>
                <a:cs typeface="Arial" charset="0"/>
              </a:rPr>
              <a:t>enterocolitica</a:t>
            </a:r>
            <a:endParaRPr lang="en-US" sz="2400" b="1" i="1" dirty="0" smtClean="0">
              <a:latin typeface="Arial" charset="0"/>
              <a:ea typeface="Arial" charset="0"/>
              <a:cs typeface="Arial" charset="0"/>
            </a:endParaRPr>
          </a:p>
          <a:p>
            <a:pPr marL="457200" indent="-457200">
              <a:buAutoNum type="alphaUcPeriod"/>
            </a:pPr>
            <a:r>
              <a:rPr lang="en-US" sz="2400" i="1" dirty="0" smtClean="0">
                <a:latin typeface="Arial" charset="0"/>
                <a:ea typeface="Arial" charset="0"/>
                <a:cs typeface="Arial" charset="0"/>
              </a:rPr>
              <a:t>Campylobacter </a:t>
            </a:r>
            <a:r>
              <a:rPr lang="en-US" sz="2400" i="1" dirty="0" err="1" smtClean="0">
                <a:latin typeface="Arial" charset="0"/>
                <a:ea typeface="Arial" charset="0"/>
                <a:cs typeface="Arial" charset="0"/>
              </a:rPr>
              <a:t>jejuni</a:t>
            </a:r>
            <a:endParaRPr lang="en-US" sz="2400" i="1" dirty="0" smtClean="0">
              <a:latin typeface="Arial" charset="0"/>
              <a:ea typeface="Arial" charset="0"/>
              <a:cs typeface="Arial" charset="0"/>
            </a:endParaRPr>
          </a:p>
          <a:p>
            <a:pPr marL="457200" indent="-457200">
              <a:buAutoNum type="alphaUcPeriod"/>
            </a:pPr>
            <a:r>
              <a:rPr lang="en-US" sz="2400" i="1" dirty="0" smtClean="0">
                <a:latin typeface="Arial" charset="0"/>
                <a:ea typeface="Arial" charset="0"/>
                <a:cs typeface="Arial" charset="0"/>
              </a:rPr>
              <a:t>Vibrio</a:t>
            </a:r>
          </a:p>
        </p:txBody>
      </p:sp>
      <p:pic>
        <p:nvPicPr>
          <p:cNvPr id="4" name="Picture 3"/>
          <p:cNvPicPr>
            <a:picLocks noChangeAspect="1"/>
          </p:cNvPicPr>
          <p:nvPr/>
        </p:nvPicPr>
        <p:blipFill rotWithShape="1">
          <a:blip r:embed="rId2"/>
          <a:srcRect l="2641" t="3542" r="3058" b="4384"/>
          <a:stretch/>
        </p:blipFill>
        <p:spPr>
          <a:xfrm>
            <a:off x="7494137" y="149973"/>
            <a:ext cx="3863019" cy="2721595"/>
          </a:xfrm>
          <a:prstGeom prst="rect">
            <a:avLst/>
          </a:prstGeom>
        </p:spPr>
      </p:pic>
      <p:pic>
        <p:nvPicPr>
          <p:cNvPr id="5" name="Picture 4"/>
          <p:cNvPicPr>
            <a:picLocks noChangeAspect="1"/>
          </p:cNvPicPr>
          <p:nvPr/>
        </p:nvPicPr>
        <p:blipFill rotWithShape="1">
          <a:blip r:embed="rId3"/>
          <a:srcRect t="1092"/>
          <a:stretch/>
        </p:blipFill>
        <p:spPr>
          <a:xfrm flipH="1">
            <a:off x="7494138" y="3338624"/>
            <a:ext cx="2577440" cy="3103056"/>
          </a:xfrm>
          <a:prstGeom prst="rect">
            <a:avLst/>
          </a:prstGeom>
        </p:spPr>
      </p:pic>
      <p:pic>
        <p:nvPicPr>
          <p:cNvPr id="6" name="Picture 5"/>
          <p:cNvPicPr>
            <a:picLocks noChangeAspect="1"/>
          </p:cNvPicPr>
          <p:nvPr/>
        </p:nvPicPr>
        <p:blipFill>
          <a:blip r:embed="rId4"/>
          <a:stretch>
            <a:fillRect/>
          </a:stretch>
        </p:blipFill>
        <p:spPr>
          <a:xfrm>
            <a:off x="10654553" y="2983405"/>
            <a:ext cx="702604" cy="3458275"/>
          </a:xfrm>
          <a:prstGeom prst="rect">
            <a:avLst/>
          </a:prstGeom>
        </p:spPr>
      </p:pic>
      <p:sp>
        <p:nvSpPr>
          <p:cNvPr id="7" name="Rectangle 6"/>
          <p:cNvSpPr/>
          <p:nvPr/>
        </p:nvSpPr>
        <p:spPr>
          <a:xfrm>
            <a:off x="10384531" y="6441680"/>
            <a:ext cx="1242648" cy="369332"/>
          </a:xfrm>
          <a:prstGeom prst="rect">
            <a:avLst/>
          </a:prstGeom>
        </p:spPr>
        <p:txBody>
          <a:bodyPr wrap="none">
            <a:spAutoFit/>
          </a:bodyPr>
          <a:lstStyle/>
          <a:p>
            <a:r>
              <a:rPr lang="en-US" smtClean="0">
                <a:latin typeface="Arial" charset="0"/>
                <a:ea typeface="Arial" charset="0"/>
                <a:cs typeface="Arial" charset="0"/>
              </a:rPr>
              <a:t>urease (+)</a:t>
            </a:r>
            <a:endParaRPr lang="en-US"/>
          </a:p>
        </p:txBody>
      </p:sp>
      <p:pic>
        <p:nvPicPr>
          <p:cNvPr id="8" name="Picture 7"/>
          <p:cNvPicPr>
            <a:picLocks noChangeAspect="1"/>
          </p:cNvPicPr>
          <p:nvPr/>
        </p:nvPicPr>
        <p:blipFill>
          <a:blip r:embed="rId5"/>
          <a:stretch>
            <a:fillRect/>
          </a:stretch>
        </p:blipFill>
        <p:spPr>
          <a:xfrm>
            <a:off x="992731" y="5171607"/>
            <a:ext cx="5607019" cy="914341"/>
          </a:xfrm>
          <a:prstGeom prst="rect">
            <a:avLst/>
          </a:prstGeom>
        </p:spPr>
      </p:pic>
    </p:spTree>
    <p:extLst>
      <p:ext uri="{BB962C8B-B14F-4D97-AF65-F5344CB8AC3E}">
        <p14:creationId xmlns:p14="http://schemas.microsoft.com/office/powerpoint/2010/main" val="13722404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TotalTime>
  <Words>2382</Words>
  <Application>Microsoft Macintosh PowerPoint</Application>
  <PresentationFormat>Widescreen</PresentationFormat>
  <Paragraphs>430</Paragraphs>
  <Slides>39</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Calibri</vt:lpstr>
      <vt:lpstr>Calibri Light</vt:lpstr>
      <vt:lpstr>Roboto</vt:lpstr>
      <vt:lpstr>Wingdings</vt:lpstr>
      <vt:lpstr>Arial</vt:lpstr>
      <vt:lpstr>Office Theme</vt:lpstr>
      <vt:lpstr>Micro Plate Rounds</vt:lpstr>
      <vt:lpstr>GI pathogens wrap-up</vt:lpstr>
      <vt:lpstr>PowerPoint Presentation</vt:lpstr>
      <vt:lpstr>PowerPoint Presentation</vt:lpstr>
      <vt:lpstr>Poll #1</vt:lpstr>
      <vt:lpstr>Poll #1</vt:lpstr>
      <vt:lpstr>PowerPoint Presentation</vt:lpstr>
      <vt:lpstr>Poll #2</vt:lpstr>
      <vt:lpstr>Poll #2</vt:lpstr>
      <vt:lpstr>Poll #2</vt:lpstr>
      <vt:lpstr>Yersinia enterocolitia</vt:lpstr>
      <vt:lpstr>Poll #3</vt:lpstr>
      <vt:lpstr>Poll #3</vt:lpstr>
      <vt:lpstr>Yersinia enterocolitia</vt:lpstr>
      <vt:lpstr>PowerPoint Presentation</vt:lpstr>
      <vt:lpstr>Wound and Non-Sterile Cultures</vt:lpstr>
      <vt:lpstr>Specimen Collection</vt:lpstr>
      <vt:lpstr>Specimen Collection</vt:lpstr>
      <vt:lpstr>Specimen Collection</vt:lpstr>
      <vt:lpstr>Specimen Collection</vt:lpstr>
      <vt:lpstr>PowerPoint Presentation</vt:lpstr>
      <vt:lpstr>Which factors determine how extensively a sample is worked up for identification and susceptibility testing? </vt:lpstr>
      <vt:lpstr>Case </vt:lpstr>
      <vt:lpstr>Case </vt:lpstr>
      <vt:lpstr>Case </vt:lpstr>
      <vt:lpstr>PowerPoint Presentation</vt:lpstr>
      <vt:lpstr>Case </vt:lpstr>
      <vt:lpstr>Case </vt:lpstr>
      <vt:lpstr>Poll #5</vt:lpstr>
      <vt:lpstr>Poll #5</vt:lpstr>
      <vt:lpstr>Aeromonas hydrophilia</vt:lpstr>
      <vt:lpstr>Poll #6</vt:lpstr>
      <vt:lpstr>Poll #6</vt:lpstr>
      <vt:lpstr>Aeromonas hydrophilia</vt:lpstr>
      <vt:lpstr>Poll #4</vt:lpstr>
      <vt:lpstr>Poll #4</vt:lpstr>
      <vt:lpstr>Poll #4</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 Plate Rounds</dc:title>
  <dc:creator>Helen Tsai</dc:creator>
  <cp:lastModifiedBy>Helen Tsai</cp:lastModifiedBy>
  <cp:revision>119</cp:revision>
  <dcterms:created xsi:type="dcterms:W3CDTF">2022-01-27T13:29:19Z</dcterms:created>
  <dcterms:modified xsi:type="dcterms:W3CDTF">2022-02-08T13:51:42Z</dcterms:modified>
</cp:coreProperties>
</file>