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37" r:id="rId3"/>
    <p:sldId id="338" r:id="rId4"/>
    <p:sldId id="349" r:id="rId5"/>
    <p:sldId id="340" r:id="rId6"/>
    <p:sldId id="341" r:id="rId7"/>
    <p:sldId id="344" r:id="rId8"/>
    <p:sldId id="345" r:id="rId9"/>
    <p:sldId id="343" r:id="rId10"/>
    <p:sldId id="346" r:id="rId11"/>
    <p:sldId id="348" r:id="rId12"/>
    <p:sldId id="283" r:id="rId13"/>
    <p:sldId id="342" r:id="rId14"/>
    <p:sldId id="271" r:id="rId15"/>
    <p:sldId id="272" r:id="rId16"/>
    <p:sldId id="273" r:id="rId17"/>
    <p:sldId id="274" r:id="rId18"/>
    <p:sldId id="284" r:id="rId19"/>
    <p:sldId id="334" r:id="rId20"/>
    <p:sldId id="285" r:id="rId21"/>
    <p:sldId id="287" r:id="rId22"/>
    <p:sldId id="288" r:id="rId23"/>
    <p:sldId id="275" r:id="rId24"/>
    <p:sldId id="286" r:id="rId25"/>
    <p:sldId id="276" r:id="rId26"/>
    <p:sldId id="289" r:id="rId27"/>
    <p:sldId id="290" r:id="rId28"/>
    <p:sldId id="291" r:id="rId29"/>
    <p:sldId id="293" r:id="rId30"/>
    <p:sldId id="294" r:id="rId31"/>
    <p:sldId id="297" r:id="rId32"/>
    <p:sldId id="350" r:id="rId33"/>
    <p:sldId id="351" r:id="rId34"/>
    <p:sldId id="298" r:id="rId35"/>
    <p:sldId id="352" r:id="rId36"/>
    <p:sldId id="302" r:id="rId37"/>
    <p:sldId id="318" r:id="rId38"/>
    <p:sldId id="319" r:id="rId39"/>
    <p:sldId id="322" r:id="rId40"/>
    <p:sldId id="321" r:id="rId41"/>
    <p:sldId id="315" r:id="rId42"/>
    <p:sldId id="323" r:id="rId43"/>
    <p:sldId id="33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2"/>
    <p:restoredTop sz="83188"/>
  </p:normalViewPr>
  <p:slideViewPr>
    <p:cSldViewPr snapToGrid="0" snapToObjects="1">
      <p:cViewPr>
        <p:scale>
          <a:sx n="94" d="100"/>
          <a:sy n="94" d="100"/>
        </p:scale>
        <p:origin x="84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ECCA5-B372-8A4E-8103-41A905A36F56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173F8-705A-6D4F-971A-93F554C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7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41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O157 - Reported only if STEC is detected to aid in identification of O157 serotype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09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89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Ag- GDH</a:t>
            </a:r>
          </a:p>
          <a:p>
            <a:r>
              <a:rPr lang="en-US" dirty="0" smtClean="0"/>
              <a:t>Toxin-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64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91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13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FeS</a:t>
            </a:r>
            <a:r>
              <a:rPr lang="en-US" baseline="0" dirty="0" smtClean="0"/>
              <a:t>: iron sulfide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39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20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organism will grow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extending from the line of inoculation.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Nonmotile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organisms grow only along the line of inoculation.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72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our institution, reflex culture is performed only on: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11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organism will grow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extending from the line of inoculation.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Nonmotile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organisms grow only along the line of inoculation.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82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47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87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7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70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Hemolytic-uremic syndrome is a complication that may occur with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shiga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-toxin producing 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Shigella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 most commonly associated is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S.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dysenteriae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15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None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Fluoroquinolone resistance is  20 – 30% in Asia - Africa</a:t>
            </a:r>
          </a:p>
          <a:p>
            <a:pPr lvl="1">
              <a:buFontTx/>
              <a:buNone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TMP-SMX 65 – 85% resistance</a:t>
            </a:r>
            <a:r>
              <a:rPr lang="en-US" sz="1600" baseline="0" dirty="0" smtClean="0">
                <a:latin typeface="Arial" charset="0"/>
                <a:ea typeface="Arial" charset="0"/>
                <a:cs typeface="Arial" charset="0"/>
              </a:rPr>
              <a:t> in Asia – Africa 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Tx/>
              <a:buNone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>
              <a:buFontTx/>
              <a:buNone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63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86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965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 at 37-42C, but plates are usually incubated at 42 for best growth and because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inhibits less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thermotolerant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gut flora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3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O157 - Reported only if STEC is detected to aid in identification of O157 serotype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55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38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173F8-705A-6D4F-971A-93F554C37B4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55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5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en-US" sz="2000" baseline="0" dirty="0" smtClean="0">
                <a:latin typeface="Arial" charset="0"/>
                <a:ea typeface="Arial" charset="0"/>
                <a:cs typeface="Arial" charset="0"/>
              </a:rPr>
              <a:t> of these limitations: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8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0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82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Panel has multiple assays to detect genetic determinants associated with E. coli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diarrheagenic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pathotypes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33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8ACA-35AB-5A45-8F8E-A464311E9F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5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6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5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1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9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9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4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9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5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AF4D6-D15B-5F4A-B6FB-C5F39AAFE267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DA15F-5555-5547-8808-46066C140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b="1" dirty="0" smtClean="0">
                <a:latin typeface="Arial" charset="0"/>
                <a:ea typeface="Arial" charset="0"/>
                <a:cs typeface="Arial" charset="0"/>
              </a:rPr>
              <a:t>Micro Plate Rounds</a:t>
            </a:r>
            <a:endParaRPr lang="en-US" sz="4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Session 8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GI pathogens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#2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5750" y="2583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4260" y="825001"/>
            <a:ext cx="10515600" cy="25323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primary team calls you about a patient with Crohn’s disease who is admitted for multiple episodes of bloody diarrhea with mucus.  They inquire if the patient’s diarrhea could still be from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 O157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since it was reported as “Not Applicable” on the GI panel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best response is: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lphaUcPeriod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It is reported as “Not applicable” because STEC was not detected</a:t>
            </a:r>
          </a:p>
          <a:p>
            <a:pPr marL="800100" lvl="1" indent="-342900">
              <a:buAutoNum type="alphaUcPeriod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B. It is reported as “Not applicable” because the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GI panel is not validated to test for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E. coli O157</a:t>
            </a:r>
          </a:p>
          <a:p>
            <a:pPr marL="457200" lvl="1" indent="0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66030" y="1747440"/>
            <a:ext cx="6145637" cy="1382493"/>
            <a:chOff x="2006221" y="1568419"/>
            <a:chExt cx="6145637" cy="13824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221" y="1733519"/>
              <a:ext cx="6145637" cy="121739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2789" y="1568419"/>
              <a:ext cx="952500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#2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5750" y="2583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4260" y="825001"/>
            <a:ext cx="10515600" cy="25323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primary team calls you about a patient with Crohn’s disease who is admitted for multiple episodes of bloody diarrhea with mucus.  They inquire if the patient’s diarrhea could still be from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 O157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since it was reported as “Not Applicable” on the GI panel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best response is: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lphaUcPeriod"/>
            </a:pP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It is reported as “Not applicable” because STEC was not detected</a:t>
            </a:r>
          </a:p>
          <a:p>
            <a:pPr marL="800100" lvl="1" indent="-342900">
              <a:buAutoNum type="alphaUcPeriod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B. It is reported as “Not applicable” because the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GI panel is not validated to test for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E. coli O157</a:t>
            </a:r>
          </a:p>
          <a:p>
            <a:pPr marL="457200" lvl="1" indent="0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66030" y="1747440"/>
            <a:ext cx="6145637" cy="1382493"/>
            <a:chOff x="2006221" y="1568419"/>
            <a:chExt cx="6145637" cy="13824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221" y="1733519"/>
              <a:ext cx="6145637" cy="121739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2789" y="1568419"/>
              <a:ext cx="952500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1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err="1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GI panel: key points and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16" y="1111498"/>
            <a:ext cx="9881871" cy="497272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O157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Subset of STEC contains O157 antigen (and flagellar H7 antigen)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Reported only if STEC is detected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Pathogenicity of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O157 of non-STEC strains is undefined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72085" y="3153160"/>
            <a:ext cx="6145637" cy="1382493"/>
            <a:chOff x="2006221" y="1568419"/>
            <a:chExt cx="6145637" cy="1382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221" y="1733519"/>
              <a:ext cx="6145637" cy="121739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2789" y="1568419"/>
              <a:ext cx="952500" cy="165100"/>
            </a:xfrm>
            <a:prstGeom prst="rect">
              <a:avLst/>
            </a:prstGeom>
          </p:spPr>
        </p:pic>
      </p:grpSp>
      <p:cxnSp>
        <p:nvCxnSpPr>
          <p:cNvPr id="21" name="Straight Arrow Connector 20"/>
          <p:cNvCxnSpPr/>
          <p:nvPr/>
        </p:nvCxnSpPr>
        <p:spPr>
          <a:xfrm>
            <a:off x="2538484" y="4421875"/>
            <a:ext cx="4094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217723" y="4421875"/>
            <a:ext cx="4312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76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err="1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GI panel: key points and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27" y="1117598"/>
            <a:ext cx="5423926" cy="463006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C. difficile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GI Panel detects toxin A and B genes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Detection of toxin A/B does not necessarily indicate </a:t>
            </a:r>
            <a:r>
              <a:rPr lang="en-US" sz="1800" b="1" i="1" dirty="0">
                <a:latin typeface="Arial" charset="0"/>
                <a:ea typeface="Arial" charset="0"/>
                <a:cs typeface="Arial" charset="0"/>
              </a:rPr>
              <a:t>C. difficile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colitis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ll different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C. difficile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testing options cannot differentiate asymptomatic colonization and infection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Panel does not take into account consistency of tested stool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b="1" dirty="0" smtClean="0">
              <a:latin typeface="Arial" charset="0"/>
              <a:ea typeface="Arial" charset="0"/>
              <a:cs typeface="Arial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b="1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Currently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, result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is hidden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because our lab uses a multi-step algorithm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227" y="1003854"/>
            <a:ext cx="5880043" cy="47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2-01-17 at 8.40.07 PM.png"/>
          <p:cNvPicPr>
            <a:picLocks noChangeAspect="1"/>
          </p:cNvPicPr>
          <p:nvPr/>
        </p:nvPicPr>
        <p:blipFill rotWithShape="1">
          <a:blip r:embed="rId3"/>
          <a:srcRect t="1387" b="2903"/>
          <a:stretch/>
        </p:blipFill>
        <p:spPr>
          <a:xfrm>
            <a:off x="3268894" y="0"/>
            <a:ext cx="578164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503074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400" i="1" dirty="0">
                <a:latin typeface="Arial" charset="0"/>
                <a:ea typeface="Arial" charset="0"/>
                <a:cs typeface="Arial" charset="0"/>
              </a:rPr>
              <a:t>C. d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ifficile</a:t>
            </a:r>
          </a:p>
          <a:p>
            <a:pPr algn="ctr"/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Testing Algorithm</a:t>
            </a:r>
          </a:p>
          <a:p>
            <a:pPr algn="ctr"/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(at Montefiore)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484" y="5657671"/>
            <a:ext cx="3646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mtClean="0">
                <a:latin typeface="Arial" charset="0"/>
                <a:ea typeface="Arial" charset="0"/>
                <a:cs typeface="Arial" charset="0"/>
              </a:rPr>
              <a:t>*Highly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mucoid specimens are tested directly by PCR (will not suspend in buffers for GDH and Toxin B assay)</a:t>
            </a:r>
          </a:p>
        </p:txBody>
      </p:sp>
    </p:spTree>
    <p:extLst>
      <p:ext uri="{BB962C8B-B14F-4D97-AF65-F5344CB8AC3E}">
        <p14:creationId xmlns:p14="http://schemas.microsoft.com/office/powerpoint/2010/main" val="1391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34" y="3143456"/>
            <a:ext cx="10515600" cy="3390348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§"/>
            </a:pP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Glutamate </a:t>
            </a:r>
            <a:r>
              <a:rPr lang="en-US" sz="2200" b="1" dirty="0" err="1" smtClean="0">
                <a:latin typeface="Arial" charset="0"/>
                <a:ea typeface="Arial" charset="0"/>
                <a:cs typeface="Arial" charset="0"/>
              </a:rPr>
              <a:t>dehydrogenase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 assays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(GDH)</a:t>
            </a:r>
          </a:p>
          <a:p>
            <a:pPr lvl="1">
              <a:buFont typeface="Wingdings" charset="2"/>
              <a:buChar char="§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Screening test for presence of 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C. difficile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Detects GDH enzyme produced by both </a:t>
            </a:r>
            <a:r>
              <a:rPr lang="en-US" sz="2200" u="sng" dirty="0" smtClean="0">
                <a:latin typeface="Arial" charset="0"/>
                <a:ea typeface="Arial" charset="0"/>
                <a:cs typeface="Arial" charset="0"/>
              </a:rPr>
              <a:t>toxigenic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200" u="sng" dirty="0" smtClean="0">
                <a:latin typeface="Arial" charset="0"/>
                <a:ea typeface="Arial" charset="0"/>
                <a:cs typeface="Arial" charset="0"/>
              </a:rPr>
              <a:t>non-toxigenic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strains of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C. difficile 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Sensitive but poor specificity </a:t>
            </a:r>
          </a:p>
          <a:p>
            <a:pPr lvl="1"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Toxin detection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(EIA or chromatographic methods)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Toxin testing alone may miss clinically significant disease (sensitivity of 70-85%)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Assays detecting both toxin A or B improves sensitivity (some strains produce only Toxin B and not Toxin A)</a:t>
            </a:r>
          </a:p>
          <a:p>
            <a:pPr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67623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difficile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Testing Algorithm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13" y="690902"/>
            <a:ext cx="9973123" cy="21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2-01-17 at 9.15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952" y="2648996"/>
            <a:ext cx="9100478" cy="2552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643317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difficile </a:t>
            </a:r>
            <a:r>
              <a:rPr lang="en-US" sz="3400" dirty="0" err="1" smtClean="0">
                <a:latin typeface="Arial" charset="0"/>
                <a:ea typeface="Arial" charset="0"/>
                <a:cs typeface="Arial" charset="0"/>
              </a:rPr>
              <a:t>Quik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Check Complete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3120" y="1095334"/>
            <a:ext cx="10515600" cy="4954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Simultaneous detection of GDH antigens and toxins A/B</a:t>
            </a:r>
          </a:p>
        </p:txBody>
      </p:sp>
      <p:pic>
        <p:nvPicPr>
          <p:cNvPr id="5124" name="Picture 4" descr="tandardization of C. difficile Testing across YNHHS Newsle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509" y="-154350"/>
            <a:ext cx="2499367" cy="24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791" y="914400"/>
            <a:ext cx="9720486" cy="5153892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Nucleic Acid Amplification Tests (Cepheid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Xpert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C. difficile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ssay)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Detects presence of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C. difficile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bacteria capable of producing toxin, not the toxin itself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Stand-alone NAAT may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lead to misdiagnosis and overtreatment for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CDI:</a:t>
            </a:r>
          </a:p>
          <a:p>
            <a:pPr lvl="2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Lacks clinical specificity</a:t>
            </a:r>
          </a:p>
          <a:p>
            <a:pPr lvl="2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Hospitalized patients often have multiple reasons for diarrhea</a:t>
            </a:r>
          </a:p>
          <a:p>
            <a:pPr lvl="2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Most NAAT (+), toxin (-) patients recover spontaneously without treatment, generally do not have CDI as cause of symptoms, and have similar duration of symptoms to CDI negative patients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 our lab, NAAT used to arbitrate discrepant GDH and EIA toxin results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Studies on asymptomatic NAAT screening suggest it can decrease in hospital, horizontal transmission by facilitating early implementation of infection control and prevention practices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567623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difficile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Testing Algorithm</a:t>
            </a:r>
          </a:p>
        </p:txBody>
      </p:sp>
      <p:pic>
        <p:nvPicPr>
          <p:cNvPr id="6148" name="Picture 4" descr="pert&lt;sup&gt;®&lt;/sup&gt;&amp;nbsp;&lt;em&gt;C. difficile&lt;/em&gt;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785" y="0"/>
            <a:ext cx="2697215" cy="291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01328" y="6488668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Fang,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Polage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and Wilcox,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03" y="1283835"/>
            <a:ext cx="10956235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CDI is a clinical diagnosis. All of the testing options cannot differentiate between colonization and infection.</a:t>
            </a:r>
          </a:p>
          <a:p>
            <a:pPr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Improve lab test relevance by testing the appropriate population: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Unexplained, new onset ≥ 3 unformed stools stools in 24 hours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Not on laxatives in last 48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hrs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Submit stool in empty container to assess consistency. Reject specimens that do not take the shape of the container (ileus is the rare exception)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Each test (GDH, toxin, NAAT) has limitations; IDSA-SHEA recommends a multistep testing algorithm</a:t>
            </a: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57792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difficile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Testing Key Points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2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Gram Negative Bacilli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3678" y="809535"/>
            <a:ext cx="54528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ram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egative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acilli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2770" y="1650521"/>
            <a:ext cx="28018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actose fermenters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7292" y="1656866"/>
            <a:ext cx="28018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non lactose fermenters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5242" y="2503776"/>
            <a:ext cx="26064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oxidase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(+)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35179" y="2503776"/>
            <a:ext cx="2595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xidase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(-)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571" y="1652695"/>
            <a:ext cx="168990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*also oxidase (-)</a:t>
            </a:r>
          </a:p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*sometimes NLF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4172" y="5805912"/>
            <a:ext cx="260640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Stenotrophomonas</a:t>
            </a:r>
          </a:p>
        </p:txBody>
      </p:sp>
      <p:cxnSp>
        <p:nvCxnSpPr>
          <p:cNvPr id="12" name="Straight Connector 11"/>
          <p:cNvCxnSpPr>
            <a:stCxn id="2" idx="2"/>
          </p:cNvCxnSpPr>
          <p:nvPr/>
        </p:nvCxnSpPr>
        <p:spPr>
          <a:xfrm flipH="1">
            <a:off x="5929313" y="1178867"/>
            <a:ext cx="773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3678" y="1456841"/>
            <a:ext cx="54598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03678" y="1455676"/>
            <a:ext cx="0" cy="201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56493" y="1449911"/>
            <a:ext cx="0" cy="201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9" idx="2"/>
          </p:cNvCxnSpPr>
          <p:nvPr/>
        </p:nvCxnSpPr>
        <p:spPr>
          <a:xfrm flipH="1">
            <a:off x="8663552" y="2034141"/>
            <a:ext cx="1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57292" y="2312115"/>
            <a:ext cx="29893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51525" y="2314828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061430" y="2321635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35180" y="6307683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Acinetobacter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35180" y="3185807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1600" b="1" i="1" dirty="0" smtClean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35179" y="3759869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Salmonella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35179" y="4284429"/>
            <a:ext cx="286546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Proteus: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swarming, urease +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mirabilis, </a:t>
            </a:r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penneri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indole +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vulgaris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: indole 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35179" y="5259238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Yersinia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85242" y="5363718"/>
            <a:ext cx="260640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Burkholderia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6250" y="3181409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Pseudomonas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6249" y="3755471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Campylobacter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96249" y="4280031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Vibrio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6249" y="4817044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Aeromonas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0142" y="3153661"/>
            <a:ext cx="227869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mucoid (2/2 capsule), urease +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 pneumoniae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indole -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oxytoca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indole 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0142" y="4532721"/>
            <a:ext cx="227869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oli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Indole +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Urease 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1045" y="5597792"/>
            <a:ext cx="229253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Enterobacter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3890" y="3140667"/>
            <a:ext cx="22274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Citrobacter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03890" y="3662122"/>
            <a:ext cx="22274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Serratia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03890" y="2473311"/>
            <a:ext cx="22274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slow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5786" y="2473311"/>
            <a:ext cx="22430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3081355" y="2014977"/>
            <a:ext cx="1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475095" y="2292951"/>
            <a:ext cx="2865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336516" y="2295664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471299" y="2283675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Arial" charset="0"/>
                <a:cs typeface="Arial" charset="0"/>
              </a:rPr>
              <a:t>FilmArray</a:t>
            </a:r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 GI panel (NAAT)</a:t>
            </a:r>
            <a:endParaRPr lang="en-US" sz="3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17" y="1111498"/>
            <a:ext cx="5423926" cy="497272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Tests for 22 pathogens from stool specimens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Stool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 collected in container then transferred into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orange top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container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sz="2000" b="1" u="sng" dirty="0" smtClean="0">
                <a:latin typeface="Arial" charset="0"/>
                <a:ea typeface="Arial" charset="0"/>
                <a:cs typeface="Arial" charset="0"/>
              </a:rPr>
              <a:t>Cary </a:t>
            </a:r>
            <a:r>
              <a:rPr lang="en-US" sz="2000" b="1" u="sng" dirty="0">
                <a:latin typeface="Arial" charset="0"/>
                <a:ea typeface="Arial" charset="0"/>
                <a:cs typeface="Arial" charset="0"/>
              </a:rPr>
              <a:t>Blair </a:t>
            </a:r>
            <a:r>
              <a:rPr lang="en-US" sz="2000" b="1" u="sng" dirty="0" smtClean="0">
                <a:latin typeface="Arial" charset="0"/>
                <a:ea typeface="Arial" charset="0"/>
                <a:cs typeface="Arial" charset="0"/>
              </a:rPr>
              <a:t>medium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Medium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prevents replication and maintains organism viability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GI panel is not validated on other transport media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(e.g. rectal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swabs, endoscopy aspirates, vomitus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43" y="3166018"/>
            <a:ext cx="6452424" cy="36027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123" y="3283456"/>
            <a:ext cx="38229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824" y="199645"/>
            <a:ext cx="3573462" cy="265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8" y="1269033"/>
            <a:ext cx="7313516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Selective and differential media that cultivates gram (-) enteric organisms</a:t>
            </a:r>
          </a:p>
          <a:p>
            <a:pPr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Selective due to bile salts: 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Inhibits gram + organisms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Slows growth of normal intestinal microbiota (except for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Differential due to lactose, sucrose, ferric salts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Lactose fermentation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 production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61089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latin typeface="Arial" charset="0"/>
                <a:ea typeface="Arial" charset="0"/>
                <a:cs typeface="Arial" charset="0"/>
              </a:rPr>
              <a:t>Hektoen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Enteric Agar (HEA)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117" y="1399661"/>
            <a:ext cx="4053374" cy="38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84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#3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0513" y="1288912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 18 year old presents to the ED with abdominal discomfort and dysentery. She recently returned from India. The following non – lactose fermenting organism was recovered from the stool. Growth on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Hektoen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Enteric agar is shown below. The organism is most likely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. Salmonella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E. coli 0157:H7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Vibrio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cholerae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05" y="2670941"/>
            <a:ext cx="3778526" cy="39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6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84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#3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2377" y="1302979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 18 year old presents to the ED with abdominal discomfort and dysentery. She recently returned from India. The following non – lactose fermenting organism was recovered from the stool. Growth on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Hektoen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Enteric agar is shown below. The organism is most likely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E. coli 0157:H7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Vibrio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cholerae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05" y="2670941"/>
            <a:ext cx="3778526" cy="39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9" y="1269033"/>
            <a:ext cx="5086438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Lactose fermentation</a:t>
            </a:r>
          </a:p>
          <a:p>
            <a:pPr>
              <a:buFont typeface="Wingdings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ferments lactose forming appear as bright orange – salmon pink colonies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lactose non fermenters, appear as green– blue colonies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61089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latin typeface="Arial" charset="0"/>
                <a:ea typeface="Arial" charset="0"/>
                <a:cs typeface="Arial" charset="0"/>
              </a:rPr>
              <a:t>Hektoen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Enteric Agar (HEA)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597" y="1269033"/>
            <a:ext cx="5439045" cy="48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8" y="1269033"/>
            <a:ext cx="5606943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 production </a:t>
            </a:r>
          </a:p>
          <a:p>
            <a:pPr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produces H</a:t>
            </a:r>
            <a:r>
              <a:rPr lang="en-US" sz="2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 which reacts with iron forming colonies with black centers (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FeS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2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*there are exceptions</a:t>
            </a:r>
          </a:p>
          <a:p>
            <a:pPr lvl="2">
              <a:buFont typeface="Wingdings" charset="2"/>
              <a:buChar char="§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: does not produce H</a:t>
            </a:r>
            <a:r>
              <a:rPr lang="en-US" sz="2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 so colonies remain green-blue</a:t>
            </a:r>
          </a:p>
          <a:p>
            <a:pPr lvl="1"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lvl="2"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61089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latin typeface="Arial" charset="0"/>
                <a:ea typeface="Arial" charset="0"/>
                <a:cs typeface="Arial" charset="0"/>
              </a:rPr>
              <a:t>Hektoen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Enteric Agar (HEA)</a:t>
            </a:r>
          </a:p>
        </p:txBody>
      </p:sp>
      <p:pic>
        <p:nvPicPr>
          <p:cNvPr id="6" name="Picture 5" descr="Screen Shot 2022-01-17 at 9.28.45 PM.png"/>
          <p:cNvPicPr>
            <a:picLocks noChangeAspect="1"/>
          </p:cNvPicPr>
          <p:nvPr/>
        </p:nvPicPr>
        <p:blipFill rotWithShape="1">
          <a:blip r:embed="rId3"/>
          <a:srcRect l="4997" t="5359" r="51107" b="16801"/>
          <a:stretch/>
        </p:blipFill>
        <p:spPr>
          <a:xfrm>
            <a:off x="6527410" y="3472838"/>
            <a:ext cx="3137095" cy="3312072"/>
          </a:xfrm>
          <a:prstGeom prst="rect">
            <a:avLst/>
          </a:prstGeom>
        </p:spPr>
      </p:pic>
      <p:pic>
        <p:nvPicPr>
          <p:cNvPr id="8" name="Picture 7" descr="Screen Shot 2022-01-17 at 9.28.45 PM.png"/>
          <p:cNvPicPr>
            <a:picLocks noChangeAspect="1"/>
          </p:cNvPicPr>
          <p:nvPr/>
        </p:nvPicPr>
        <p:blipFill rotWithShape="1">
          <a:blip r:embed="rId3"/>
          <a:srcRect t="86726" r="62064" b="3734"/>
          <a:stretch/>
        </p:blipFill>
        <p:spPr>
          <a:xfrm>
            <a:off x="9453489" y="6202745"/>
            <a:ext cx="2405577" cy="360162"/>
          </a:xfrm>
          <a:prstGeom prst="rect">
            <a:avLst/>
          </a:prstGeom>
        </p:spPr>
      </p:pic>
      <p:pic>
        <p:nvPicPr>
          <p:cNvPr id="9" name="Picture 8" descr="Screen Shot 2022-01-17 at 9.28.45 PM.png"/>
          <p:cNvPicPr>
            <a:picLocks noChangeAspect="1"/>
          </p:cNvPicPr>
          <p:nvPr/>
        </p:nvPicPr>
        <p:blipFill rotWithShape="1">
          <a:blip r:embed="rId3"/>
          <a:srcRect l="49121" t="5181" r="5401" b="17078"/>
          <a:stretch/>
        </p:blipFill>
        <p:spPr>
          <a:xfrm>
            <a:off x="6372476" y="129807"/>
            <a:ext cx="3446961" cy="3314895"/>
          </a:xfrm>
          <a:prstGeom prst="rect">
            <a:avLst/>
          </a:prstGeom>
        </p:spPr>
      </p:pic>
      <p:pic>
        <p:nvPicPr>
          <p:cNvPr id="10" name="Picture 9" descr="Screen Shot 2022-01-17 at 9.28.45 PM.png"/>
          <p:cNvPicPr>
            <a:picLocks noChangeAspect="1"/>
          </p:cNvPicPr>
          <p:nvPr/>
        </p:nvPicPr>
        <p:blipFill rotWithShape="1">
          <a:blip r:embed="rId3"/>
          <a:srcRect l="46328" t="86726" r="5051" b="5162"/>
          <a:stretch/>
        </p:blipFill>
        <p:spPr>
          <a:xfrm>
            <a:off x="9158829" y="3109559"/>
            <a:ext cx="2844377" cy="2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Appearance on HEA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544383"/>
              </p:ext>
            </p:extLst>
          </p:nvPr>
        </p:nvGraphicFramePr>
        <p:xfrm>
          <a:off x="974034" y="1441174"/>
          <a:ext cx="10462999" cy="353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4539"/>
                <a:gridCol w="6778460"/>
              </a:tblGrid>
              <a:tr h="37439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Organism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Appearance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394">
                <a:tc>
                  <a:txBody>
                    <a:bodyPr/>
                    <a:lstStyle/>
                    <a:p>
                      <a:pPr algn="r"/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E. coli</a:t>
                      </a:r>
                      <a:endParaRPr lang="en-US" i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Large,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yellow to salmon color; some strains inhibited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394">
                <a:tc>
                  <a:txBody>
                    <a:bodyPr/>
                    <a:lstStyle/>
                    <a:p>
                      <a:pPr algn="r"/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Enterobacter/</a:t>
                      </a:r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Klebsiella</a:t>
                      </a:r>
                      <a:endParaRPr lang="en-US" i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Large, yellow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to salmon color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6213">
                <a:tc>
                  <a:txBody>
                    <a:bodyPr/>
                    <a:lstStyle/>
                    <a:p>
                      <a:pPr algn="r"/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Proteus</a:t>
                      </a:r>
                      <a:endParaRPr lang="en-US" i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Variable, blue-green to blue or salmon, most strains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with black center or completely black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6213">
                <a:tc>
                  <a:txBody>
                    <a:bodyPr/>
                    <a:lstStyle/>
                    <a:p>
                      <a:pPr algn="r"/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Salmonella</a:t>
                      </a:r>
                      <a:endParaRPr lang="en-US" i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Blue-green to blue; most strains with black center or completely black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394">
                <a:tc>
                  <a:txBody>
                    <a:bodyPr/>
                    <a:lstStyle/>
                    <a:p>
                      <a:pPr algn="r"/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Shigella</a:t>
                      </a:r>
                      <a:endParaRPr lang="en-US" i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Green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and moist, raised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394">
                <a:tc>
                  <a:txBody>
                    <a:bodyPr/>
                    <a:lstStyle/>
                    <a:p>
                      <a:pPr algn="r"/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Pseudomonas</a:t>
                      </a:r>
                      <a:endParaRPr lang="en-US" i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Irregular, green to brown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394">
                <a:tc>
                  <a:txBody>
                    <a:bodyPr/>
                    <a:lstStyle/>
                    <a:p>
                      <a:pPr algn="r"/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Gram-positive bacteria</a:t>
                      </a:r>
                      <a:endParaRPr lang="en-US" i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growth to slight growth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6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1489" y="1269033"/>
            <a:ext cx="77452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11 year old girl who traveled to Bangladesh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4 – 6 weeks ago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presenting for 6 days of fever (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Tmax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102.9), emesis, and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non-bloody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diarrhea. </a:t>
            </a:r>
          </a:p>
          <a:p>
            <a:pPr marL="0" indent="0">
              <a:buNone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0" indent="0">
              <a:buNone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The GI pathogen panel is positive and reflexes to a stool culture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3037690"/>
            <a:ext cx="5302152" cy="40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683" y="1394238"/>
            <a:ext cx="3505984" cy="299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5" y="901867"/>
            <a:ext cx="3828857" cy="3923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985" y="901866"/>
            <a:ext cx="3576704" cy="3923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305" y="901866"/>
            <a:ext cx="3631718" cy="39230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435" y="4824945"/>
            <a:ext cx="38288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BAP: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arge, gray-white smooth colonies (usually)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Colonies may also appear rough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1930" y="4824945"/>
            <a:ext cx="29161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MacConkey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Pale – colorless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Non lactose fermenter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06305" y="4824945"/>
            <a:ext cx="3621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HE agar: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reen to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blue-green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colonies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#4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1489" y="1269033"/>
            <a:ext cx="77452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The organism is a non lactose fermenter with green-blue colonies without black centers on HE agar. It is inoculated into Motility Indole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Orthinine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Medium. There is growth extending from the line of inoculation indicating motility. </a:t>
            </a:r>
          </a:p>
          <a:p>
            <a:pPr marL="0" indent="0">
              <a:buNone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is the most likely organism?</a:t>
            </a:r>
          </a:p>
          <a:p>
            <a:pPr marL="0" indent="0">
              <a:buNone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typhi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Yersinia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enterocolitia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E. Unsure, could be A or B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7825" y="6330133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Motility Indole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Orthinine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(MIO) Medium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692581" y="3414194"/>
            <a:ext cx="14994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non motility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069" y="1269033"/>
            <a:ext cx="2631302" cy="500959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170819" y="3737359"/>
            <a:ext cx="997377" cy="649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668859" y="4110341"/>
            <a:ext cx="12178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smtClean="0">
                <a:latin typeface="Arial" charset="0"/>
                <a:ea typeface="Arial" charset="0"/>
                <a:cs typeface="Arial" charset="0"/>
              </a:rPr>
              <a:t>(+) </a:t>
            </a:r>
          </a:p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motility</a:t>
            </a:r>
          </a:p>
        </p:txBody>
      </p:sp>
    </p:spTree>
    <p:extLst>
      <p:ext uri="{BB962C8B-B14F-4D97-AF65-F5344CB8AC3E}">
        <p14:creationId xmlns:p14="http://schemas.microsoft.com/office/powerpoint/2010/main" val="18280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#4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1489" y="1269033"/>
            <a:ext cx="77452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The organism is a non lactose fermenter with green-blue colonies without black centers on HE agar. It is inoculated into Motility Indole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Orthinine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Medium. There is growth extending from the line of inoculation indicating motility. </a:t>
            </a:r>
          </a:p>
          <a:p>
            <a:pPr marL="0" indent="0">
              <a:buNone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is the most likely organism?</a:t>
            </a:r>
          </a:p>
          <a:p>
            <a:pPr marL="0" indent="0">
              <a:buNone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typhi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Yersinia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enterocolitia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E. Unsure, could be A or B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15" y="3611321"/>
            <a:ext cx="4505853" cy="18857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57535" y="6067799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Motility Indole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Orthinine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(MIO) Medium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879" y="939905"/>
            <a:ext cx="2631302" cy="50095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37232" y="4554212"/>
            <a:ext cx="12178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(+) </a:t>
            </a:r>
          </a:p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motility</a:t>
            </a:r>
          </a:p>
        </p:txBody>
      </p:sp>
    </p:spTree>
    <p:extLst>
      <p:ext uri="{BB962C8B-B14F-4D97-AF65-F5344CB8AC3E}">
        <p14:creationId xmlns:p14="http://schemas.microsoft.com/office/powerpoint/2010/main" val="17355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 GI panel performance</a:t>
            </a:r>
            <a:endParaRPr lang="en-US" sz="3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613" y="1316089"/>
            <a:ext cx="5279767" cy="42595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589" y="1133356"/>
            <a:ext cx="653302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Sensitivity and specificity varies depending on organism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100% for 12/22 targets, ≥94.5% for 7 additional targets, prevalence too low for 3 other targets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Specificity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 ≥97.1% for all panel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targets</a:t>
            </a:r>
          </a:p>
          <a:p>
            <a:pPr lvl="1">
              <a:buFont typeface="Wingdings" charset="2"/>
              <a:buChar char="§"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Reflex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culture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 performed only on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Campylobacter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Salmonella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Vibrio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Yersinia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O157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acilitates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outbreak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investigations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Susceptibilities are performed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89414" y="6310636"/>
            <a:ext cx="1838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Buss et al, 2015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25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vs. </a:t>
            </a:r>
            <a:r>
              <a:rPr lang="en-US" sz="34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3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1489" y="1269033"/>
            <a:ext cx="7745232" cy="435133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200" b="1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 production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1">
              <a:buFont typeface="Wingdings" charset="2"/>
              <a:buChar char="§"/>
            </a:pP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does not produce H</a:t>
            </a:r>
            <a:r>
              <a:rPr lang="en-US" sz="2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Although most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species are H</a:t>
            </a:r>
            <a:r>
              <a:rPr lang="en-US" sz="2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 producers, </a:t>
            </a:r>
          </a:p>
          <a:p>
            <a:pPr lvl="2">
              <a:buFont typeface="Wingdings" charset="2"/>
              <a:buChar char="§"/>
            </a:pP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almonella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typhi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is a weak – trace H</a:t>
            </a:r>
            <a:r>
              <a:rPr lang="en-US" sz="2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 producer (thus black colonies may not appear on HE agar). </a:t>
            </a:r>
          </a:p>
          <a:p>
            <a:pPr lvl="2">
              <a:buFont typeface="Wingdings" charset="2"/>
              <a:buChar char="§"/>
            </a:pP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200" i="1" dirty="0" err="1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aratyphi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rarely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produces H</a:t>
            </a:r>
            <a:r>
              <a:rPr lang="en-US" sz="2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</a:t>
            </a:r>
          </a:p>
          <a:p>
            <a:pPr lvl="1">
              <a:buFont typeface="Wingdings" charset="2"/>
              <a:buChar char="§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Motility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1">
              <a:buFont typeface="Wingdings" charset="2"/>
              <a:buChar char="§"/>
            </a:pP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: motile</a:t>
            </a:r>
          </a:p>
          <a:p>
            <a:pPr lvl="1">
              <a:buFont typeface="Wingdings" charset="2"/>
              <a:buChar char="§"/>
            </a:pP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: non - motile</a:t>
            </a:r>
          </a:p>
          <a:p>
            <a:pPr lvl="1"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626" y="1269033"/>
            <a:ext cx="3631718" cy="39230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1234" y="5192112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typhi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  <a:endParaRPr lang="en-US" sz="3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5" y="775253"/>
            <a:ext cx="6203814" cy="3750252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Can be classified by: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Species: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enterica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(type species, further into subspecies e.g.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enterica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 subsp.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enterica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),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bongori</a:t>
            </a:r>
            <a:endParaRPr lang="en-US" sz="2200" i="1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Serotype based on antigenic determinants (O, K, H)</a:t>
            </a:r>
          </a:p>
          <a:p>
            <a:pPr lvl="2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If identified based on O antigen: designated into serogroups A, B, C1, C2, D, and E</a:t>
            </a:r>
          </a:p>
          <a:p>
            <a:pPr lvl="3">
              <a:buFont typeface="Wingdings" charset="2"/>
              <a:buChar char="§"/>
            </a:pP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typhi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: serogroup D, Vi positive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Clinical patterns: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typhoidal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, non-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typhoidal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Manifestations: enteric fever, gastroenteritis, bacteremia and other extra-intestinal complications, chronic carrier state</a:t>
            </a:r>
          </a:p>
          <a:p>
            <a:pPr>
              <a:buFont typeface="Wingdings" charset="2"/>
              <a:buChar char="§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258503" y="3519674"/>
            <a:ext cx="888256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65015"/>
          <a:stretch/>
        </p:blipFill>
        <p:spPr>
          <a:xfrm>
            <a:off x="7291137" y="3327828"/>
            <a:ext cx="4285602" cy="3836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65996" y="648866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CDC, 2019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797" y="1"/>
            <a:ext cx="3145671" cy="30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  <a:endParaRPr lang="en-US" sz="3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90" y="775253"/>
            <a:ext cx="6951717" cy="379644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Susceptibility testing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Routine AST not required for non-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typhoidal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isolated from stool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Stool: Ampicillin, fluoroquinolone, TMP-SMX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Extra-intestinal: Ampicillin, fluoroquinolone, TMP-SMX, </a:t>
            </a: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u="sng" baseline="30000" dirty="0" smtClean="0"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 generation cephalosporin </a:t>
            </a: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Only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Salmonella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enterica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sero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typhi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has an established azithromycin breakpoint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822" y="811890"/>
            <a:ext cx="4473845" cy="18723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492822" y="3407745"/>
            <a:ext cx="4343545" cy="1820748"/>
            <a:chOff x="7995107" y="2600157"/>
            <a:chExt cx="3832377" cy="1742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b="6654"/>
            <a:stretch/>
          </p:blipFill>
          <p:spPr>
            <a:xfrm>
              <a:off x="8018356" y="2600157"/>
              <a:ext cx="3809128" cy="54201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4845"/>
            <a:stretch/>
          </p:blipFill>
          <p:spPr>
            <a:xfrm>
              <a:off x="7995107" y="3007206"/>
              <a:ext cx="3832377" cy="1334951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>
            <a:off x="7300099" y="1913136"/>
            <a:ext cx="2659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300099" y="2077259"/>
            <a:ext cx="2659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00099" y="2567047"/>
            <a:ext cx="2659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336393" y="4407570"/>
            <a:ext cx="2659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36393" y="4571693"/>
            <a:ext cx="2659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336393" y="4759262"/>
            <a:ext cx="2659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36393" y="5087509"/>
            <a:ext cx="2659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336393" y="775253"/>
            <a:ext cx="506345" cy="25637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445928" y="3399885"/>
            <a:ext cx="506345" cy="25637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  <a:endParaRPr lang="en-US" sz="3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90" y="775253"/>
            <a:ext cx="11081213" cy="5877294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Resistance: mainly due to antibiotic use in animal feed 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Worldwide, high rates of resistance to TMP-SMX, fluoroquinolones, ampicillin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Most strains remain susceptible to ceftriaxone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65996" y="648866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CDC,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15" y="2368062"/>
            <a:ext cx="4840807" cy="3552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123" y="2356339"/>
            <a:ext cx="4980131" cy="35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3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1490" y="840952"/>
            <a:ext cx="6203814" cy="5643154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4 serogroups can be differentiated via slide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agglutiniation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antisera test (A: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dysenteriae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B: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flexneri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C: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boydii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D: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sonnei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Microbiological characteristics: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Non-motile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Flattened colonies, non lactose fermenter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HE agar: clear with green appearance </a:t>
            </a:r>
          </a:p>
          <a:p>
            <a:pPr lvl="1"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Humans only host and reservoir. Spread through fecal-oral, contaminated water/food, sexual transmission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Low inoculum required to cause disease (as low as 10 organisms)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Complications: bacteremia, HUS (most commonly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dysenteriae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unlike that for EHEC,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abx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treatment does not increase rates of HUS), neurological symptoms,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leukomoid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reaction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93" y="1"/>
            <a:ext cx="3056303" cy="2018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5406" b="3152"/>
          <a:stretch/>
        </p:blipFill>
        <p:spPr>
          <a:xfrm>
            <a:off x="6840107" y="2237634"/>
            <a:ext cx="5181754" cy="2300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4235"/>
          <a:stretch/>
        </p:blipFill>
        <p:spPr>
          <a:xfrm>
            <a:off x="8158060" y="4616953"/>
            <a:ext cx="2612767" cy="21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3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1490" y="741882"/>
            <a:ext cx="10564506" cy="1452051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Susceptibilities: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AST performed on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isolated from </a:t>
            </a:r>
            <a:r>
              <a:rPr lang="en-US" sz="1800" u="sng" dirty="0" smtClean="0">
                <a:latin typeface="Arial" charset="0"/>
                <a:ea typeface="Arial" charset="0"/>
                <a:cs typeface="Arial" charset="0"/>
              </a:rPr>
              <a:t>all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sources</a:t>
            </a:r>
          </a:p>
          <a:p>
            <a:pPr lvl="1">
              <a:buFont typeface="Wingdings" charset="2"/>
              <a:buChar char="§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ising resistance rates is a concern, especially reduced susceptibilities of ciprofloxacin and azithromycin in HIV-infected individuals or MSM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Azithromycin: </a:t>
            </a:r>
          </a:p>
          <a:p>
            <a:pPr lvl="2">
              <a:buFont typeface="Wingdings" charset="2"/>
              <a:buChar char="§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o standardized CLSI breakpoint</a:t>
            </a:r>
          </a:p>
          <a:p>
            <a:pPr lvl="2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Can be requested, but cut-offs are based on epidemiological values</a:t>
            </a:r>
          </a:p>
          <a:p>
            <a:pPr lvl="2"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65996" y="648866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CDC,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631" y="3450870"/>
            <a:ext cx="4350112" cy="2615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516" y="3225648"/>
            <a:ext cx="4752736" cy="30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87" y="775252"/>
            <a:ext cx="10515600" cy="3010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58 year old woman presented for progressive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quadriparesis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over the past 2 days. Symptoms began in lower extremities, progressed to upper extremities. Two weeks ago she had a diarrheal illness that lasted 3 days associated with bloody stools after eating undercooked chicken. </a:t>
            </a:r>
          </a:p>
          <a:p>
            <a:pPr marL="0" indent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Her infectious GI panel was positive and a reflex stool culture was performed.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10515600" cy="77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9" y="937866"/>
            <a:ext cx="10591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most likely gram stain appearance of her organism that grew  in her stool culture? </a:t>
            </a:r>
          </a:p>
          <a:p>
            <a:pPr marL="0" indent="0">
              <a:buNone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Comma shaped 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Lancet shaped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Big, boxy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Safety pin appearance </a:t>
            </a:r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Seagull-shaped/gull wing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#5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1489" y="1269033"/>
            <a:ext cx="77452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9" y="937865"/>
            <a:ext cx="10591800" cy="3905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the most likely gram stain appearance of her organism that grew  in her stool culture? </a:t>
            </a:r>
          </a:p>
          <a:p>
            <a:pPr marL="0" indent="0">
              <a:buNone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Comma shaped 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Lancet shaped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Big, boxy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D. Safety pin appearance </a:t>
            </a:r>
            <a:endParaRPr lang="en-US" sz="2400" i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Seagull-shaped/gull wing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#5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1489" y="1269033"/>
            <a:ext cx="77452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579" y="1681512"/>
            <a:ext cx="5829083" cy="427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4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90" y="1045999"/>
            <a:ext cx="5171848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Microbiological characteristics: 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Small, curved gram negative rods (S or C shaped, or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gull wing shaped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Growth supported by selective Campy CVA agar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Plates are incubated at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42</a:t>
            </a:r>
            <a:r>
              <a:rPr lang="en-US" b="1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microaerophilic conditions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Oxidase (+)</a:t>
            </a:r>
          </a:p>
          <a:p>
            <a:pPr>
              <a:buFont typeface="Wingdings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Food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associations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 Raw – undercooked poultry,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raw milk/cheese,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contaminated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water/produce, cat/dog feces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Campylobacter </a:t>
            </a:r>
            <a:r>
              <a:rPr lang="en-US" sz="3400" i="1" dirty="0" err="1" smtClean="0">
                <a:latin typeface="Arial" charset="0"/>
                <a:ea typeface="Arial" charset="0"/>
                <a:cs typeface="Arial" charset="0"/>
              </a:rPr>
              <a:t>jejuni</a:t>
            </a:r>
            <a:endParaRPr lang="en-US" sz="3400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389" y="93999"/>
            <a:ext cx="4466664" cy="3272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901" y="3409786"/>
            <a:ext cx="4114901" cy="34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GI panel: key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points and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17" y="1111498"/>
            <a:ext cx="5423926" cy="49727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Detection of organisms does not imply organisms are infectious or cause of clinical symptoms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There is potential cross-reactivity with other organisms (e.g. ETEC with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Hafnia alvei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and certain strains of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Citrobacter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Certain species are not detected on this panel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are strains of pathogenic organisms may not carry the genetic determinants detected by the panel 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180" y="1111498"/>
            <a:ext cx="5445090" cy="439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9" y="937866"/>
            <a:ext cx="10591801" cy="435133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Non GI associations: </a:t>
            </a:r>
          </a:p>
          <a:p>
            <a:pPr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Guillian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-Barre syndrome: cross-reactivity between organism and neural ganglioside epitomes. </a:t>
            </a:r>
          </a:p>
          <a:p>
            <a:pPr lvl="2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Seen in 1 – 2/10,000 cases of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Campylobacteriosis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lvl="2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Of those with GBS, 20 – 40% will have a history of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jejuni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infection.</a:t>
            </a:r>
          </a:p>
          <a:p>
            <a:pPr lvl="1"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Reactive arthritis: 2.6% of cases, occurs 1 – 2 weeks after infection </a:t>
            </a:r>
          </a:p>
          <a:p>
            <a:pPr>
              <a:buFont typeface="Wingdings" charset="2"/>
              <a:buChar char="§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5252"/>
          </a:xfrm>
        </p:spPr>
        <p:txBody>
          <a:bodyPr>
            <a:normAutofit/>
          </a:bodyPr>
          <a:lstStyle/>
          <a:p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Campylobacter </a:t>
            </a:r>
            <a:r>
              <a:rPr lang="en-US" sz="3400" i="1" dirty="0" err="1" smtClean="0">
                <a:latin typeface="Arial" charset="0"/>
                <a:ea typeface="Arial" charset="0"/>
                <a:cs typeface="Arial" charset="0"/>
              </a:rPr>
              <a:t>jejuni</a:t>
            </a:r>
            <a:endParaRPr lang="en-US" sz="3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1489" y="1269033"/>
            <a:ext cx="77452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10515600" cy="77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1489" y="937866"/>
            <a:ext cx="10591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Campylobacter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jejuni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is intrinsically resistant to which class of antibiotics?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lphaUcPeriod"/>
              <a:defRPr/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Cephalosporins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lphaUcPeriod"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Macrolides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lphaUcPeriod"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Fluoroquinolones</a:t>
            </a:r>
          </a:p>
          <a:p>
            <a:pPr marL="0" indent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394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10515600" cy="77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1489" y="937866"/>
            <a:ext cx="10591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Campylobacter </a:t>
            </a:r>
            <a:r>
              <a:rPr lang="en-US" sz="2400" i="1" dirty="0" err="1" smtClean="0">
                <a:latin typeface="Arial" charset="0"/>
                <a:ea typeface="Arial" charset="0"/>
                <a:cs typeface="Arial" charset="0"/>
              </a:rPr>
              <a:t>jejuni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is intrinsically resistant to which class of antibiotics?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lphaUcPeriod"/>
              <a:defRPr/>
            </a:pPr>
            <a:r>
              <a:rPr lang="en-US" sz="2400" b="1" dirty="0" err="1" smtClean="0">
                <a:latin typeface="Arial" charset="0"/>
                <a:ea typeface="Arial" charset="0"/>
                <a:cs typeface="Arial" charset="0"/>
              </a:rPr>
              <a:t>Cephalosporins</a:t>
            </a:r>
            <a:endParaRPr lang="en-US" sz="2400" b="1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lphaUcPeriod"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Macrolides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lphaUcPeriod"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Fluoroquinolones</a:t>
            </a:r>
          </a:p>
          <a:p>
            <a:pPr marL="0" indent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9756" y="3882157"/>
            <a:ext cx="9435178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Treatment:</a:t>
            </a:r>
          </a:p>
          <a:p>
            <a:pPr lvl="1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Macrolides (resistance approaches 1.7%)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Fluoroquinolones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(resistance rates of 20 – 27% in the US)</a:t>
            </a:r>
          </a:p>
          <a:p>
            <a:pPr lvl="1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Intrinsically resistant to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cephalosporins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27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Gram Negative Bacilli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3678" y="809535"/>
            <a:ext cx="54528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ram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egative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acilli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2770" y="1650521"/>
            <a:ext cx="28018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actose fermenters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7292" y="1656866"/>
            <a:ext cx="28018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non lactose fermenters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5242" y="2503776"/>
            <a:ext cx="26064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oxidase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(+)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35179" y="2503776"/>
            <a:ext cx="2595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xidase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(-)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571" y="1652695"/>
            <a:ext cx="168990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*also oxidase (-)</a:t>
            </a:r>
          </a:p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*sometimes NLF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Connector 11"/>
          <p:cNvCxnSpPr>
            <a:stCxn id="2" idx="2"/>
          </p:cNvCxnSpPr>
          <p:nvPr/>
        </p:nvCxnSpPr>
        <p:spPr>
          <a:xfrm flipH="1">
            <a:off x="5929313" y="1178867"/>
            <a:ext cx="773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3678" y="1456841"/>
            <a:ext cx="54598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03678" y="1455676"/>
            <a:ext cx="0" cy="201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56493" y="1449911"/>
            <a:ext cx="0" cy="201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9" idx="2"/>
          </p:cNvCxnSpPr>
          <p:nvPr/>
        </p:nvCxnSpPr>
        <p:spPr>
          <a:xfrm flipH="1">
            <a:off x="8663552" y="2034141"/>
            <a:ext cx="1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57292" y="2312115"/>
            <a:ext cx="29893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51525" y="2314828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061430" y="2321635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035179" y="3185807"/>
            <a:ext cx="286546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1600" i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non motile, no H</a:t>
            </a:r>
            <a:r>
              <a:rPr lang="en-US" sz="16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 production</a:t>
            </a:r>
            <a:endParaRPr lang="en-US" sz="16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35179" y="3891228"/>
            <a:ext cx="286546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Salmonella: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motile, H2S production (generally)</a:t>
            </a:r>
            <a:endParaRPr lang="en-US" sz="1600" b="1" i="1" dirty="0" smtClean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35179" y="4720628"/>
            <a:ext cx="286546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Proteus: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swarming, urease +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mirabilis, </a:t>
            </a:r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penneri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indole +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vulgaris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: indole 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35178" y="5767069"/>
            <a:ext cx="286546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Yersinia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enterocolitia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96248" y="5805912"/>
            <a:ext cx="260640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Burkholderia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6250" y="3181409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Pseudomonas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6248" y="3683120"/>
            <a:ext cx="2595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Campylobacter</a:t>
            </a:r>
            <a:r>
              <a:rPr lang="en-US" sz="1600" i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eagull winged shaped microaerophilic, 37 – 42</a:t>
            </a:r>
            <a:r>
              <a:rPr lang="en-US" sz="16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07255" y="4722225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Vibrio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07255" y="5259238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Aeromonas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0142" y="3153661"/>
            <a:ext cx="227869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mucoid (2/2 capsule), urease +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 pneumoniae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indole -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oxytoca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indole 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0142" y="4532721"/>
            <a:ext cx="227869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oli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Indole +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Urease 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1045" y="5597792"/>
            <a:ext cx="229253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Enterobacter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3890" y="3140667"/>
            <a:ext cx="22274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Citrobacter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03890" y="3662122"/>
            <a:ext cx="22274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Serratia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03890" y="2473311"/>
            <a:ext cx="22274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slow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5786" y="2473311"/>
            <a:ext cx="22430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3081355" y="2014977"/>
            <a:ext cx="1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475095" y="2292951"/>
            <a:ext cx="2865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336516" y="2295664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471299" y="2283675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80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err="1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GI panel: key points and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16" y="1111498"/>
            <a:ext cx="10141178" cy="497272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Campylobacter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: 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Detects only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jejuni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C. coli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upsaliensis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– the most common species associated with human disease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Positive test does not differentiate among these species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Cross-reactivity may occur with certain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strains (variants of the cryptic ETT2-type III secretion system)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Yersinia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: 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Detects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Yersinia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enterocolitia</a:t>
            </a:r>
            <a:endParaRPr lang="en-US" sz="1800" i="1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Potential cross-reactivity with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Y.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kristensenii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Y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fredriksenii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when present in high levels </a:t>
            </a:r>
          </a:p>
        </p:txBody>
      </p:sp>
    </p:spTree>
    <p:extLst>
      <p:ext uri="{BB962C8B-B14F-4D97-AF65-F5344CB8AC3E}">
        <p14:creationId xmlns:p14="http://schemas.microsoft.com/office/powerpoint/2010/main" val="164697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err="1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GI panel: key points and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16" y="1111498"/>
            <a:ext cx="7029487" cy="49727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Vibrio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Detects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only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V.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parahaemolyticus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V.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vulnificus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V.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cholerae</a:t>
            </a:r>
            <a:endParaRPr lang="en-US" sz="1800" i="1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i="1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b="1" u="sng" dirty="0" smtClean="0">
                <a:latin typeface="Arial" charset="0"/>
                <a:ea typeface="Arial" charset="0"/>
                <a:cs typeface="Arial" charset="0"/>
              </a:rPr>
              <a:t>False positives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Cary Blair media sporadically contaminated with low levels of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Vibrio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nucleic acid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resence of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Vibrio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species in water where seaweed/algae is harvested to make agar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Vibrio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cholerae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is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not reported unless it is detected in stool culture (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Vibrio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cholerae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infection is exceedingly rare in US; in 2014, only 7 cases)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5984"/>
          <a:stretch/>
        </p:blipFill>
        <p:spPr>
          <a:xfrm>
            <a:off x="8093123" y="988668"/>
            <a:ext cx="3930556" cy="4953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992" y="4429125"/>
            <a:ext cx="2939131" cy="21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#1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5750" y="2583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4260" y="825000"/>
            <a:ext cx="10515600" cy="3187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primary team calls you about a patient who was admitted for multiple episodes of diarrhea.  The patient’s infectious GI panel result was: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team inquires if this means the patient’s diarrhea is caused both by EAEC and STEC. The best response is: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The test is incorrect and the patient should be retested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The patient’s diarrhea may be due to both EAEC and STEC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The patient’s diarrhea may be due to one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diarrheagenic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strain that has both EAEC and STEC targets on the test panel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B or C are both possible</a:t>
            </a:r>
          </a:p>
          <a:p>
            <a:pPr marL="457200" lvl="1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07224" y="1470307"/>
            <a:ext cx="6145637" cy="1112873"/>
            <a:chOff x="2006221" y="1568419"/>
            <a:chExt cx="6145637" cy="11128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b="22147"/>
            <a:stretch/>
          </p:blipFill>
          <p:spPr>
            <a:xfrm>
              <a:off x="2006221" y="1733520"/>
              <a:ext cx="6145637" cy="947772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6933063" y="1760815"/>
              <a:ext cx="1105468" cy="1470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933063" y="2390066"/>
              <a:ext cx="1105468" cy="1470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7196" y="1748126"/>
              <a:ext cx="871188" cy="20346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7196" y="2416464"/>
              <a:ext cx="871188" cy="20346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2789" y="1568419"/>
              <a:ext cx="952500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3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Poll #1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5750" y="2583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4260" y="825001"/>
            <a:ext cx="10515600" cy="25323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 primary team calls you about a patient who was admitted for multiple episodes of diarrhea.  The patient’s infectious GI panel result was:</a:t>
            </a: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team inquires if this means the patient’s diarrhea is caused both by EAEC and STEC. The best response is:</a:t>
            </a: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A. The test is incorrect and the patient should be retested</a:t>
            </a:r>
          </a:p>
          <a:p>
            <a:pPr marL="457200" lvl="1" indent="0"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B. The patient’s diarrhea may be due to both EAEC and STEC</a:t>
            </a:r>
          </a:p>
          <a:p>
            <a:pPr marL="457200" lvl="1" indent="0"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C. The patient’s diarrhea may be due to one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diarrheagenic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strain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that has both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EAEC and STEC targets on the test panel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D. B or C are both possible</a:t>
            </a:r>
          </a:p>
          <a:p>
            <a:pPr marL="457200" lvl="1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138985" y="1654973"/>
            <a:ext cx="6145637" cy="1112873"/>
            <a:chOff x="2006221" y="1568419"/>
            <a:chExt cx="6145637" cy="111287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b="22147"/>
            <a:stretch/>
          </p:blipFill>
          <p:spPr>
            <a:xfrm>
              <a:off x="2006221" y="1733520"/>
              <a:ext cx="6145637" cy="947772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6933063" y="1760815"/>
              <a:ext cx="1105468" cy="1470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933063" y="2390066"/>
              <a:ext cx="1105468" cy="1470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7196" y="1748126"/>
              <a:ext cx="871188" cy="20346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7196" y="2416464"/>
              <a:ext cx="871188" cy="2034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2789" y="1568419"/>
              <a:ext cx="952500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4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814"/>
          </a:xfrm>
        </p:spPr>
        <p:txBody>
          <a:bodyPr>
            <a:normAutofit/>
          </a:bodyPr>
          <a:lstStyle/>
          <a:p>
            <a:r>
              <a:rPr lang="en-US" sz="34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GI panel: key points and limitations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7814"/>
            <a:ext cx="7806520" cy="52964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E. coli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If multiple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diarrheagenic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E. coli/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are detected on GI panel, it may be due to a single strain containing the genetic determinants of multiple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pathotypes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(horizontal transfer of genes). For instance,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2011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O104:H4 outbreak strain had determinants of both STEC and EAEC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STEC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/EIEC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Shiga toxin is found in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dysenteriae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dysenteriae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infection can cause positive results for both STEC and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/EIEC</a:t>
            </a:r>
          </a:p>
          <a:p>
            <a:pPr marL="1714500" lvl="3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EPEC: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eae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gene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is target on GI panel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Some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STEC strains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have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eae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gene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When STEC detected, EPEC will be reported as N/A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r>
              <a:rPr lang="en-US" dirty="0" err="1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cannot distinguish between STEC containing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eae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co-infection with EPEC and STEC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5750" y="2583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026" y="2583180"/>
            <a:ext cx="36195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3037</Words>
  <Application>Microsoft Macintosh PowerPoint</Application>
  <PresentationFormat>Widescreen</PresentationFormat>
  <Paragraphs>494</Paragraphs>
  <Slides>43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Calibri</vt:lpstr>
      <vt:lpstr>Calibri Light</vt:lpstr>
      <vt:lpstr>Wingdings</vt:lpstr>
      <vt:lpstr>Arial</vt:lpstr>
      <vt:lpstr>Office Theme</vt:lpstr>
      <vt:lpstr>Micro Plate Rounds</vt:lpstr>
      <vt:lpstr>BioFire FilmArray GI panel (NAAT)</vt:lpstr>
      <vt:lpstr>BioFire GI panel performance</vt:lpstr>
      <vt:lpstr>BioFire GI panel: key points and limitations</vt:lpstr>
      <vt:lpstr>BioFire GI panel: key points and limitations</vt:lpstr>
      <vt:lpstr>BioFire GI panel: key points and limitations</vt:lpstr>
      <vt:lpstr>Poll #1</vt:lpstr>
      <vt:lpstr>Poll #1</vt:lpstr>
      <vt:lpstr>BioFire GI panel: key points and limitations</vt:lpstr>
      <vt:lpstr>Poll #2</vt:lpstr>
      <vt:lpstr>Poll #2</vt:lpstr>
      <vt:lpstr>BioFire GI panel: key points and limitations</vt:lpstr>
      <vt:lpstr>BioFire GI panel: key points and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 #3</vt:lpstr>
      <vt:lpstr>Poll #3</vt:lpstr>
      <vt:lpstr>PowerPoint Presentation</vt:lpstr>
      <vt:lpstr>PowerPoint Presentation</vt:lpstr>
      <vt:lpstr>Appearance on HEA</vt:lpstr>
      <vt:lpstr>Case</vt:lpstr>
      <vt:lpstr>Case</vt:lpstr>
      <vt:lpstr>Poll #4</vt:lpstr>
      <vt:lpstr>Poll #4</vt:lpstr>
      <vt:lpstr>Salmonella vs. Shigella</vt:lpstr>
      <vt:lpstr>Salmonella</vt:lpstr>
      <vt:lpstr>Salmonella</vt:lpstr>
      <vt:lpstr>Salmonella</vt:lpstr>
      <vt:lpstr>Shigella</vt:lpstr>
      <vt:lpstr>Shigella</vt:lpstr>
      <vt:lpstr>PowerPoint Presentation</vt:lpstr>
      <vt:lpstr>Poll #5</vt:lpstr>
      <vt:lpstr>Poll #5</vt:lpstr>
      <vt:lpstr>Campylobacter jejuni</vt:lpstr>
      <vt:lpstr>Campylobacter jejuni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Tsai</dc:creator>
  <cp:lastModifiedBy>Helen Tsai</cp:lastModifiedBy>
  <cp:revision>164</cp:revision>
  <dcterms:created xsi:type="dcterms:W3CDTF">2022-01-02T21:14:03Z</dcterms:created>
  <dcterms:modified xsi:type="dcterms:W3CDTF">2022-01-25T14:06:38Z</dcterms:modified>
</cp:coreProperties>
</file>