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430" r:id="rId3"/>
    <p:sldId id="431" r:id="rId4"/>
    <p:sldId id="381" r:id="rId5"/>
    <p:sldId id="442" r:id="rId6"/>
    <p:sldId id="439" r:id="rId7"/>
    <p:sldId id="383" r:id="rId8"/>
    <p:sldId id="438" r:id="rId9"/>
    <p:sldId id="382" r:id="rId10"/>
    <p:sldId id="384" r:id="rId11"/>
    <p:sldId id="399" r:id="rId12"/>
    <p:sldId id="440" r:id="rId13"/>
    <p:sldId id="441" r:id="rId14"/>
    <p:sldId id="416" r:id="rId15"/>
    <p:sldId id="417" r:id="rId16"/>
    <p:sldId id="422" r:id="rId17"/>
    <p:sldId id="418" r:id="rId18"/>
    <p:sldId id="443" r:id="rId19"/>
    <p:sldId id="423" r:id="rId20"/>
    <p:sldId id="424" r:id="rId21"/>
    <p:sldId id="426" r:id="rId22"/>
    <p:sldId id="403" r:id="rId23"/>
    <p:sldId id="407" r:id="rId24"/>
    <p:sldId id="408" r:id="rId25"/>
    <p:sldId id="405" r:id="rId26"/>
    <p:sldId id="406" r:id="rId27"/>
    <p:sldId id="385" r:id="rId28"/>
    <p:sldId id="389" r:id="rId29"/>
    <p:sldId id="391" r:id="rId30"/>
    <p:sldId id="392" r:id="rId31"/>
    <p:sldId id="428" r:id="rId32"/>
    <p:sldId id="427" r:id="rId33"/>
    <p:sldId id="411" r:id="rId34"/>
    <p:sldId id="390" r:id="rId35"/>
    <p:sldId id="433" r:id="rId36"/>
    <p:sldId id="434" r:id="rId37"/>
    <p:sldId id="412" r:id="rId38"/>
    <p:sldId id="393" r:id="rId39"/>
    <p:sldId id="429" r:id="rId40"/>
    <p:sldId id="436" r:id="rId41"/>
    <p:sldId id="43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19"/>
    <p:restoredTop sz="87088"/>
  </p:normalViewPr>
  <p:slideViewPr>
    <p:cSldViewPr snapToGrid="0" snapToObjects="1">
      <p:cViewPr>
        <p:scale>
          <a:sx n="99" d="100"/>
          <a:sy n="99" d="100"/>
        </p:scale>
        <p:origin x="248" y="408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68825-8F5C-7748-8392-EA898BA9911B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54093-CB4E-E042-853D-3224B0D2A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Processed by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Kiestra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InoqulA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which 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elivers 10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of urine to each culture plate or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biplate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section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cfu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= 100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cfus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/mL)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Pictures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below demonstrate how </a:t>
            </a:r>
            <a:r>
              <a:rPr lang="en-US" baseline="0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Kiestra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plates can be 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quantitated 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for growth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07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*Change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0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*Change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2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*Change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06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23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6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51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5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98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/>
              <a:t>Second</a:t>
            </a:r>
            <a:r>
              <a:rPr lang="en-US" baseline="0" dirty="0" smtClean="0"/>
              <a:t> most common cause of UTIs in young women, after E. coli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aseline="0" dirty="0" smtClean="0"/>
              <a:t>High survivability of S. </a:t>
            </a:r>
            <a:r>
              <a:rPr lang="en-US" baseline="0" dirty="0" err="1" smtClean="0"/>
              <a:t>saprophyticus</a:t>
            </a:r>
            <a:r>
              <a:rPr lang="en-US" baseline="0" dirty="0" smtClean="0"/>
              <a:t> inside urinary tract due to adhesions within cell wall that help organism anchor to urogenital cells and colonize the </a:t>
            </a:r>
            <a:r>
              <a:rPr lang="en-US" baseline="0" dirty="0" err="1" smtClean="0"/>
              <a:t>uroepitheliium</a:t>
            </a:r>
            <a:endParaRPr lang="en-US" baseline="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aseline="0" dirty="0" smtClean="0"/>
              <a:t>Possess the enzyme urease that leads to alkalization of the urine and may result in the formation of kidney/bladder stones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1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7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When organism adheres to the urinary tract, it grows under the stimulation of the urea present in the urine. </a:t>
            </a:r>
            <a:r>
              <a:rPr lang="en-US" baseline="0" dirty="0" err="1" smtClean="0">
                <a:latin typeface="Arial" charset="0"/>
                <a:ea typeface="Arial" charset="0"/>
                <a:cs typeface="Arial" charset="0"/>
              </a:rPr>
              <a:t>Hydroloysis</a:t>
            </a: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 of urea leads to </a:t>
            </a:r>
            <a:r>
              <a:rPr lang="en-US" baseline="0" dirty="0" err="1" smtClean="0">
                <a:latin typeface="Arial" charset="0"/>
                <a:ea typeface="Arial" charset="0"/>
                <a:cs typeface="Arial" charset="0"/>
              </a:rPr>
              <a:t>hyperammonia</a:t>
            </a: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baseline="0" dirty="0" err="1" smtClean="0">
                <a:latin typeface="Arial" charset="0"/>
                <a:ea typeface="Arial" charset="0"/>
                <a:cs typeface="Arial" charset="0"/>
              </a:rPr>
              <a:t>alkinazination</a:t>
            </a: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 of urine resulting in crystal formation (stones/</a:t>
            </a:r>
            <a:r>
              <a:rPr lang="en-US" baseline="0" dirty="0" err="1" smtClean="0">
                <a:latin typeface="Arial" charset="0"/>
                <a:ea typeface="Arial" charset="0"/>
                <a:cs typeface="Arial" charset="0"/>
              </a:rPr>
              <a:t>encrustatoin</a:t>
            </a: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UTI, alkaline encrusted </a:t>
            </a:r>
            <a:r>
              <a:rPr lang="en-US" baseline="0" dirty="0" err="1" smtClean="0">
                <a:latin typeface="Arial" charset="0"/>
                <a:ea typeface="Arial" charset="0"/>
                <a:cs typeface="Arial" charset="0"/>
              </a:rPr>
              <a:t>cysitis</a:t>
            </a:r>
            <a:r>
              <a:rPr lang="en-US" baseline="0" dirty="0" smtClean="0">
                <a:latin typeface="Arial" charset="0"/>
                <a:ea typeface="Arial" charset="0"/>
                <a:cs typeface="Arial" charset="0"/>
              </a:rPr>
              <a:t>, encrusted </a:t>
            </a:r>
            <a:r>
              <a:rPr lang="en-US" baseline="0" dirty="0" err="1" smtClean="0">
                <a:latin typeface="Arial" charset="0"/>
                <a:ea typeface="Arial" charset="0"/>
                <a:cs typeface="Arial" charset="0"/>
              </a:rPr>
              <a:t>pyelitis</a:t>
            </a:r>
            <a:endParaRPr lang="en-US" baseline="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baseline="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19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4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2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68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3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74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200" b="0" dirty="0" smtClean="0">
                <a:latin typeface="Arial" charset="0"/>
                <a:ea typeface="Arial" charset="0"/>
                <a:cs typeface="Arial" charset="0"/>
              </a:rPr>
              <a:t>Kirby Bauer disk diffusion and broth microdilution are two reference methods for aerobic bacteria (other methods are approved but not considered reference standards)</a:t>
            </a:r>
          </a:p>
          <a:p>
            <a:pPr marL="285750" indent="-285750">
              <a:buFont typeface="Wingdings" charset="2"/>
              <a:buChar char="§"/>
            </a:pPr>
            <a:endParaRPr lang="en-US" sz="1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83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Cytochrome system is found in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Aeromonas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Campylobacter,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Pasteurella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Vibrio,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Neissieria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but not any of the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Enterobacteriacae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74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Cytochrome system is found in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Aeromonas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Campylobacter,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Pasteurella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, Vibrio,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Neissieria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but not any of the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Enterobacteriacae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5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18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Swarming appearance because growth takes place in a discontinuous manner which each period of outward growth followed by a stationary period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69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58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01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932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92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13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1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364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4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1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345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627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Seen here is the table used by the Micro Lab to work up urine cultures that reflects those four points from the last side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Notice the following: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1. Specimen type is one factor that determines the extent to which urine cultures are worked up (clean catch, indwelling catheter, sterilely obtained specimens.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Uropathogens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 from specimens collected “sterile manner” are worked up at lower colony counts than clean catch or indwelling </a:t>
            </a:r>
            <a:r>
              <a:rPr lang="en-US" sz="1200" dirty="0" err="1" smtClean="0">
                <a:latin typeface="Arial" charset="0"/>
                <a:ea typeface="Arial" charset="0"/>
                <a:cs typeface="Arial" charset="0"/>
              </a:rPr>
              <a:t>cath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Tx/>
              <a:buNone/>
            </a:pPr>
            <a:r>
              <a:rPr lang="en-US" sz="1200" b="0" dirty="0" smtClean="0">
                <a:latin typeface="Arial" charset="0"/>
                <a:ea typeface="Arial" charset="0"/>
                <a:cs typeface="Arial" charset="0"/>
              </a:rPr>
              <a:t>2.</a:t>
            </a:r>
            <a:r>
              <a:rPr lang="en-US" sz="1200" b="0" baseline="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0" dirty="0" smtClean="0">
                <a:latin typeface="Arial" charset="0"/>
                <a:ea typeface="Arial" charset="0"/>
                <a:cs typeface="Arial" charset="0"/>
              </a:rPr>
              <a:t>Number of different bacterial species present</a:t>
            </a:r>
            <a:r>
              <a:rPr lang="en-US" b="0" baseline="0" dirty="0" smtClean="0">
                <a:latin typeface="Arial" charset="0"/>
                <a:ea typeface="Arial" charset="0"/>
                <a:cs typeface="Arial" charset="0"/>
              </a:rPr>
              <a:t>, if there is a predominating organism, and the quantitation of the </a:t>
            </a:r>
            <a:r>
              <a:rPr lang="en-US" b="0" baseline="0" dirty="0" err="1" smtClean="0">
                <a:latin typeface="Arial" charset="0"/>
                <a:ea typeface="Arial" charset="0"/>
                <a:cs typeface="Arial" charset="0"/>
              </a:rPr>
              <a:t>uropathogen</a:t>
            </a:r>
            <a:endParaRPr lang="en-US" b="0" baseline="0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b="1" baseline="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b="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b="0" dirty="0" err="1" smtClean="0">
                <a:latin typeface="Arial" charset="0"/>
                <a:ea typeface="Arial" charset="0"/>
                <a:cs typeface="Arial" charset="0"/>
              </a:rPr>
              <a:t>uropathogen</a:t>
            </a:r>
            <a:r>
              <a:rPr lang="en-US" b="0" dirty="0" smtClean="0">
                <a:latin typeface="Arial" charset="0"/>
                <a:ea typeface="Arial" charset="0"/>
                <a:cs typeface="Arial" charset="0"/>
              </a:rPr>
              <a:t> identified</a:t>
            </a:r>
          </a:p>
          <a:p>
            <a:pPr marL="0" indent="0">
              <a:buFontTx/>
              <a:buNone/>
            </a:pPr>
            <a:endParaRPr lang="en-US" b="0" baseline="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b="1" u="sng" dirty="0" smtClean="0">
              <a:latin typeface="Arial" charset="0"/>
              <a:ea typeface="Arial" charset="0"/>
              <a:cs typeface="Arial" charset="0"/>
            </a:endParaRPr>
          </a:p>
          <a:p>
            <a:pPr marL="228600" indent="-228600">
              <a:buFontTx/>
              <a:buAutoNum type="alphaUcPeriod"/>
            </a:pPr>
            <a:endParaRPr lang="en-US" baseline="0" dirty="0" smtClean="0"/>
          </a:p>
          <a:p>
            <a:pPr marL="228600" indent="-228600">
              <a:buFontTx/>
              <a:buAutoNum type="alphaUcPeriod"/>
            </a:pPr>
            <a:endParaRPr lang="en-US" baseline="0" dirty="0" smtClean="0"/>
          </a:p>
          <a:p>
            <a:pPr marL="228600" indent="-228600">
              <a:buFontTx/>
              <a:buAutoNum type="alphaUcPeriod"/>
            </a:pPr>
            <a:endParaRPr lang="en-US" baseline="0" dirty="0" smtClean="0"/>
          </a:p>
          <a:p>
            <a:pPr marL="228600" indent="-228600">
              <a:buFontTx/>
              <a:buAutoNum type="alphaU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57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9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Other</a:t>
            </a:r>
            <a:r>
              <a:rPr lang="en-US" baseline="0" dirty="0" smtClean="0"/>
              <a:t> pertinent pathogens for urine testing: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MTB</a:t>
            </a:r>
            <a:r>
              <a:rPr lang="en-US" baseline="0" dirty="0" smtClean="0"/>
              <a:t> recovery best accomplished with first void morning specimens of &gt; 20 mL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Adenovirus in urine is detected by NAAT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Polyoma</a:t>
            </a:r>
            <a:r>
              <a:rPr lang="en-US" baseline="0" dirty="0" smtClean="0"/>
              <a:t> BK virus nephropathy best diagnosed by quantitative NAAT (blood better than urine)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9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In contrast to the potential </a:t>
            </a:r>
            <a:r>
              <a:rPr lang="en-US" baseline="0" dirty="0" err="1" smtClean="0"/>
              <a:t>uropathogens</a:t>
            </a:r>
            <a:r>
              <a:rPr lang="en-US" baseline="0" dirty="0" smtClean="0"/>
              <a:t> listed in the previous table, listed here are organisms that are considered to be part of the normal urinary microbiota or normal skin microbiota.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8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of refrigeration</a:t>
            </a:r>
            <a:r>
              <a:rPr lang="en-US" baseline="0" dirty="0" smtClean="0"/>
              <a:t> immediately after collection may decrease the proliferation of small numbers of contaminating organisms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Processed by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Kiestra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InoqulA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elivers 10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urine to each culture plate or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biplate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section</a:t>
            </a:r>
            <a:r>
              <a:rPr lang="en-US" baseline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/mL)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4093-CB4E-E042-853D-3224B0D2AE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8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3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5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2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67D01-7A04-914F-B5AB-D700C64B6B7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8B119-ED35-DD47-B634-75E9EB13D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20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e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8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21917"/>
            <a:ext cx="9144000" cy="2387600"/>
          </a:xfrm>
        </p:spPr>
        <p:txBody>
          <a:bodyPr/>
          <a:lstStyle/>
          <a:p>
            <a:r>
              <a:rPr lang="en-US" sz="4000" b="1" dirty="0" smtClean="0">
                <a:latin typeface="Arial" charset="0"/>
                <a:ea typeface="Arial" charset="0"/>
                <a:cs typeface="Arial" charset="0"/>
              </a:rPr>
              <a:t>Microbiology Plate Rounds</a:t>
            </a:r>
            <a:endParaRPr lang="en-US" sz="4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84472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Session 7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11453" y="5415190"/>
            <a:ext cx="4451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b="1" u="sng" dirty="0" smtClean="0">
                <a:latin typeface="Arial" charset="0"/>
                <a:ea typeface="Arial" charset="0"/>
                <a:cs typeface="Arial" charset="0"/>
              </a:rPr>
              <a:t>Agenda</a:t>
            </a:r>
          </a:p>
          <a:p>
            <a:pPr algn="r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Urine Cultures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US" sz="2200" dirty="0">
                <a:latin typeface="Arial" charset="0"/>
                <a:ea typeface="Arial" charset="0"/>
                <a:cs typeface="Arial" charset="0"/>
              </a:rPr>
              <a:t>Gram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Negative Organisms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208688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Cultures: CFU, colony count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7828" y="809535"/>
            <a:ext cx="10092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Kiestra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InoqulA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delivers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uL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of urine to each culture plate or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biplate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section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cfu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= 100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cfus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/mL such that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9051C28-3796-49A8-B4A3-A90EACA7F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1" t="37347" r="65630" b="44308"/>
          <a:stretch/>
        </p:blipFill>
        <p:spPr>
          <a:xfrm>
            <a:off x="165100" y="2290113"/>
            <a:ext cx="2092325" cy="21752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DA22647-447E-4361-BA22-BCDFCD90C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92" t="42812" r="62712" b="42801"/>
          <a:stretch/>
        </p:blipFill>
        <p:spPr>
          <a:xfrm>
            <a:off x="2369289" y="2290113"/>
            <a:ext cx="2181082" cy="21752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3BAD19B-D94E-47A0-9088-259B74E44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73" t="54434" r="61898" b="29786"/>
          <a:stretch/>
        </p:blipFill>
        <p:spPr>
          <a:xfrm>
            <a:off x="4769945" y="2290113"/>
            <a:ext cx="2158384" cy="21752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DC59445-2C44-411B-88AB-85EDDA5E9FB8}"/>
              </a:ext>
            </a:extLst>
          </p:cNvPr>
          <p:cNvSpPr txBox="1"/>
          <p:nvPr/>
        </p:nvSpPr>
        <p:spPr>
          <a:xfrm>
            <a:off x="165100" y="4527412"/>
            <a:ext cx="17476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15 colonies = 1,500 CFU/mL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43EDE40-B52E-457C-A20B-AB290E855DFF}"/>
              </a:ext>
            </a:extLst>
          </p:cNvPr>
          <p:cNvSpPr txBox="1"/>
          <p:nvPr/>
        </p:nvSpPr>
        <p:spPr>
          <a:xfrm>
            <a:off x="2404683" y="4510371"/>
            <a:ext cx="20981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&lt; 100 colonies =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&lt;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10,000 CFU/mL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5D41306-0D45-487F-88D1-A33C1FAB2EE0}"/>
              </a:ext>
            </a:extLst>
          </p:cNvPr>
          <p:cNvSpPr txBox="1"/>
          <p:nvPr/>
        </p:nvSpPr>
        <p:spPr>
          <a:xfrm>
            <a:off x="4769945" y="4523173"/>
            <a:ext cx="23604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100 – 500 colonies = 10 – 50,000 CFU/mL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7E8AD434-F401-47F1-8617-BD3D3F571B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70" t="32419" r="61873" b="52679"/>
          <a:stretch/>
        </p:blipFill>
        <p:spPr>
          <a:xfrm>
            <a:off x="7270662" y="2281670"/>
            <a:ext cx="2291737" cy="217715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8313544-B12D-49C2-B419-481B3C335FE4}"/>
              </a:ext>
            </a:extLst>
          </p:cNvPr>
          <p:cNvSpPr txBox="1"/>
          <p:nvPr/>
        </p:nvSpPr>
        <p:spPr>
          <a:xfrm>
            <a:off x="6875574" y="4540057"/>
            <a:ext cx="32776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500 – 1,000 colonies =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50,000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– 100,000 CFU/mL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2ADF86E-67F0-4FF7-9D7F-D767A50FF4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05" t="64836" r="61115" b="20211"/>
          <a:stretch/>
        </p:blipFill>
        <p:spPr>
          <a:xfrm>
            <a:off x="9785246" y="2299255"/>
            <a:ext cx="2349755" cy="21378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8570FD9-0A00-4171-B506-C1143CC97DA7}"/>
              </a:ext>
            </a:extLst>
          </p:cNvPr>
          <p:cNvSpPr txBox="1"/>
          <p:nvPr/>
        </p:nvSpPr>
        <p:spPr>
          <a:xfrm>
            <a:off x="9836113" y="4487353"/>
            <a:ext cx="229888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1,000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colonies = 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&gt;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100,000 CFU/mL</a:t>
            </a:r>
          </a:p>
        </p:txBody>
      </p:sp>
    </p:spTree>
    <p:extLst>
      <p:ext uri="{BB962C8B-B14F-4D97-AF65-F5344CB8AC3E}">
        <p14:creationId xmlns:p14="http://schemas.microsoft.com/office/powerpoint/2010/main" val="12988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 Internal Work Up Scheme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829" y="1235420"/>
            <a:ext cx="100928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#2. A urine culture is reported as mixed bacterial species. This means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A. There is normal skin flora growing with no predominant species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B. There is normal urogenital flora growing with no predominant species</a:t>
            </a:r>
          </a:p>
          <a:p>
            <a:pPr marL="285750" lvl="0" indent="-285750"/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C. There is one predominant organism but fewer than &lt;10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CFU/mL</a:t>
            </a:r>
            <a:endParaRPr lang="en-US" baseline="30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D. The Microbiology lab is working on identifying all the organisms growing in culture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69" y="1838458"/>
            <a:ext cx="9133087" cy="6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 Internal Work Up Scheme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829" y="1235420"/>
            <a:ext cx="100928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#2. A urine culture is reported as mixed bacterial species. This means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A. There is normal skin flora growing with no predominant species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B.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There is normal urogenital flora growing with no predominant species</a:t>
            </a:r>
          </a:p>
          <a:p>
            <a:pPr marL="285750" lvl="0" indent="-285750"/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C. There is one predominant organism but fewer than &lt;10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CFU/mL</a:t>
            </a:r>
            <a:endParaRPr lang="en-US" baseline="30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D. The Microbiology lab is working on identifying all the organisms growing in culture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69" y="1838458"/>
            <a:ext cx="9133087" cy="66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 Internal Work Up Scheme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829" y="1235420"/>
            <a:ext cx="1009287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#2. A urine culture is reported as mixed bacterial species. This means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A. There is normal skin flora growing with no predominant species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lvl="0" indent="-285750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B.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There is normal urogenital flora growing with no predominant species</a:t>
            </a:r>
          </a:p>
          <a:p>
            <a:pPr marL="285750" lvl="0" indent="-285750"/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C. There is one predominant organism but fewer than &lt;10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CFU/mL</a:t>
            </a:r>
            <a:endParaRPr lang="en-US" baseline="30000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D. The Microbiology lab is working on identifying all the organisms growing in culture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69" y="1838458"/>
            <a:ext cx="9133087" cy="66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538" y="3626197"/>
            <a:ext cx="5600004" cy="428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6979" y="4018703"/>
            <a:ext cx="5111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e.g. </a:t>
            </a:r>
            <a:r>
              <a:rPr lang="en-US" dirty="0" err="1" smtClean="0"/>
              <a:t>diphtheroids</a:t>
            </a:r>
            <a:r>
              <a:rPr lang="en-US" dirty="0"/>
              <a:t>, </a:t>
            </a:r>
            <a:r>
              <a:rPr lang="en-US" dirty="0" smtClean="0"/>
              <a:t>staphylococcus (unless </a:t>
            </a:r>
            <a:r>
              <a:rPr lang="en-US" dirty="0"/>
              <a:t>present in amounts &gt;10-fold more than other </a:t>
            </a:r>
            <a:r>
              <a:rPr lang="en-US" dirty="0" smtClean="0"/>
              <a:t>microbiota) </a:t>
            </a:r>
            <a:endParaRPr lang="en-US" dirty="0"/>
          </a:p>
          <a:p>
            <a:pPr algn="ctr"/>
            <a:r>
              <a:rPr lang="en-US" dirty="0" smtClean="0"/>
              <a:t> </a:t>
            </a:r>
            <a:endParaRPr lang="en-US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2322" y="3528774"/>
            <a:ext cx="5631219" cy="115239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573334" y="4170044"/>
            <a:ext cx="434990" cy="17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73334" y="3528774"/>
            <a:ext cx="0" cy="64127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6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3180" y="1470175"/>
            <a:ext cx="1077308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#3. A 26 year old, 32 week pregnant woman is admitted for early pre-term labor. The primary team inquires when susceptibilities of the below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isolate in urine will return. The best response is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UcPeriod"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Wait 24 – 48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hrs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UcPeriod"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lphaUcPeriod"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Micro Lab will not routinely perform a species level ID or susceptibility test for 10,000 – 50,000 CFU/mL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 urine culture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 Internal Work 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76179" y="939800"/>
            <a:ext cx="2417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494" y="2643500"/>
            <a:ext cx="7112000" cy="8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 Internal Work 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1" y="1014956"/>
            <a:ext cx="53714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No identification and susceptibilities performed if &lt; 100,000 CFU/mL </a:t>
            </a:r>
          </a:p>
          <a:p>
            <a:pPr marL="1257300" lvl="2" indent="-342900"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Can be added-on upon request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needed</a:t>
            </a:r>
          </a:p>
          <a:p>
            <a:pPr marL="1257300" lvl="2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&gt; 100,000 CFU/mL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Enterococcus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in pure culture, will be identified with susceptibilities</a:t>
            </a:r>
          </a:p>
          <a:p>
            <a:pPr marL="800100" lvl="1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72766" y="1845848"/>
            <a:ext cx="5688757" cy="2604238"/>
            <a:chOff x="5824602" y="1845848"/>
            <a:chExt cx="5736921" cy="2604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7128" y="1845848"/>
              <a:ext cx="5724395" cy="7202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-234" b="89715"/>
            <a:stretch/>
          </p:blipFill>
          <p:spPr>
            <a:xfrm>
              <a:off x="5824602" y="3880512"/>
              <a:ext cx="5649281" cy="56957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229599" y="3855460"/>
              <a:ext cx="3331923" cy="265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85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50" y="809535"/>
            <a:ext cx="11223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None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#4. The ED calls you because they are following up on a urine culture from a patient they discharged. The patient is a 85 year old man with dementia and history of prostate cancer who came in for altered mental status. </a:t>
            </a:r>
          </a:p>
          <a:p>
            <a:pPr marL="342900" indent="-342900">
              <a:buFont typeface="Wingdings" charset="2"/>
              <a:buNone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None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gram stain of his urine culture shows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gram positive cocci in clusters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ED would like to know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the patient should be called to return because they had once patient that grew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 urine culture who was later found to have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S. aureus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bacteremia.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0" y="3260295"/>
            <a:ext cx="4279900" cy="255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047" y="3260295"/>
            <a:ext cx="3851144" cy="25752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928188" y="3268249"/>
            <a:ext cx="30960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cocci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Grouped, clusters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α hemolytic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Gray, pinpoint colonies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Convex colonies (not well seen here)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No growth 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MacConkey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Catalase (-)</a:t>
            </a:r>
          </a:p>
        </p:txBody>
      </p:sp>
    </p:spTree>
    <p:extLst>
      <p:ext uri="{BB962C8B-B14F-4D97-AF65-F5344CB8AC3E}">
        <p14:creationId xmlns:p14="http://schemas.microsoft.com/office/powerpoint/2010/main" val="2826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7482"/>
            <a:ext cx="7587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#4. The organism growing in the 85 year old patient’s urine culture was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Aerococcus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urinae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saprophyticus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Corynebacterium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urealyticum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95" y="482963"/>
            <a:ext cx="4279900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273" y="3665029"/>
            <a:ext cx="3851144" cy="25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7482"/>
            <a:ext cx="7587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#4. The organism growing in the 85 year old patient’s urine culture was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b="1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Aerococcus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urinae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saprophyticus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Corynebacterium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urealyticum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95" y="482963"/>
            <a:ext cx="4279900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273" y="3665029"/>
            <a:ext cx="3851144" cy="25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7482"/>
            <a:ext cx="7587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#4. The organism growing in the 85 year old patient’s urine culture was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Aerococcus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urinae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Staphylococcus </a:t>
            </a:r>
            <a:r>
              <a:rPr lang="en-US" i="1" dirty="0" err="1">
                <a:latin typeface="Arial" charset="0"/>
                <a:ea typeface="Arial" charset="0"/>
                <a:cs typeface="Arial" charset="0"/>
              </a:rPr>
              <a:t>saprophyticus</a:t>
            </a:r>
            <a:endParaRPr lang="en-US" i="1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Corynebacterium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urealyticum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 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61806" y="2612520"/>
            <a:ext cx="381405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535216" y="1858479"/>
            <a:ext cx="41491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GPC in clusters (or pairs, short chains)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-hemolytic, coagulase (-)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Colonies: large, opaque, usually white but may be yellow – orange, convex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056" y="102133"/>
            <a:ext cx="3523386" cy="32313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35215" y="3889804"/>
            <a:ext cx="70175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Typically implicated in UTIs for young females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Virulence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: utilizes urease to produce ammonia,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has cell wall adhesions that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help organism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anchor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to urogenital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cells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Only ID performed per internal work scheme. Usually methicillin susceptible (also TMP-SMX, nitrofurantoin)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596" y="2426056"/>
            <a:ext cx="3546192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700" y="939800"/>
            <a:ext cx="111734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clean-catch urine culture demonstrates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10,000-50,000 CFU/mL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10,000-50,000 CFU/mL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mirabilis,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&lt;10,000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CFU/mL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How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will the culture results be reported?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P. mirabilis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10,000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– 50,000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; 10,000 – 50,000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P.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mirabilis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&lt; 10,000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faecalis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P. mirabilis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&lt;10,000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species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D. 3 or more organisms presenting without predominating organism. Probable contamination/colonization, please resubmit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27482"/>
            <a:ext cx="75878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Poll #4. The organism growing in the 85 year old patient’s urine culture was</a:t>
            </a:r>
            <a:r>
              <a:rPr lang="mr-IN" dirty="0" smtClean="0"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Aerococcus</a:t>
            </a:r>
            <a:r>
              <a:rPr lang="en-US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err="1" smtClean="0">
                <a:latin typeface="Arial" charset="0"/>
                <a:ea typeface="Arial" charset="0"/>
                <a:cs typeface="Arial" charset="0"/>
              </a:rPr>
              <a:t>urinae</a:t>
            </a:r>
            <a:endParaRPr lang="en-US" b="1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Staphylococcus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saphroyticus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Corynebacterium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urealyticum</a:t>
            </a:r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Streptococcus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agalactiae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427" y="135946"/>
            <a:ext cx="2774346" cy="3197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09" y="3484976"/>
            <a:ext cx="3490265" cy="32082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39895" y="1479684"/>
            <a:ext cx="41725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(+),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coryneform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Urease (+), catalase (+)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Colonies: pinpoint, whitish, opaque, smooth, convex,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-hemolytic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RF: elderly pts with prolonged hospitalizations, prolonged use of catheter, ICT, prior urological abnormalities or manipulation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/w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alkaline encrusted cystitis, encrusted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pyelitis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Hydrolyzes urea -&gt; alkalinizes urine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  -&gt; stone formation/encrustation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vancomycin; highly resistant to β-lactams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54006" y="3148959"/>
            <a:ext cx="707212" cy="17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9920" y="2964293"/>
            <a:ext cx="3364086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Aerococcus</a:t>
            </a:r>
            <a:r>
              <a:rPr lang="en-US" sz="3200" b="1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urinae</a:t>
            </a:r>
            <a:endParaRPr lang="en-US" sz="3200" b="1" i="1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037" y="373403"/>
            <a:ext cx="4279900" cy="255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93" y="3529017"/>
            <a:ext cx="3851144" cy="25752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7730" y="1046143"/>
            <a:ext cx="7215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Rare (likely underreported) and increasingly recognized as an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uropathogen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(several case reports describing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A.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urinae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endocarditis)</a:t>
            </a: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RF: elderly (M &gt; F), chronic indwelling catheters, prostate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disease</a:t>
            </a: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Can be easily mistaken for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viridans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Strep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or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Enterococcus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Micro Characteristics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positive in clusters of pairs or tetrads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atalase (-)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Colonies: small, convex, shiny, α hemolytic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u="sng" dirty="0" err="1" smtClean="0">
                <a:latin typeface="Arial" charset="0"/>
                <a:ea typeface="Arial" charset="0"/>
                <a:cs typeface="Arial" charset="0"/>
              </a:rPr>
              <a:t>Tx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b-lactams, vancomycin. Variable resistance to TMP-SMX, fluoroquinolones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095" y="3472118"/>
            <a:ext cx="2925014" cy="2959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30" y="809535"/>
            <a:ext cx="43888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62 year old woman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of CVA s/p trach/PEG,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of sepsis 2/2 ESBL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UTI 2 months ago,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hx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CRE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pneumonia 1 month ago.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dmitted for septic shock, found to have R hydronephrosis due to obstructing R calculus.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aerobic bottle (+) by instrument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UCx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stain: gram negative bacilli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Culture is plated on BAP, MacConkey and CNA plates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241" y="1798816"/>
            <a:ext cx="3033111" cy="27838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11854" y="458270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gram stain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531185" y="2866402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Growth on BAP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263870" y="6351931"/>
            <a:ext cx="253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Growth on MacConkey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422" y="231382"/>
            <a:ext cx="3236565" cy="26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0" y="3230476"/>
            <a:ext cx="32004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945" y="809535"/>
            <a:ext cx="10542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Based on the MacConkey plate, the organism is a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Lactose fermenter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Lactose non fermenter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78982" y="4829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631382" y="6353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29274" y="3521809"/>
            <a:ext cx="36514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MacConkey: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Mucoid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Not pink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Green pigment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6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2" name="Rectangle 1"/>
          <p:cNvSpPr/>
          <p:nvPr/>
        </p:nvSpPr>
        <p:spPr>
          <a:xfrm>
            <a:off x="8478982" y="4829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631382" y="6353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466" y="3051143"/>
            <a:ext cx="3905702" cy="35310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5726" y="4816687"/>
            <a:ext cx="2972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NLF</a:t>
            </a:r>
          </a:p>
          <a:p>
            <a:pPr algn="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Normal – colorless on MAC</a:t>
            </a:r>
          </a:p>
          <a:p>
            <a:pPr algn="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27837" y="4678187"/>
            <a:ext cx="3151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LF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Produce acidic environment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 are pink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945" y="809535"/>
            <a:ext cx="105421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Poll #5. Based on the MacConkey plate, the organism is a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 Lactose fermenter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.  Lactose non fermenter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00" y="93657"/>
            <a:ext cx="2895600" cy="29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561" y="3525724"/>
            <a:ext cx="32004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9989" y="756556"/>
            <a:ext cx="7778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Poll #6. What is the most likely organism?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Pseudomonas aeruginosa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Acinetobacter</a:t>
            </a:r>
          </a:p>
          <a:p>
            <a:pPr marL="800100" lvl="1" indent="-342900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Proteus mirabilis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819" y="3977442"/>
            <a:ext cx="2870912" cy="26350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6731" y="5715953"/>
            <a:ext cx="1789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stain: gram (-) rods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478982" y="4829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8961" y="928580"/>
            <a:ext cx="1289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BAP: 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631382" y="6353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288961" y="3525724"/>
            <a:ext cx="36514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MacConkey: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Mucoid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Not pink – red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Green pigment 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821" y="512911"/>
            <a:ext cx="3236565" cy="2633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174043" y="1243637"/>
            <a:ext cx="3017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Mucoid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, spreading colonies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Metallic sheen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1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420" y="3202223"/>
            <a:ext cx="32004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52577" y="682898"/>
            <a:ext cx="7778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#6. What is the most likely organism?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Pseudomonas aeruginosa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Acinetobacter</a:t>
            </a:r>
          </a:p>
          <a:p>
            <a:pPr marL="800100" lvl="1" indent="-342900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Proteus mirabilis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78982" y="4829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631382" y="6353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382" y="340640"/>
            <a:ext cx="3236565" cy="26339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870" y="2974558"/>
            <a:ext cx="5511445" cy="338082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447395" y="2675569"/>
            <a:ext cx="0" cy="14093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56586" y="1974611"/>
            <a:ext cx="2498596" cy="6924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From Micro </a:t>
            </a:r>
            <a:r>
              <a:rPr lang="en-US" sz="1300" dirty="0" err="1" smtClean="0">
                <a:latin typeface="Arial" charset="0"/>
                <a:ea typeface="Arial" charset="0"/>
                <a:cs typeface="Arial" charset="0"/>
              </a:rPr>
              <a:t>Sessiosn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 #5 &amp; #6 Kirby Bauer</a:t>
            </a:r>
          </a:p>
          <a:p>
            <a:pPr algn="ctr"/>
            <a:r>
              <a:rPr lang="en-US" sz="130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Disk diffusion testing)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smtClean="0">
                <a:latin typeface="Arial" charset="0"/>
                <a:ea typeface="Arial" charset="0"/>
                <a:cs typeface="Arial" charset="0"/>
              </a:rPr>
              <a:t>Pseudomonas aeruginosa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700" y="1127994"/>
            <a:ext cx="76635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Simple nutritional requirements: can withstand high temps (42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C), [high salt]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Colonies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Grape-like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or masa for tortilla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odor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Variety of pigments (blue, green, fluorescent, red-brown, brown-black)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Large spreading colonies with metallic sheen or mucoid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Swarming, motile 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Biochemical: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Lactose: non – fermenter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(not pink– red on MacConkey)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Oxidase: positive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(has cytochrome system)</a:t>
            </a:r>
          </a:p>
          <a:p>
            <a:pPr marL="342900" indent="-342900">
              <a:buFont typeface="Wingdings" charset="2"/>
              <a:buChar char="§"/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Virulence factors: many, for instance</a:t>
            </a:r>
          </a:p>
          <a:p>
            <a:pPr marL="800100" lvl="1" indent="-342900">
              <a:buFont typeface="Wingdings" charset="2"/>
              <a:buChar char="§"/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ell surface polysaccharides (lipopolysaccharide and exopolysaccharide) are produced by mucoid strains and form biofilm matrixes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866" y="156392"/>
            <a:ext cx="2267904" cy="2005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6904" y="495999"/>
            <a:ext cx="2498596" cy="2923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smtClean="0">
                <a:latin typeface="Arial" charset="0"/>
                <a:ea typeface="Arial" charset="0"/>
                <a:cs typeface="Arial" charset="0"/>
              </a:rPr>
              <a:t>Latin: copper, rust, green color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52140" y="653116"/>
            <a:ext cx="2688590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xidase T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11" y="4606766"/>
            <a:ext cx="3863615" cy="202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018" y="2296999"/>
            <a:ext cx="2677599" cy="217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Gram Negative Bacilli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678" y="809535"/>
            <a:ext cx="54528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ram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egative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acilli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2770" y="1650521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7292" y="1656866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lactose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5242" y="2503776"/>
            <a:ext cx="2606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35179" y="2503776"/>
            <a:ext cx="2595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(-)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71" y="1652695"/>
            <a:ext cx="16899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*also oxidase (-)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4172" y="5368116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Stenotrophomonas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Connector 11"/>
          <p:cNvCxnSpPr>
            <a:stCxn id="2" idx="2"/>
          </p:cNvCxnSpPr>
          <p:nvPr/>
        </p:nvCxnSpPr>
        <p:spPr>
          <a:xfrm flipH="1">
            <a:off x="5929313" y="1178867"/>
            <a:ext cx="773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678" y="1456841"/>
            <a:ext cx="54598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3678" y="1455676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56493" y="1449911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9" idx="2"/>
          </p:cNvCxnSpPr>
          <p:nvPr/>
        </p:nvCxnSpPr>
        <p:spPr>
          <a:xfrm flipH="1">
            <a:off x="8663552" y="2034141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57292" y="2312115"/>
            <a:ext cx="29893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51525" y="2314828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061430" y="232163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35180" y="5869887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Acinetobacter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35180" y="3185807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35179" y="375986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35179" y="428442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Proteus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35179" y="4821442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Yersinia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5242" y="5363718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6250" y="318140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6249" y="3755471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Campylobacter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96249" y="4280031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Vibrio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6249" y="4817044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Aeromonas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0142" y="3153661"/>
            <a:ext cx="22786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0142" y="3666463"/>
            <a:ext cx="227869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1045" y="4174294"/>
            <a:ext cx="22925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Enterobacter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3890" y="3140667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3890" y="3662122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Serratia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03890" y="2473311"/>
            <a:ext cx="22274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slow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786" y="2473311"/>
            <a:ext cx="22430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081355" y="2014977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75095" y="2292951"/>
            <a:ext cx="2865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36516" y="2295664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471299" y="228367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0046677" y="918790"/>
            <a:ext cx="2098567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latin typeface="Arial" charset="0"/>
                <a:ea typeface="Arial" charset="0"/>
                <a:cs typeface="Arial" charset="0"/>
              </a:rPr>
              <a:t>Can be further differentiated by H2S production &amp; motility (more on this next plate rounds)</a:t>
            </a:r>
            <a:endParaRPr lang="en-US" sz="15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1043002" y="2134289"/>
            <a:ext cx="0" cy="3390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18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2729" y="809535"/>
            <a:ext cx="11163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 83 year old woman with DM from a nursing facility presents for dysuria associated with subjective fevers.. Urine culture was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sent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Growth on MacConkey shows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pink, mucoid colonies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	Oxidase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test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is negative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0" y="2348604"/>
            <a:ext cx="3384975" cy="2684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2729" y="5032796"/>
            <a:ext cx="3497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gram stain: stout, gram (-) rods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42052" y="5032796"/>
            <a:ext cx="3497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BAP: 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Gamma hemolytic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Large, slimy, mucoid colonies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04131" y="4663464"/>
            <a:ext cx="3750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MacConkey: Pink, mucoid colonies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131" y="2740155"/>
            <a:ext cx="3933820" cy="1923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156" y="2195221"/>
            <a:ext cx="2798881" cy="28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Poll #1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700" y="939800"/>
            <a:ext cx="111734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 clean-catch urine culture demonstrates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10,000-50,000 CFU/mL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10,000-50,000 CFU/mL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P.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mirabilis,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&lt;10,000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CFU/mL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How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will the culture results be reported?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A.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P. mirabilis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B.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10,000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– 50,000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; 10,000 – 50,000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P.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mirabilis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&lt;10,000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C.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10,000 – 50,000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P. mirabilis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; &lt;10,000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Enterococcus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D.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3 or more organisms presenting without predominating organism. Probable contamination/colonization, please resubmit</a:t>
            </a: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46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574" y="91259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9217"/>
            <a:ext cx="62887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#7.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This oxidase negative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mucoid organism with pink colonies on MacConkey is most likely</a:t>
            </a:r>
            <a:r>
              <a:rPr lang="mr-IN" sz="2000" dirty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Proteus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Not sure, could be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or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E. coli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4240" r="37369"/>
          <a:stretch/>
        </p:blipFill>
        <p:spPr>
          <a:xfrm>
            <a:off x="6585591" y="200611"/>
            <a:ext cx="2386318" cy="2288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733" y="1345098"/>
            <a:ext cx="2798881" cy="2837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066" y="4411907"/>
            <a:ext cx="4380436" cy="21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574" y="91259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9217"/>
            <a:ext cx="62887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#7. This oxidase negative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mucoid organism with pink colonies on MacConkey is most likely</a:t>
            </a:r>
            <a:r>
              <a:rPr lang="mr-IN" sz="2000" dirty="0" smtClean="0">
                <a:latin typeface="Arial" charset="0"/>
                <a:ea typeface="Arial" charset="0"/>
                <a:cs typeface="Arial" charset="0"/>
              </a:rPr>
              <a:t>…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pneumoniae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000" i="1" strike="sngStrike" dirty="0" smtClean="0">
                <a:latin typeface="Arial" charset="0"/>
                <a:ea typeface="Arial" charset="0"/>
                <a:cs typeface="Arial" charset="0"/>
              </a:rPr>
              <a:t>Proteus </a:t>
            </a:r>
            <a:r>
              <a:rPr lang="en-US" sz="2000" i="1" strike="sngStrike" dirty="0" err="1" smtClean="0">
                <a:latin typeface="Arial" charset="0"/>
                <a:ea typeface="Arial" charset="0"/>
                <a:cs typeface="Arial" charset="0"/>
              </a:rPr>
              <a:t>spp</a:t>
            </a:r>
            <a:endParaRPr lang="en-US" sz="2000" i="1" strike="sngStrike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Not sure, could be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or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E. coli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26572" y="3803499"/>
            <a:ext cx="434990" cy="17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818749" y="3618833"/>
            <a:ext cx="715946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mtClean="0"/>
              <a:t>No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34908" y="237812"/>
            <a:ext cx="58570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Proteus</a:t>
            </a:r>
          </a:p>
          <a:p>
            <a:endParaRPr lang="en-US" i="1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Lactose non fermenter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Oxidase negative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Highly motile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Extends in concentric waves over the surface of the agar as it grows (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swarming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127" y="4828561"/>
            <a:ext cx="2983319" cy="193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52" y="2223184"/>
            <a:ext cx="2663435" cy="26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574" y="91259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9217"/>
            <a:ext cx="111356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#8. Which test can help distinguish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Evaluate for lactose fermentation</a:t>
            </a:r>
          </a:p>
          <a:p>
            <a:pPr marL="914400" lvl="1" indent="-457200">
              <a:buFont typeface="+mj-lt"/>
              <a:buAutoNum type="alphaUcPeriod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Oxidase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</a:t>
            </a:r>
          </a:p>
          <a:p>
            <a:pPr marL="914400" lvl="1" indent="-457200">
              <a:buFont typeface="+mj-lt"/>
              <a:buAutoNum type="alphaUcPeriod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  <a:p>
            <a:pPr marL="914400" lvl="1" indent="-457200">
              <a:buFont typeface="+mj-lt"/>
              <a:buAutoNum type="alphaUcPeriod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None of the above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AutoNum type="alphaUcPeriod"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574" y="91259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9217"/>
            <a:ext cx="111356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#8. Which test can help distinguish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E. coli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Evaluate for lactose fermentation</a:t>
            </a:r>
          </a:p>
          <a:p>
            <a:pPr marL="914400" lvl="1" indent="-457200">
              <a:buFont typeface="+mj-lt"/>
              <a:buAutoNum type="alphaUcPeriod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Oxidase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test</a:t>
            </a:r>
          </a:p>
          <a:p>
            <a:pPr marL="914400" lvl="1" indent="-457200">
              <a:buFont typeface="+mj-lt"/>
              <a:buAutoNum type="alphaUcPeriod"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  <a:p>
            <a:pPr marL="914400" lvl="1" indent="-457200">
              <a:buFont typeface="+mj-lt"/>
              <a:buAutoNum type="alphaUcPeriod"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Font typeface="+mj-lt"/>
              <a:buAutoNum type="alphaUcPeriod"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None of the above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lvl="1" indent="-457200">
              <a:buAutoNum type="alphaUcPeriod"/>
              <a:defRPr/>
            </a:pPr>
            <a:endParaRPr lang="en-US" sz="2000" i="1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856627" y="1978514"/>
            <a:ext cx="434990" cy="17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10374" y="1793848"/>
            <a:ext cx="3513493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No, both are lactose fermenters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86663" y="2596175"/>
            <a:ext cx="434990" cy="17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06528" y="2411509"/>
            <a:ext cx="3514405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No, both are oxidase negative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4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118" y="1539000"/>
            <a:ext cx="4710206" cy="3708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5100" y="871803"/>
            <a:ext cx="67556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Demonstrates ability of organism to decompose the amino acid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tryptophan to indole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There are several ways to perform this test, two are: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eriod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b="1" dirty="0" err="1" smtClean="0">
                <a:latin typeface="Arial" charset="0"/>
                <a:ea typeface="Arial" charset="0"/>
                <a:cs typeface="Arial" charset="0"/>
              </a:rPr>
              <a:t>Kovac’s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reagent solution </a:t>
            </a:r>
          </a:p>
          <a:p>
            <a:pPr marL="800100" lvl="1" indent="-342900">
              <a:buAutoNum type="arabicPeriod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indole is present, when combined with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Kovac’s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reagent solution, solution turns from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yellow to cherry red (“cherry red ring”)</a:t>
            </a:r>
          </a:p>
          <a:p>
            <a:pPr marL="1200150" lvl="2" indent="-285750">
              <a:buFont typeface="Wingdings" charset="2"/>
              <a:buChar char="§"/>
            </a:pP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marL="1200150" lvl="2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Byproduct is not water soluble (forms an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oily layer at top of the broth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1200150" lvl="2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5100" y="871803"/>
            <a:ext cx="57862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There are several ways to perform this test, two are: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eriod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Using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Kovac’s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reagent solution </a:t>
            </a:r>
          </a:p>
          <a:p>
            <a:pPr marL="800100" lvl="1" indent="-342900">
              <a:buAutoNum type="arabicPeriod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eriod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eriod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Spot indole test 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Indole combines with filter paper matrix with 1%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p-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dimethylaminocinnamaldehyde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reagent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 produce a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green– blue compound</a:t>
            </a:r>
          </a:p>
          <a:p>
            <a:pPr marL="1257300" lvl="2" indent="-342900">
              <a:buFont typeface="Wingdings" charset="2"/>
              <a:buChar char="§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1257300" lvl="2" indent="-34290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Positive: green-blue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color</a:t>
            </a:r>
          </a:p>
          <a:p>
            <a:pPr marL="1257300" lvl="2" indent="-342900">
              <a:buFont typeface="Wingdings" charset="2"/>
              <a:buChar char="§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1257300" lvl="2" indent="-342900">
              <a:buFont typeface="Wingdings" charset="2"/>
              <a:buChar char="§"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Negative:  colorless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pink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color</a:t>
            </a:r>
          </a:p>
          <a:p>
            <a:pPr marL="1257300" lvl="2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1257300" lvl="2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eriod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AutoNum type="arabicPeriod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83" y="871803"/>
            <a:ext cx="4724400" cy="504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7761" t="25738" b="25900"/>
          <a:stretch/>
        </p:blipFill>
        <p:spPr>
          <a:xfrm>
            <a:off x="7014883" y="2173553"/>
            <a:ext cx="1995533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5738" r="55332" b="25900"/>
          <a:stretch/>
        </p:blipFill>
        <p:spPr>
          <a:xfrm>
            <a:off x="9607620" y="2213505"/>
            <a:ext cx="211030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756" y="1754671"/>
            <a:ext cx="5786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062107" y="160369"/>
            <a:ext cx="3384177" cy="2686829"/>
            <a:chOff x="7014883" y="871803"/>
            <a:chExt cx="4724400" cy="3740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25818"/>
            <a:stretch/>
          </p:blipFill>
          <p:spPr>
            <a:xfrm>
              <a:off x="7014883" y="871803"/>
              <a:ext cx="4724400" cy="37401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57761" t="25738" b="25900"/>
            <a:stretch/>
          </p:blipFill>
          <p:spPr>
            <a:xfrm>
              <a:off x="7014883" y="2173553"/>
              <a:ext cx="1995533" cy="2438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25738" r="55332" b="25900"/>
            <a:stretch/>
          </p:blipFill>
          <p:spPr>
            <a:xfrm>
              <a:off x="9607621" y="2149054"/>
              <a:ext cx="2110302" cy="243839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09" y="3291666"/>
            <a:ext cx="3652371" cy="287571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327617"/>
              </p:ext>
            </p:extLst>
          </p:nvPr>
        </p:nvGraphicFramePr>
        <p:xfrm>
          <a:off x="430092" y="1807286"/>
          <a:ext cx="6985492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746"/>
                <a:gridCol w="34927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Indole (+)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Indole (-)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E. coli</a:t>
                      </a: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</a:rPr>
                        <a:t>Klebsiella</a:t>
                      </a:r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ysClr val="windowText" lastClr="000000"/>
                          </a:solidFill>
                        </a:rPr>
                        <a:t>oxytoca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en-US" i="1" baseline="0" dirty="0" err="1" smtClean="0">
                          <a:solidFill>
                            <a:sysClr val="windowText" lastClr="000000"/>
                          </a:solidFill>
                        </a:rPr>
                        <a:t>variicola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All other </a:t>
                      </a:r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Proteus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species</a:t>
                      </a: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</a:rPr>
                        <a:t>Citrobacter</a:t>
                      </a:r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ysClr val="windowText" lastClr="000000"/>
                          </a:solidFill>
                        </a:rPr>
                        <a:t>koseri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</a:rPr>
                        <a:t>Klebsiella</a:t>
                      </a:r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 pneumoniae</a:t>
                      </a: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Proteus mirabilis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, </a:t>
                      </a: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</a:rPr>
                        <a:t>penneri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</a:rPr>
                        <a:t>Citrobacter</a:t>
                      </a:r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i="1" dirty="0" err="1" smtClean="0">
                          <a:solidFill>
                            <a:sysClr val="windowText" lastClr="000000"/>
                          </a:solidFill>
                        </a:rPr>
                        <a:t>freundii</a:t>
                      </a:r>
                      <a:endParaRPr lang="en-US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6488668"/>
            <a:ext cx="875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*table includes only limited examples of indole positive or indole negative organisms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Urease Test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100" y="871803"/>
            <a:ext cx="675565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Used to determine ability of organism to hydrolyze urea, through the production of urease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Hydrolysis of urea produces ammonia + CO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Ammonia alkalinizes medium → pH shift is detected by color change from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phenol red – orange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magenta pink</a:t>
            </a:r>
          </a:p>
          <a:p>
            <a:pPr marL="285750" indent="-285750">
              <a:buFont typeface="Wingdings" charset="2"/>
              <a:buChar char="§"/>
            </a:pP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Organisms can be negative, rapidly positive, or weakly positive (may take several days) for urease</a:t>
            </a:r>
          </a:p>
          <a:p>
            <a:pPr marL="1200150" lvl="2" indent="-28575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517" y="871803"/>
            <a:ext cx="3149600" cy="50292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130065"/>
              </p:ext>
            </p:extLst>
          </p:nvPr>
        </p:nvGraphicFramePr>
        <p:xfrm>
          <a:off x="540451" y="3952065"/>
          <a:ext cx="6985492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746"/>
                <a:gridCol w="34927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Urease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(+)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Urease (-)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baseline="0" dirty="0" err="1" smtClean="0">
                          <a:solidFill>
                            <a:sysClr val="windowText" lastClr="000000"/>
                          </a:solidFill>
                        </a:rPr>
                        <a:t>Klebsiella</a:t>
                      </a:r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 (weak)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i="1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Proteus</a:t>
                      </a:r>
                    </a:p>
                    <a:p>
                      <a:endParaRPr lang="en-US" i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Helicobacter</a:t>
                      </a:r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 pylori</a:t>
                      </a:r>
                    </a:p>
                    <a:p>
                      <a:endParaRPr lang="en-US" i="1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Yersinia </a:t>
                      </a: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ysClr val="windowText" lastClr="000000"/>
                          </a:solidFill>
                        </a:rPr>
                        <a:t>E.</a:t>
                      </a:r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 Coli</a:t>
                      </a:r>
                    </a:p>
                    <a:p>
                      <a:endParaRPr lang="en-US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baseline="0" dirty="0" err="1" smtClean="0">
                          <a:solidFill>
                            <a:sysClr val="windowText" lastClr="000000"/>
                          </a:solidFill>
                        </a:rPr>
                        <a:t>Shigella</a:t>
                      </a:r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  <a:p>
                      <a:endParaRPr lang="en-US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1" baseline="0" dirty="0" smtClean="0">
                          <a:solidFill>
                            <a:sysClr val="windowText" lastClr="000000"/>
                          </a:solidFill>
                        </a:rPr>
                        <a:t>Salmonella</a:t>
                      </a:r>
                      <a:endParaRPr lang="en-US" i="1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0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9217"/>
            <a:ext cx="85682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MALDI-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identifies the organism as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What is one ”test” that can help differentiate between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hypervirulent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and classical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Motility test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 test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String test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829" y="809535"/>
            <a:ext cx="2798881" cy="2837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178" y="4108797"/>
            <a:ext cx="4380436" cy="21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39217"/>
            <a:ext cx="76579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Poll #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9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MALDI-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ToF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identifies the organism as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. What is one ”test” that can help differentiate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hypervirulent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and classical </a:t>
            </a:r>
            <a:r>
              <a:rPr lang="en-US" sz="2000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? </a:t>
            </a:r>
          </a:p>
          <a:p>
            <a:pPr marL="8001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en-US" sz="2000" i="1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Indole test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Motility test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 test</a:t>
            </a: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9144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AutoNum type="arabicPeriod"/>
              <a:tabLst/>
              <a:defRPr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String test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937" y="370704"/>
            <a:ext cx="3754983" cy="2833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6554" y="3302093"/>
            <a:ext cx="37549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ysClr val="windowText" lastClr="000000"/>
                </a:solidFill>
              </a:rPr>
              <a:t>String Test</a:t>
            </a:r>
            <a:endParaRPr lang="en-US" u="sng" dirty="0">
              <a:solidFill>
                <a:sysClr val="windowText" lastClr="000000"/>
              </a:solidFill>
            </a:endParaRPr>
          </a:p>
          <a:p>
            <a:endParaRPr lang="en-US" b="1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b="1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Hypermucoviscosity</a:t>
            </a:r>
            <a:r>
              <a:rPr lang="en-US" b="1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seen with formation of viscous strings &gt; 5 mm in length when loop used to stretch colony on agar plate</a:t>
            </a:r>
          </a:p>
          <a:p>
            <a:pPr marL="285750" indent="-285750">
              <a:buFont typeface="Wingdings" charset="2"/>
              <a:buChar char="§"/>
            </a:pPr>
            <a:endParaRPr lang="en-US" dirty="0">
              <a:solidFill>
                <a:sysClr val="windowText" lastClr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Note: this phenotype is not optimally specific or sensitive for </a:t>
            </a:r>
            <a:r>
              <a:rPr lang="en-US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hvKp</a:t>
            </a:r>
            <a:r>
              <a:rPr lang="en-US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strains (some </a:t>
            </a:r>
            <a:r>
              <a:rPr lang="en-US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cKp</a:t>
            </a:r>
            <a:r>
              <a:rPr lang="en-US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have this phenotype, some </a:t>
            </a:r>
            <a:r>
              <a:rPr lang="en-US" dirty="0" err="1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hvKp</a:t>
            </a:r>
            <a:r>
              <a:rPr lang="en-US" dirty="0" smtClean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do not)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700" y="939800"/>
            <a:ext cx="111734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Appropriate ordering, specimen collection and correct labeling is crucial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Interpret urine culture in context with urinalysis and clinical presentation to determine clinical significance</a:t>
            </a:r>
          </a:p>
          <a:p>
            <a:pPr marL="342900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the Micro Lab works up an urine specimen depends on: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Urine source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(clean catch vs. aseptic acquisition)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Clean catch, voided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ndwelling catheters (chronically colonized with bacteria and yeast)</a:t>
            </a:r>
          </a:p>
          <a:p>
            <a:pPr marL="1714500" lvl="3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Strongly discouraged, but if required specimen can be taken from sampling port from newly inserted device</a:t>
            </a:r>
          </a:p>
          <a:p>
            <a:pPr marL="1257300" lvl="2" indent="-342900">
              <a:buFont typeface="Wingdings" charset="2"/>
              <a:buChar char="§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Straight catheter, nephrostomy, cystoscopy, suprapubic aspirate</a:t>
            </a:r>
          </a:p>
          <a:p>
            <a:pPr marL="1257300" lvl="2" indent="-342900">
              <a:buFont typeface="Wingdings" charset="2"/>
              <a:buChar char="§"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2.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b="1" dirty="0" err="1"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b="1" dirty="0" err="1" smtClean="0">
                <a:latin typeface="Arial" charset="0"/>
                <a:ea typeface="Arial" charset="0"/>
                <a:cs typeface="Arial" charset="0"/>
              </a:rPr>
              <a:t>ropathogen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 identified</a:t>
            </a:r>
          </a:p>
          <a:p>
            <a:pPr lvl="1"/>
            <a:endParaRPr lang="en-US" b="1" u="sng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Quantitation of </a:t>
            </a:r>
            <a:r>
              <a:rPr lang="en-US" b="1" dirty="0" err="1" smtClean="0">
                <a:latin typeface="Arial" charset="0"/>
                <a:ea typeface="Arial" charset="0"/>
                <a:cs typeface="Arial" charset="0"/>
              </a:rPr>
              <a:t>uropathogen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4.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Number of different bacterial species present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(presence of background flora vs. predominant organism)</a:t>
            </a:r>
            <a:endParaRPr lang="en-US" b="1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2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3200" b="1" i="1" dirty="0" smtClean="0">
                <a:latin typeface="Arial" charset="0"/>
                <a:ea typeface="Arial" charset="0"/>
                <a:cs typeface="Arial" charset="0"/>
              </a:rPr>
              <a:t> pneumoniae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181357"/>
              </p:ext>
            </p:extLst>
          </p:nvPr>
        </p:nvGraphicFramePr>
        <p:xfrm>
          <a:off x="1144342" y="951690"/>
          <a:ext cx="9671296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530"/>
                <a:gridCol w="52137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Classical (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cKp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Hypervirulent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(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hvKp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More common in health care setting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Older, often immunocompromised patients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Usually single site of infection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Liver abscess occurs in presence of biliary disease</a:t>
                      </a: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0" dirty="0" smtClean="0">
                          <a:solidFill>
                            <a:sysClr val="windowText" lastClr="000000"/>
                          </a:solidFill>
                        </a:rPr>
                        <a:t>More common in community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 acquired</a:t>
                      </a:r>
                    </a:p>
                    <a:p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Healthy individuals of any age (often East Asian, Pacific Islander, Hispanic)</a:t>
                      </a:r>
                    </a:p>
                    <a:p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More likely to possess </a:t>
                      </a:r>
                      <a:r>
                        <a:rPr lang="en-US" b="1" i="0" baseline="0" dirty="0" err="1" smtClean="0">
                          <a:solidFill>
                            <a:sysClr val="windowText" lastClr="000000"/>
                          </a:solidFill>
                        </a:rPr>
                        <a:t>hypermucoviscuous</a:t>
                      </a:r>
                      <a:r>
                        <a:rPr lang="en-US" b="1" i="0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phenotype </a:t>
                      </a:r>
                      <a:r>
                        <a:rPr lang="en-US" b="1" i="0" baseline="0" dirty="0" smtClean="0">
                          <a:solidFill>
                            <a:sysClr val="windowText" lastClr="000000"/>
                          </a:solidFill>
                        </a:rPr>
                        <a:t>(+ string test)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 than non invasive strains </a:t>
                      </a:r>
                    </a:p>
                    <a:p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Propensity for </a:t>
                      </a:r>
                      <a:r>
                        <a:rPr lang="en-US" b="1" i="0" baseline="0" dirty="0" smtClean="0">
                          <a:solidFill>
                            <a:sysClr val="windowText" lastClr="000000"/>
                          </a:solidFill>
                        </a:rPr>
                        <a:t>multiple sites of infection 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and/or development of </a:t>
                      </a:r>
                      <a:r>
                        <a:rPr lang="en-US" b="1" i="0" baseline="0" dirty="0" smtClean="0">
                          <a:solidFill>
                            <a:sysClr val="windowText" lastClr="000000"/>
                          </a:solidFill>
                        </a:rPr>
                        <a:t>subsequent metastatic spread 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en-US" i="0" baseline="0" dirty="0" err="1" smtClean="0">
                          <a:solidFill>
                            <a:sysClr val="windowText" lastClr="000000"/>
                          </a:solidFill>
                        </a:rPr>
                        <a:t>endophthalmitis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, meningitis, brain abscess, necrotizing SSTI, splenic abscess, brain abscess)</a:t>
                      </a:r>
                    </a:p>
                    <a:p>
                      <a:endParaRPr lang="en-US" i="0" baseline="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b="1" i="0" baseline="0" dirty="0" smtClean="0">
                          <a:solidFill>
                            <a:sysClr val="windowText" lastClr="000000"/>
                          </a:solidFill>
                        </a:rPr>
                        <a:t>Liver abscess usually occurs in absence of biliary disease</a:t>
                      </a:r>
                      <a:r>
                        <a:rPr lang="en-US" i="0" baseline="0" dirty="0" smtClean="0">
                          <a:solidFill>
                            <a:sysClr val="windowText" lastClr="000000"/>
                          </a:solidFill>
                        </a:rPr>
                        <a:t> (hallmark clinical syndrome)</a:t>
                      </a:r>
                      <a:endParaRPr lang="en-US" i="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64886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*Note: these are general features, there are exceptions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Gram Negative Bacilli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678" y="809535"/>
            <a:ext cx="54528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G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ram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egative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acilli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2770" y="1650521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7292" y="1656866"/>
            <a:ext cx="28018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non lactose fermenters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5242" y="2503776"/>
            <a:ext cx="2606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(+)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35179" y="2503776"/>
            <a:ext cx="25954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xidase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(-)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571" y="1652695"/>
            <a:ext cx="168990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*also oxidase (-)</a:t>
            </a:r>
          </a:p>
          <a:p>
            <a:pPr algn="ctr"/>
            <a:r>
              <a:rPr lang="en-US" sz="1500" dirty="0" smtClean="0">
                <a:latin typeface="Arial" charset="0"/>
                <a:ea typeface="Arial" charset="0"/>
                <a:cs typeface="Arial" charset="0"/>
              </a:rPr>
              <a:t>*sometimes NLF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4172" y="5805912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Stenotrophomonas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" name="Straight Connector 11"/>
          <p:cNvCxnSpPr>
            <a:stCxn id="2" idx="2"/>
          </p:cNvCxnSpPr>
          <p:nvPr/>
        </p:nvCxnSpPr>
        <p:spPr>
          <a:xfrm flipH="1">
            <a:off x="5929313" y="1178867"/>
            <a:ext cx="773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3678" y="1456841"/>
            <a:ext cx="54598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03678" y="1455676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656493" y="1449911"/>
            <a:ext cx="0" cy="201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9" idx="2"/>
          </p:cNvCxnSpPr>
          <p:nvPr/>
        </p:nvCxnSpPr>
        <p:spPr>
          <a:xfrm flipH="1">
            <a:off x="8663552" y="2034141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57292" y="2312115"/>
            <a:ext cx="298938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51525" y="2314828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061430" y="232163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35180" y="6307683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Acinetobacter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35180" y="3185807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Shigella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35179" y="375986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Salmonella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35179" y="4284429"/>
            <a:ext cx="286546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Proteus:</a:t>
            </a:r>
            <a:r>
              <a:rPr lang="en-US" sz="16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swarming, urease +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mirabilis,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penneri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+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vulgaris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: indole 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35179" y="5259238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Yersinia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5242" y="5363718"/>
            <a:ext cx="260640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Burkholderia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6250" y="3181409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Pseudomonas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6249" y="3755471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Campylobacter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96249" y="4280031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Vibrio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6249" y="4817044"/>
            <a:ext cx="25954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Aeromonas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50142" y="3153661"/>
            <a:ext cx="227869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latin typeface="Arial" charset="0"/>
                <a:ea typeface="Arial" charset="0"/>
                <a:cs typeface="Arial" charset="0"/>
              </a:rPr>
              <a:t>Klebsiella</a:t>
            </a:r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mucoid (2/2 capsule), urease +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 pneumoniae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-</a:t>
            </a:r>
          </a:p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oxytoca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indole 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50142" y="4532721"/>
            <a:ext cx="227869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E.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600" b="1" i="1" dirty="0" smtClean="0">
                <a:latin typeface="Arial" charset="0"/>
                <a:ea typeface="Arial" charset="0"/>
                <a:cs typeface="Arial" charset="0"/>
              </a:rPr>
              <a:t>oli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Indole +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  Urease 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1045" y="5597792"/>
            <a:ext cx="22925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charset="0"/>
                <a:ea typeface="Arial" charset="0"/>
                <a:cs typeface="Arial" charset="0"/>
              </a:rPr>
              <a:t>Enterobacter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3890" y="3140667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Citrobacter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003890" y="3662122"/>
            <a:ext cx="22274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latin typeface="Arial" charset="0"/>
                <a:ea typeface="Arial" charset="0"/>
                <a:cs typeface="Arial" charset="0"/>
              </a:rPr>
              <a:t>Serratia</a:t>
            </a:r>
            <a:endParaRPr lang="en-US" sz="1600" i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03890" y="2473311"/>
            <a:ext cx="22274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slow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5786" y="2473311"/>
            <a:ext cx="22430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fast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3081355" y="2014977"/>
            <a:ext cx="1" cy="2779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475095" y="2292951"/>
            <a:ext cx="28652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336516" y="2295664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471299" y="2283675"/>
            <a:ext cx="0" cy="177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0046677" y="918790"/>
            <a:ext cx="2098567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 smtClean="0">
                <a:latin typeface="Arial" charset="0"/>
                <a:ea typeface="Arial" charset="0"/>
                <a:cs typeface="Arial" charset="0"/>
              </a:rPr>
              <a:t>Can be further differentiated by H2S production &amp; motility (more on this next plate rounds)</a:t>
            </a:r>
            <a:endParaRPr lang="en-US" sz="1500" i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1043002" y="2134289"/>
            <a:ext cx="0" cy="33907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21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 Internal Work Up Scheme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517859" y="1606587"/>
            <a:ext cx="0" cy="26894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01897" y="920283"/>
            <a:ext cx="2962656" cy="6924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. ≥ 3 </a:t>
            </a:r>
            <a:r>
              <a:rPr lang="en-US" sz="1300" dirty="0" err="1" smtClean="0">
                <a:latin typeface="Arial" charset="0"/>
                <a:ea typeface="Arial" charset="0"/>
                <a:cs typeface="Arial" charset="0"/>
              </a:rPr>
              <a:t>uropathogens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 reported as contaminant unless &gt; 1 predominant organism of </a:t>
            </a:r>
            <a:r>
              <a:rPr lang="en-US" sz="1300" dirty="0">
                <a:latin typeface="Arial" charset="0"/>
                <a:ea typeface="Arial" charset="0"/>
                <a:cs typeface="Arial" charset="0"/>
              </a:rPr>
              <a:t>≥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 10</a:t>
            </a:r>
            <a:r>
              <a:rPr lang="en-US" sz="1300" baseline="30000" dirty="0" smtClean="0">
                <a:latin typeface="Arial" charset="0"/>
                <a:ea typeface="Arial" charset="0"/>
                <a:cs typeface="Arial" charset="0"/>
              </a:rPr>
              <a:t>5 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CFU 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12755" y="1609521"/>
            <a:ext cx="1614" cy="24778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82225" y="1117078"/>
            <a:ext cx="1461060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. Specimen type matters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307" y="4839866"/>
            <a:ext cx="1884057" cy="149271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00" dirty="0" err="1" smtClean="0">
                <a:latin typeface="Arial" charset="0"/>
                <a:ea typeface="Arial" charset="0"/>
                <a:cs typeface="Arial" charset="0"/>
              </a:rPr>
              <a:t>Uropathogens</a:t>
            </a:r>
            <a:r>
              <a:rPr lang="en-US" sz="1300" dirty="0" smtClean="0">
                <a:latin typeface="Arial" charset="0"/>
                <a:ea typeface="Arial" charset="0"/>
                <a:cs typeface="Arial" charset="0"/>
              </a:rPr>
              <a:t> from specimens collected “sterile manner” are worked up at lower colony counts than clean catch or indwelling </a:t>
            </a:r>
            <a:r>
              <a:rPr lang="en-US" sz="1300" dirty="0" err="1" smtClean="0">
                <a:latin typeface="Arial" charset="0"/>
                <a:ea typeface="Arial" charset="0"/>
                <a:cs typeface="Arial" charset="0"/>
              </a:rPr>
              <a:t>cath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280745" y="5586224"/>
            <a:ext cx="434990" cy="179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225" y="1951132"/>
            <a:ext cx="8846225" cy="41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700" y="939800"/>
            <a:ext cx="11173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Other key points: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Foley catheter tips will be rejected (no clinical value)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 not collect urine from Foley bag (stagnant urine)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 not collect 24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urine for urine culture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3" y="881112"/>
            <a:ext cx="10392641" cy="4981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64335" y="63912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IDSA Guide to Utilization of Microbiology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Laboratory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705" y="4147931"/>
            <a:ext cx="10269834" cy="1701909"/>
          </a:xfrm>
          <a:prstGeom prst="rect">
            <a:avLst/>
          </a:pr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Urinary Microbiota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700" y="1150815"/>
            <a:ext cx="111734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Normal Urogenital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lora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Viridans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group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streptococci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Neisseria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spp.,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diphtheroids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Lactobacillus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spp., anaerobes 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Report as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”normal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skin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flora”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unless present in amounts &gt;10-fold more than other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microbiota</a:t>
            </a:r>
          </a:p>
          <a:p>
            <a:pPr marL="800100" lvl="1" indent="-34290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Normal Skin Flora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Diphtheroids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Staphylococcus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spp. 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Report as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“normal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skin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flora”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unless present in amounts &gt;10-fold more than other microbiota.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100" y="156392"/>
            <a:ext cx="10515600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Arial" charset="0"/>
                <a:ea typeface="Arial" charset="0"/>
                <a:cs typeface="Arial" charset="0"/>
              </a:rPr>
              <a:t>Urine Cultures: lab processing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700" y="939800"/>
            <a:ext cx="1061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800100" lvl="1" indent="-342900">
              <a:buFont typeface="Wingdings" charset="2"/>
              <a:buChar char="§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83557" y="3282043"/>
            <a:ext cx="10287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39601" y="3167743"/>
            <a:ext cx="1737426" cy="1446606"/>
            <a:chOff x="339601" y="3167743"/>
            <a:chExt cx="1737426" cy="1446606"/>
          </a:xfrm>
        </p:grpSpPr>
        <p:sp>
          <p:nvSpPr>
            <p:cNvPr id="6" name="Oval 5"/>
            <p:cNvSpPr/>
            <p:nvPr/>
          </p:nvSpPr>
          <p:spPr>
            <a:xfrm>
              <a:off x="1094014" y="3167743"/>
              <a:ext cx="228600" cy="2286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601" y="3691019"/>
              <a:ext cx="1737426" cy="92333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Urine specimen collected in specimen cup</a:t>
              </a:r>
              <a:endParaRPr lang="en-US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4421249" y="3167743"/>
            <a:ext cx="228600" cy="228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61286" y="1216799"/>
            <a:ext cx="230381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Urine should not sit at room temp for &gt; 30 mins. If not cultured in 30 mins, refrigerate or place into preservative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00828" y="3691019"/>
            <a:ext cx="3069442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Provider transfers urine from cup to preservative containing tubes (gray top)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9593" y="1270540"/>
            <a:ext cx="233317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Boric acid preservative stabilizes urine for ~48 hours but specimen should be processed as soon as possible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07432" y="3637352"/>
            <a:ext cx="4434609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Kiestra</a:t>
            </a:r>
            <a:r>
              <a:rPr lang="en-US" dirty="0" smtClean="0"/>
              <a:t> </a:t>
            </a:r>
            <a:r>
              <a:rPr lang="en-US" dirty="0" err="1" smtClean="0"/>
              <a:t>InoqulA</a:t>
            </a:r>
            <a:r>
              <a:rPr lang="en-US" dirty="0" smtClean="0"/>
              <a:t> plates </a:t>
            </a:r>
            <a:r>
              <a:rPr lang="en-US" dirty="0"/>
              <a:t>u</a:t>
            </a:r>
            <a:r>
              <a:rPr lang="en-US" dirty="0" smtClean="0"/>
              <a:t>rine specimen on:</a:t>
            </a:r>
          </a:p>
          <a:p>
            <a:pPr algn="ctr"/>
            <a:r>
              <a:rPr lang="en-US" dirty="0" smtClean="0"/>
              <a:t>BAP – used for colony counts</a:t>
            </a:r>
          </a:p>
          <a:p>
            <a:pPr algn="ctr"/>
            <a:r>
              <a:rPr lang="en-US" dirty="0" smtClean="0"/>
              <a:t>MacConkey (gram negative selective)</a:t>
            </a:r>
          </a:p>
          <a:p>
            <a:pPr algn="ctr"/>
            <a:r>
              <a:rPr lang="en-US" dirty="0" smtClean="0"/>
              <a:t>CNA (gram positive selective)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9610437" y="3167743"/>
            <a:ext cx="228600" cy="228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A40D4B0-2C3F-D441-9915-4B0D83DF4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160" y="1119094"/>
            <a:ext cx="1780220" cy="1780220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6" idx="4"/>
            <a:endCxn id="7" idx="0"/>
          </p:cNvCxnSpPr>
          <p:nvPr/>
        </p:nvCxnSpPr>
        <p:spPr>
          <a:xfrm>
            <a:off x="1208314" y="3396343"/>
            <a:ext cx="0" cy="2946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35549" y="3396343"/>
            <a:ext cx="0" cy="2946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724737" y="3396343"/>
            <a:ext cx="0" cy="2946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5">
            <a:extLst>
              <a:ext uri="{FF2B5EF4-FFF2-40B4-BE49-F238E27FC236}">
                <a16:creationId xmlns="" xmlns:a16="http://schemas.microsoft.com/office/drawing/2014/main" id="{DFA6F5A7-B05D-9641-8E9F-4B82C7A6F81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8307601" y="4935014"/>
            <a:ext cx="2605672" cy="192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</TotalTime>
  <Words>3026</Words>
  <Application>Microsoft Macintosh PowerPoint</Application>
  <PresentationFormat>Widescreen</PresentationFormat>
  <Paragraphs>669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Calibri</vt:lpstr>
      <vt:lpstr>Calibri Light</vt:lpstr>
      <vt:lpstr>Mangal</vt:lpstr>
      <vt:lpstr>Times New Roman</vt:lpstr>
      <vt:lpstr>Wingdings</vt:lpstr>
      <vt:lpstr>Arial</vt:lpstr>
      <vt:lpstr>Office Theme</vt:lpstr>
      <vt:lpstr>Microbiology Plate Rounds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Tsai</dc:creator>
  <cp:lastModifiedBy>Helen Tsai</cp:lastModifiedBy>
  <cp:revision>480</cp:revision>
  <dcterms:created xsi:type="dcterms:W3CDTF">2021-11-06T22:32:14Z</dcterms:created>
  <dcterms:modified xsi:type="dcterms:W3CDTF">2022-01-11T12:30:02Z</dcterms:modified>
</cp:coreProperties>
</file>