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58" r:id="rId3"/>
    <p:sldId id="326" r:id="rId4"/>
    <p:sldId id="328" r:id="rId5"/>
    <p:sldId id="329" r:id="rId6"/>
    <p:sldId id="346" r:id="rId7"/>
    <p:sldId id="331" r:id="rId8"/>
    <p:sldId id="334" r:id="rId9"/>
    <p:sldId id="335" r:id="rId10"/>
    <p:sldId id="336" r:id="rId11"/>
    <p:sldId id="337" r:id="rId12"/>
    <p:sldId id="338" r:id="rId13"/>
    <p:sldId id="347" r:id="rId14"/>
    <p:sldId id="348" r:id="rId15"/>
    <p:sldId id="349" r:id="rId16"/>
    <p:sldId id="352" r:id="rId17"/>
    <p:sldId id="359" r:id="rId18"/>
    <p:sldId id="380" r:id="rId19"/>
    <p:sldId id="351" r:id="rId20"/>
    <p:sldId id="350" r:id="rId21"/>
    <p:sldId id="330" r:id="rId22"/>
    <p:sldId id="353" r:id="rId23"/>
    <p:sldId id="339" r:id="rId24"/>
    <p:sldId id="340" r:id="rId25"/>
    <p:sldId id="361" r:id="rId26"/>
    <p:sldId id="355" r:id="rId27"/>
    <p:sldId id="381" r:id="rId28"/>
    <p:sldId id="364" r:id="rId29"/>
    <p:sldId id="366" r:id="rId30"/>
    <p:sldId id="367" r:id="rId31"/>
    <p:sldId id="374" r:id="rId32"/>
    <p:sldId id="371" r:id="rId33"/>
    <p:sldId id="370" r:id="rId34"/>
    <p:sldId id="368" r:id="rId35"/>
    <p:sldId id="372" r:id="rId36"/>
    <p:sldId id="373" r:id="rId37"/>
    <p:sldId id="377" r:id="rId38"/>
    <p:sldId id="378" r:id="rId39"/>
    <p:sldId id="37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0"/>
    <p:restoredTop sz="91642"/>
  </p:normalViewPr>
  <p:slideViewPr>
    <p:cSldViewPr snapToGrid="0" snapToObjects="1">
      <p:cViewPr>
        <p:scale>
          <a:sx n="100" d="100"/>
          <a:sy n="100" d="100"/>
        </p:scale>
        <p:origin x="4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68825-8F5C-7748-8392-EA898BA9911B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4093-CB4E-E042-853D-3224B0D2A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98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39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56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8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0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7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7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62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91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82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3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0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0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49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34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1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38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12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8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00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5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23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5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7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09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29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41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97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0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6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8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Selective media may be necessary to enhance recovery of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Nocardia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species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minimize the growth of contaminating organisms, such as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BCYE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(Buffered Charcoal Yeast agar)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66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9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6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8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3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5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8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7D01-7A04-914F-B5AB-D700C64B6B74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latin typeface="Arial" charset="0"/>
                <a:ea typeface="Arial" charset="0"/>
                <a:cs typeface="Arial" charset="0"/>
              </a:rPr>
              <a:t>Microbiology Plate Rounds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Session 6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90577" y="3936569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79" y="741619"/>
            <a:ext cx="4115742" cy="54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28964" y="2374700"/>
            <a:ext cx="258821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ram positive, pleomorphic, branched, unbranched, coccoid, bifid, can appear singly, pairs, chains or clumps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Causes: acne, prosthetic joint (shoulder) or bone infections, CSF infections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909" y="556953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Poll #1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909" y="1066771"/>
            <a:ext cx="48020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is the most likely organism?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Bacillus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cereus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endParaRPr lang="en-US" sz="22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Cutibacterium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acnes (formerly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Propionibacterium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D.</a:t>
            </a:r>
            <a:r>
              <a:rPr lang="en-US" sz="22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2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Mycobacteria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743099"/>
            <a:ext cx="1127283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#2</a:t>
            </a:r>
          </a:p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If you suspect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Nocardiosis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but are worried the culture will be overgrown with 	contaminants, use of which agar might you request?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BCYE agar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Mueller Hinton agar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MacConkey agar</a:t>
            </a:r>
          </a:p>
        </p:txBody>
      </p:sp>
    </p:spTree>
    <p:extLst>
      <p:ext uri="{BB962C8B-B14F-4D97-AF65-F5344CB8AC3E}">
        <p14:creationId xmlns:p14="http://schemas.microsoft.com/office/powerpoint/2010/main" val="10750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743099"/>
            <a:ext cx="107601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#2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If you suspect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Nocardiosis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but are worried the culture will be overgrown with contaminants, use of which agar might you request?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BCYE agar 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Mueller Hinton agar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MacConkey agar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54499" y="2464554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29034" y="2193983"/>
            <a:ext cx="31219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Enriched medium (e.g. L-cysteine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and iron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salts)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Required for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Legionella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growth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Can assist in recovery of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7372" r="6256" b="14586"/>
          <a:stretch/>
        </p:blipFill>
        <p:spPr bwMode="auto">
          <a:xfrm>
            <a:off x="7356763" y="2042425"/>
            <a:ext cx="4090149" cy="423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743099"/>
            <a:ext cx="107601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#2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If you suspect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Nocardiosis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but are worried the culture will be overgrown with contaminants, use of which agar might you request?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BCYE agar 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Mueller Hinton agar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MacConkey agar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06906" y="3099985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 descr="ntibiotic Sensitivity Test by Kirby-Bauer method | Medical Lab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03" y="1937288"/>
            <a:ext cx="4714930" cy="42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46031" y="2551061"/>
            <a:ext cx="31219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Used to perform disk diffusion testing (Kirby Bauer)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Can be supplemented to support growth of fastidious organisms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410111"/>
            <a:ext cx="107601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#2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If you suspect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Nocardiosis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but are worried the culture will be overgrown with contaminants, use of which agar might you request?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BCYE agar 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Mueller Hinton agar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MacConkey agar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82920" y="3352632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954682" y="3129173"/>
            <a:ext cx="3871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Selective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differential agar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Differentiates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enteric gram negatives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(ability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ferment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lactose)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*Not all gram (-)s grow on MacConkey agar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 descr="https://www.atsu.edu/faculty/chamberlain/Website/lab/idlab/macpla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1"/>
          <a:stretch/>
        </p:blipFill>
        <p:spPr bwMode="auto">
          <a:xfrm>
            <a:off x="8565199" y="1638066"/>
            <a:ext cx="2421889" cy="23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atsu.edu/faculty/chamberlain/Website/lab/idlab/macpla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/>
          <a:stretch/>
        </p:blipFill>
        <p:spPr bwMode="auto">
          <a:xfrm>
            <a:off x="8505148" y="4159419"/>
            <a:ext cx="2481940" cy="24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Actinomycetes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(order; not to be confused with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 genus)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069" y="989320"/>
            <a:ext cx="110915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Gram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positive 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Generally with filamentous, branching rod structures (branching networks resemble and may be confused as fungi)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Some clinically important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Actinomycetes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are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655914"/>
              </p:ext>
            </p:extLst>
          </p:nvPr>
        </p:nvGraphicFramePr>
        <p:xfrm>
          <a:off x="2294721" y="3022005"/>
          <a:ext cx="812800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Aerobic </a:t>
                      </a: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Actinomycetes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Anaerobic </a:t>
                      </a: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Actinomycetes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Nocardia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Gordonia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Tsukamurella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Streptomyces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Rhodococcus</a:t>
                      </a:r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Actinomyces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Rothia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5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069" y="1726854"/>
            <a:ext cx="618971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Microbiological characteristics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Strict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aerobe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Catalase (+)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stain: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Beaded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Long, thin, wavy, thread-like/thin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ranching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(right angle)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, thin filaments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Filaments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may fragment may produce bacillary or coccoid forms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Usually gram positive, but can appear gram variable or negative (if suboptimal growth conditions)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2935" y="114980"/>
            <a:ext cx="8613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Environmental: Present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in the soil, water and acquired by 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inhalation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or direct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inoculation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RF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: ICT,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EtOH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DM, structural lung disease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Presentations: </a:t>
            </a:r>
            <a:r>
              <a:rPr lang="en-US" sz="1500" b="1" dirty="0" smtClean="0">
                <a:latin typeface="Arial" charset="0"/>
                <a:ea typeface="Arial" charset="0"/>
                <a:cs typeface="Arial" charset="0"/>
              </a:rPr>
              <a:t>pulmonary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with dissemination (</a:t>
            </a:r>
            <a:r>
              <a:rPr lang="en-US" sz="1500" b="1" dirty="0" smtClean="0">
                <a:latin typeface="Arial" charset="0"/>
                <a:ea typeface="Arial" charset="0"/>
                <a:cs typeface="Arial" charset="0"/>
              </a:rPr>
              <a:t>CNS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cutaneous)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Susceptibilities depend on species (e.g.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1500" i="1" dirty="0" err="1">
                <a:latin typeface="Arial" charset="0"/>
                <a:ea typeface="Arial" charset="0"/>
                <a:cs typeface="Arial" charset="0"/>
              </a:rPr>
              <a:t>asteroides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1500" i="1" dirty="0" err="1">
                <a:latin typeface="Arial" charset="0"/>
                <a:ea typeface="Arial" charset="0"/>
                <a:cs typeface="Arial" charset="0"/>
              </a:rPr>
              <a:t>abscessus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1500" i="1" dirty="0" err="1">
                <a:latin typeface="Arial" charset="0"/>
                <a:ea typeface="Arial" charset="0"/>
                <a:cs typeface="Arial" charset="0"/>
              </a:rPr>
              <a:t>farcinica</a:t>
            </a:r>
            <a:r>
              <a:rPr lang="mr-IN" sz="1500" dirty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2050" name="Picture 2" descr="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00" y="1726854"/>
            <a:ext cx="5645035" cy="407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63" y="1531592"/>
            <a:ext cx="53323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Microbiological characteristics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Culture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May be isolated on routine bacteria, fungal, and mycobacteria media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48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- 14 days for growth to occur  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*may be isolated in fungal cultures due to slow growth</a:t>
            </a:r>
          </a:p>
          <a:p>
            <a:pPr marL="1257300" lvl="2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Abundant aerial growth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Chalky-white or cotton ball appearance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2935" y="114980"/>
            <a:ext cx="8613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Environmental: Present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in the soil, water and acquired by inhalation or direct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inoculation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RF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: ICT,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EtOH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DM, structural lung disease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Presentations: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pulmonary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with dissemination (CNS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cutaneous)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Susceptibilities depend on species (e.g.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1500" i="1" dirty="0" err="1">
                <a:latin typeface="Arial" charset="0"/>
                <a:ea typeface="Arial" charset="0"/>
                <a:cs typeface="Arial" charset="0"/>
              </a:rPr>
              <a:t>asteroides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1500" i="1" dirty="0" err="1">
                <a:latin typeface="Arial" charset="0"/>
                <a:ea typeface="Arial" charset="0"/>
                <a:cs typeface="Arial" charset="0"/>
              </a:rPr>
              <a:t>abscessus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1500" i="1" dirty="0" err="1">
                <a:latin typeface="Arial" charset="0"/>
                <a:ea typeface="Arial" charset="0"/>
                <a:cs typeface="Arial" charset="0"/>
              </a:rPr>
              <a:t>farcinica</a:t>
            </a:r>
            <a:r>
              <a:rPr lang="mr-IN" sz="1500" dirty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530" y="1531592"/>
            <a:ext cx="6197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463" y="1065134"/>
            <a:ext cx="110533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Susceptibilities </a:t>
            </a:r>
          </a:p>
          <a:p>
            <a:endParaRPr lang="en-US" sz="20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Antimicrobial susceptibility profile is highly variable among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species (and varies between studies and countries)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Of 2,091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isolates at Mayo Clinic reference lab from 2011 – 2017,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&gt; 90%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species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susceptible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TMP-SMX, linezolid,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amikacin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Susceptibility to imipenem, ceftriaxone, amoxicillin-clavulanic acid, ciprofloxacin,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tetracyclines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varies among species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07638" y="6320488"/>
            <a:ext cx="2584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Hamdi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et al 2020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439608"/>
            <a:ext cx="10760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#3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If you suspect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ocardiosis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which stain can assist your diagnosis? 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	A.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Acid fast stain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	B. Modified acid fast stain</a:t>
            </a:r>
          </a:p>
        </p:txBody>
      </p:sp>
    </p:spTree>
    <p:extLst>
      <p:ext uri="{BB962C8B-B14F-4D97-AF65-F5344CB8AC3E}">
        <p14:creationId xmlns:p14="http://schemas.microsoft.com/office/powerpoint/2010/main" val="6527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4" y="-22654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Gram Positive Bacilli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0972" y="1418458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7012" y="755754"/>
            <a:ext cx="393191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Bacilli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Straight Connector 12"/>
          <p:cNvCxnSpPr>
            <a:stCxn id="5" idx="2"/>
          </p:cNvCxnSpPr>
          <p:nvPr/>
        </p:nvCxnSpPr>
        <p:spPr>
          <a:xfrm>
            <a:off x="5812972" y="1088986"/>
            <a:ext cx="0" cy="2507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11398" y="1346161"/>
            <a:ext cx="7958066" cy="106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11398" y="1357095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02492" y="138775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467290" y="1356763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6004" y="1705447"/>
            <a:ext cx="161201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Large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9969" y="1707200"/>
            <a:ext cx="252323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Small or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coccobacillary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16210" y="1692377"/>
            <a:ext cx="233055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Coryneform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95161" y="2797820"/>
            <a:ext cx="161201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Beaded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335436" y="1357095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89657" y="1702648"/>
            <a:ext cx="182678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charset="0"/>
                <a:ea typeface="Arial" charset="0"/>
                <a:cs typeface="Arial" charset="0"/>
              </a:rPr>
              <a:t>Branching, filamentous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6004" y="2171788"/>
            <a:ext cx="1612018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Bacillus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big, boxy, may have spores, catalase (+)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Clostridium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big, boxy, may have spores, catalase (-)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19969" y="2182267"/>
            <a:ext cx="2523237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Listeria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short rods, may appear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coccobacillary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catalase (+)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600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beaded to solidly   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 staining coccobacilli</a:t>
            </a:r>
            <a:endParaRPr lang="en-US" sz="1600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Erysipelothrix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 slender or coccoid    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 rods OR 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thin, filamentous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  catalase (-)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29093" y="2182267"/>
            <a:ext cx="233055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Cutibacterium</a:t>
            </a: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 acnes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catalase (+)</a:t>
            </a:r>
            <a:endParaRPr lang="en-US" sz="16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catalase (-)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 Corynebacterium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519970" y="3208149"/>
            <a:ext cx="2329912" cy="113137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9482788" y="231501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758004" y="2638046"/>
            <a:ext cx="20431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31" idx="0"/>
          </p:cNvCxnSpPr>
          <p:nvPr/>
        </p:nvCxnSpPr>
        <p:spPr>
          <a:xfrm>
            <a:off x="10798996" y="2653388"/>
            <a:ext cx="2174" cy="14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758004" y="2655372"/>
            <a:ext cx="2174" cy="14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995799" y="3276273"/>
            <a:ext cx="174299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16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25258" y="2817129"/>
            <a:ext cx="1903654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sz="1600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Streptomyces</a:t>
            </a:r>
          </a:p>
          <a:p>
            <a:pPr marL="285750" indent="-285750">
              <a:buFont typeface="Wingdings" charset="2"/>
              <a:buChar char="§"/>
            </a:pPr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Gordonia</a:t>
            </a:r>
            <a:endParaRPr lang="en-US" sz="1600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Tuskamurella</a:t>
            </a:r>
            <a:endParaRPr lang="en-US" sz="1600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42162" y="3230751"/>
            <a:ext cx="2329912" cy="113137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389538" y="1424955"/>
            <a:ext cx="2329912" cy="113137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439608"/>
            <a:ext cx="107601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#3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If you suspect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ocardiosis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which stain may best assist your diagnosis? 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	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Acid fast stain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	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Modified acid fast stain</a:t>
            </a:r>
          </a:p>
        </p:txBody>
      </p:sp>
    </p:spTree>
    <p:extLst>
      <p:ext uri="{BB962C8B-B14F-4D97-AF65-F5344CB8AC3E}">
        <p14:creationId xmlns:p14="http://schemas.microsoft.com/office/powerpoint/2010/main" val="185392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Acid Fast Staining </a:t>
            </a:r>
            <a:br>
              <a:rPr lang="en-US" sz="3200" b="1" dirty="0" smtClean="0">
                <a:latin typeface="Arial" charset="0"/>
                <a:ea typeface="Arial" charset="0"/>
                <a:cs typeface="Arial" charset="0"/>
              </a:rPr>
            </a:b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069" y="989320"/>
            <a:ext cx="6224691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Modified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acid-fast: decolorizes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weak acid (1% sulfuric acid) instead of more active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acid-alcohol – e.g.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will resist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decolorization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with 1% but not 3% HCL acid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Actinomycetes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(order; not to be confused with </a:t>
            </a:r>
            <a:r>
              <a:rPr lang="en-US" sz="1500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1500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a genus)</a:t>
            </a:r>
            <a:endParaRPr lang="en-US" sz="1500" b="1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Anaerobic: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will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not stain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weakly acid fast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Some (not all) aerobic may stain weakly acid fast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due to presence of mycolic acids 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1200150" lvl="2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Partially acid-fast: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Gordonia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1200150" lvl="2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Not acid-fast: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Streptomyces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8728" y="6252299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**Some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stain acid-fast but not all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9068" y="666154"/>
            <a:ext cx="6344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Kinyoun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method (does not use heat) or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Ziehl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Nelson method (uses heat)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84" y="958541"/>
            <a:ext cx="4919527" cy="48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959" y="1193369"/>
            <a:ext cx="58893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69 M with RUL SCC (s/p chemo/XRT, immunotherapy) complicated by RT pneumonitis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fevers, cough, dyspnea, found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have RUL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cavitary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pneumonia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CT chest: cavity at site of previously demonstrated lung mass with new air-fluid level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Tmax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102.7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WBC 9.9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RCx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315" y="1193369"/>
            <a:ext cx="5588000" cy="483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0669" b="58323"/>
          <a:stretch/>
        </p:blipFill>
        <p:spPr>
          <a:xfrm>
            <a:off x="1172059" y="4377874"/>
            <a:ext cx="4509049" cy="37147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684510" y="1828800"/>
            <a:ext cx="32472" cy="4056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4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01" y="935991"/>
            <a:ext cx="3856580" cy="3339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246" y="0"/>
            <a:ext cx="3204854" cy="2966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110" y="937174"/>
            <a:ext cx="3856285" cy="3339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101" y="4440365"/>
            <a:ext cx="3856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Immunocompromised host</a:t>
            </a: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Cavitary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0221" y="5934670"/>
            <a:ext cx="671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stain: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Thin filamentous, beaded, short branching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May form networks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69815" y="4322938"/>
            <a:ext cx="3856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Culture: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Facultative anaerobe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Small, irregular, smooth-slightly granular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367" y="3120929"/>
            <a:ext cx="3122612" cy="29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324" y="659972"/>
            <a:ext cx="110724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#4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Modified acid-fast stain is 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negative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What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the most likely organism?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Rothia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mucilaginosa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israelli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Mycobacteria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324" y="659972"/>
            <a:ext cx="110724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Poll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#4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Modified acid-fast stain is 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negative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What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the most likely organism?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B.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Rothia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mucilaginosa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israelli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D.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E.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Mycobacteria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4831" y="112721"/>
            <a:ext cx="86139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Environmental: normal flora of oral, GI, respiratory, pelvic-genital tracts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RF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recent dental procedures, periodontal disease, poor dentition, aspiration (thoracic), IUD (pelvic), chronic lung disease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Presentations: </a:t>
            </a:r>
            <a:r>
              <a:rPr lang="en-US" sz="1500" dirty="0" err="1" smtClean="0">
                <a:latin typeface="Arial" charset="0"/>
                <a:ea typeface="Arial" charset="0"/>
                <a:cs typeface="Arial" charset="0"/>
              </a:rPr>
              <a:t>oro-cervicofacial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 (lumpy jaw) &gt; thoracic &amp; abdominal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Ignores tissue planes, forms sinuses, fistulas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9069" y="1128385"/>
            <a:ext cx="66060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Microbiological characteristics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Anaerobic (facultative)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Catalase (-)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NOT weakly acid fast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Produces sulfur granules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on histopathology: conglomeration of bacteria that look like sulfur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stain: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positive rods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Beaded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(beaded morphology more common on histopathology)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Filamentous, branching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(network or short, often with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diphteroid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forms)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Culture: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Slow growth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7607"/>
          <a:stretch/>
        </p:blipFill>
        <p:spPr>
          <a:xfrm>
            <a:off x="9164546" y="1090642"/>
            <a:ext cx="2623529" cy="260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46075" b="5631"/>
          <a:stretch/>
        </p:blipFill>
        <p:spPr>
          <a:xfrm>
            <a:off x="7891462" y="3793243"/>
            <a:ext cx="3995737" cy="28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876" y="981931"/>
            <a:ext cx="11053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Susceptibilities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Uniformly susceptible to beta-lactams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Species identification crucial if beta-lactam allergic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Linezolid and doxycycline (usually) retains activity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Variable resistance to clindamycin, fluoroquinolones (differs across studies)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High rates of resistance to metronidazole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676" y="3181779"/>
            <a:ext cx="7540387" cy="32052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94063" y="6457890"/>
            <a:ext cx="299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Steininger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et al 2016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959" y="1193369"/>
            <a:ext cx="588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146" y="1238555"/>
            <a:ext cx="54540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33 year old HIV + male (CD4 20) presents for 1 month of fevers, dyspnea, and dry cough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Tmax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38.5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C, RR 30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CD4 count: 20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respiratory gram stain and culture were obtained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069" y="251786"/>
            <a:ext cx="11512923" cy="73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209" y="1173986"/>
            <a:ext cx="5683490" cy="39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85" y="989320"/>
            <a:ext cx="110724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the most likely organism?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Rothia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mucilaginosa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Mycobacteria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47" y="160346"/>
            <a:ext cx="4203227" cy="2595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48" y="3028088"/>
            <a:ext cx="4038423" cy="34937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43097" y="484260"/>
            <a:ext cx="2557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stain: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Gram positive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Pleomorphic, coccobacillus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3097" y="3723357"/>
            <a:ext cx="22212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Culture: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Irregularly round, smooth, semi-transplant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Mucoid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Salmon - pink color  </a:t>
            </a:r>
          </a:p>
        </p:txBody>
      </p:sp>
    </p:spTree>
    <p:extLst>
      <p:ext uri="{BB962C8B-B14F-4D97-AF65-F5344CB8AC3E}">
        <p14:creationId xmlns:p14="http://schemas.microsoft.com/office/powerpoint/2010/main" val="8622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0239" y="1084989"/>
            <a:ext cx="6019203" cy="4600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53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woman w/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hx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of OHT (5/2021, CMV D-/R+,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Toxo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D-/R-) presenting for abnormal CXR performed after routine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endomyocardial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biopsy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febrile, SpO2 100% RA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coarse breath sounds at R upper lung field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WBC 3.8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CT chest: Confluent 2.5 cm RUL opacities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BAL is performed 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939" y="1173986"/>
            <a:ext cx="5287053" cy="497660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7672388" y="2824174"/>
            <a:ext cx="400050" cy="2000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2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85" y="989320"/>
            <a:ext cx="110724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the most likely organism?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Rothia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mucilaginosa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Mycobacteria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85" y="989320"/>
            <a:ext cx="110724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the most likely organism?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Rothia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mucilaginosa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israelli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Mycobacteria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142037" y="2721162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281162" y="2172238"/>
            <a:ext cx="42488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Gram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positive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Coccobacillus, cocci can occur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 clusters or tetrads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Colonies: mucoid-sticky, transparent to white, and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nonhemolytic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often adhere to the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agar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Normal inhabitant of mouth and upper respiratory tract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RF: ICT, neutropenia, malignancy, indwelling vascular foreign body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46" y="190817"/>
            <a:ext cx="3567516" cy="3225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046" y="3756663"/>
            <a:ext cx="3535740" cy="28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85" y="989320"/>
            <a:ext cx="110724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an aerobic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Actinomycetes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similar to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A modified acid-fast stain is performed. Might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stain weakly acid fast?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Yes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85" y="989320"/>
            <a:ext cx="110724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 an aerobic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Actinomycetes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similar to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A modified acid-fast stain is performed. Might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stain weakly acid fast?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Yes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1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#7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85" y="989320"/>
            <a:ext cx="110724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exposure is linked to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infections?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Freshwater exposure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Pigeons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Farm animals (e.g.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orses &amp; cattle)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Vaping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#7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85" y="989320"/>
            <a:ext cx="110724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exposure is linked to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infections?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Freshwater exposure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Pigeons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Farm animals (e.g. 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orses &amp; cattle)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Vaping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959" y="1193369"/>
            <a:ext cx="588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069" y="251786"/>
            <a:ext cx="11512923" cy="73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6458" r="29936"/>
          <a:stretch/>
        </p:blipFill>
        <p:spPr>
          <a:xfrm>
            <a:off x="7807955" y="3485686"/>
            <a:ext cx="4281489" cy="3372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082" y="222750"/>
            <a:ext cx="3908362" cy="3233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4831" y="112721"/>
            <a:ext cx="520625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Indolent PNA (80%) with nodules/thick walled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cavities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possible, cutaneous, CNS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RF: HIV CD4 &lt; 100, SOT, </a:t>
            </a:r>
            <a:r>
              <a:rPr lang="en-US" sz="1500" b="1" dirty="0" smtClean="0">
                <a:latin typeface="Arial" charset="0"/>
                <a:ea typeface="Arial" charset="0"/>
                <a:cs typeface="Arial" charset="0"/>
              </a:rPr>
              <a:t>farm, soil, manure or horse exposure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 (reported in 30 – 50% of cases)</a:t>
            </a:r>
          </a:p>
          <a:p>
            <a:pPr marL="342900" indent="-342900">
              <a:buFont typeface="Wingdings" charset="2"/>
              <a:buChar char="§"/>
            </a:pP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959" y="1353810"/>
            <a:ext cx="618971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Microbiological characteristics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stain: short, gram positive rod (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coccobacillus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Beaded – solid staining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Coccoid – bacillary (depending on stage of growth)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Pus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tissue: most coccoid form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Blood, BAL, sputum: usually rod form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Colonies: Salmon – pink colonies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May stain weakly acid fast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also weakly acid fast  but with beaded, filamentous branching)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126" y="1152196"/>
            <a:ext cx="3056956" cy="18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36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latin typeface="Arial" charset="0"/>
                <a:ea typeface="Arial" charset="0"/>
                <a:cs typeface="Arial" charset="0"/>
              </a:rPr>
              <a:t>Take Home Points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285" y="989320"/>
            <a:ext cx="110724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25 year old woman with an IUD in place undergoes a routine cervical pap smear. She 	is asymptomatic (e.g. no symptoms of PID). Results are shown below. 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#8: What is the most likely organism?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B.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Rothia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mucilaginosa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C.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D.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#9: Does the IUD need to be removed? 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Yes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No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1" y="2082567"/>
            <a:ext cx="4349930" cy="32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65564" y="5390525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Pap smear with clusters of filamentous bacteria 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(cotton ball)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36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latin typeface="Arial" charset="0"/>
                <a:ea typeface="Arial" charset="0"/>
                <a:cs typeface="Arial" charset="0"/>
              </a:rPr>
              <a:t>Take Home Points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285" y="989320"/>
            <a:ext cx="110724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25 year old woman with an IUD in place undergoes a routine cervical pap smear. She 	is asymptomatic (e.g. no symptoms of PID). Results are shown below. 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#8: What is the most likely organism?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Rhodococcus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equi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B.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Rothia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mucilaginosa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b="1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D.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#9: Does the IUD need to be removed? 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Yes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B. No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44" y="2004190"/>
            <a:ext cx="4349930" cy="32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85087" y="5312148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Pap smear with clusters of filamentous bacteria 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(cotton ball)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55546" y="3335117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493933" y="3071548"/>
            <a:ext cx="1796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Seen in up to 25% of pts with IUD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89921" y="4869915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28308" y="4606346"/>
            <a:ext cx="31900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 asymptomatic pts, identification of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actinomyces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by Pap smear cytology is not diagnostic or predictive of any disease (normal inhabitant of female genital tract)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812067"/>
              </p:ext>
            </p:extLst>
          </p:nvPr>
        </p:nvGraphicFramePr>
        <p:xfrm>
          <a:off x="713571" y="1140440"/>
          <a:ext cx="10411629" cy="488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098"/>
                <a:gridCol w="3822331"/>
                <a:gridCol w="4267200"/>
              </a:tblGrid>
              <a:tr h="53666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Nocardia</a:t>
                      </a:r>
                      <a:endParaRPr lang="en-US" i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Actinomyces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89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Habitat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i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Environmental</a:t>
                      </a:r>
                      <a:r>
                        <a:rPr lang="en-US" i="0" baseline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(inhalation)</a:t>
                      </a:r>
                      <a:endParaRPr lang="en-US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Commensal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of oral, GI, pelvic tracts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459"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Aerobic/anaerobic?</a:t>
                      </a: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US" b="1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en-US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3716"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Catalase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(+/-)</a:t>
                      </a: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(+)</a:t>
                      </a:r>
                      <a:endParaRPr lang="en-US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(-)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9155"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Gram stain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Gram positive rods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Filamentous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Beaded, thread-like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thin branching</a:t>
                      </a:r>
                      <a:endParaRPr lang="en-US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Gram positive rods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Filamentous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Network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or shorter branching</a:t>
                      </a:r>
                      <a:endParaRPr lang="en-US" i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08"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Other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characteristics</a:t>
                      </a:r>
                      <a:endParaRPr lang="en-US" i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Aerial</a:t>
                      </a:r>
                      <a:r>
                        <a:rPr lang="en-US" b="0" i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hyphae on culture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Sulfur</a:t>
                      </a:r>
                      <a:r>
                        <a:rPr lang="en-US" b="0" i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granules on histopathology</a:t>
                      </a:r>
                      <a:endParaRPr lang="en-US" b="0" i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08"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Weakly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acid fast?</a:t>
                      </a: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i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i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43692"/>
            <a:ext cx="10515600" cy="6531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Take Home Points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8052" y="2316871"/>
            <a:ext cx="737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Poll #10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6822730" y="2316871"/>
            <a:ext cx="726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Poll #11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998052" y="5409484"/>
            <a:ext cx="737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Poll #12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6822730" y="5409484"/>
            <a:ext cx="737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Poll #13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34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939" y="1173986"/>
            <a:ext cx="5287053" cy="4976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069" y="1173986"/>
            <a:ext cx="57431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BAL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AFB culture: (unable to submit, overgrown with contaminants)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BAL bacterial culture: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pending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BAL fungal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culture: pending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08" y="2916420"/>
            <a:ext cx="4673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3" y="1169500"/>
            <a:ext cx="4948165" cy="5038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8227" y="1173986"/>
            <a:ext cx="65629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Gram Stain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Beaded, thin gram positive rods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Filamentous, typically right angle branching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69" y="1219520"/>
            <a:ext cx="5610015" cy="49399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65530" y="1173986"/>
            <a:ext cx="59991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Colonies on agar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Growth in aerobic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conditions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Chalky, matte, velvety,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owderly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irregular, wrinkled (heaped colonies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ellow pigmented (but different species have various pigments)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Smell: moldy basement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64" y="62615"/>
            <a:ext cx="3474776" cy="3537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03740" y="6261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ram stain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740" y="3308642"/>
            <a:ext cx="3688260" cy="32477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19610" y="6556400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Colony morphology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256" y="431947"/>
            <a:ext cx="504251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Poll #1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is the most likely organism?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Bacillus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cereus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endParaRPr lang="en-US" sz="22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Cutibacterium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acnes (formerly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Propionibacterium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D.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2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Mycobacteria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64" y="62615"/>
            <a:ext cx="3474776" cy="3537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03740" y="6261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ram stain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740" y="3308642"/>
            <a:ext cx="3688260" cy="32477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19610" y="6556400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Colony morphology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659579"/>
            <a:ext cx="48020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Poll #1</a:t>
            </a:r>
          </a:p>
          <a:p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is the most likely organism?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Bacillus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cereus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endParaRPr lang="en-US" sz="22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Cutibacterium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acnes (formerly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Propionibacterium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D.</a:t>
            </a:r>
            <a:r>
              <a:rPr lang="en-US" sz="22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2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Mycobacteria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09" y="1066771"/>
            <a:ext cx="48020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is the most likely organism?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Bacillus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cereus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Rhodococcus</a:t>
            </a:r>
            <a:endParaRPr lang="en-US" sz="22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200" i="1" dirty="0" err="1" smtClean="0">
                <a:latin typeface="Arial" charset="0"/>
                <a:ea typeface="Arial" charset="0"/>
                <a:cs typeface="Arial" charset="0"/>
              </a:rPr>
              <a:t>Cutibacterium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acnes (formerly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Propionibacterium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D.</a:t>
            </a:r>
            <a:r>
              <a:rPr lang="en-US" sz="22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i="1" dirty="0" err="1" smtClean="0">
                <a:latin typeface="Arial" charset="0"/>
                <a:ea typeface="Arial" charset="0"/>
                <a:cs typeface="Arial" charset="0"/>
              </a:rPr>
              <a:t>Nocardia</a:t>
            </a:r>
            <a:endParaRPr lang="en-US" sz="2200" b="1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Mycobacteria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27936" y="2294072"/>
            <a:ext cx="1038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3670" b="420"/>
          <a:stretch/>
        </p:blipFill>
        <p:spPr bwMode="auto">
          <a:xfrm>
            <a:off x="7448389" y="-8094"/>
            <a:ext cx="3347634" cy="350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5706" r="2193"/>
          <a:stretch/>
        </p:blipFill>
        <p:spPr bwMode="auto">
          <a:xfrm>
            <a:off x="8663553" y="3503730"/>
            <a:ext cx="3381040" cy="3354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666322" y="1601904"/>
            <a:ext cx="36345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arge boxy rods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beta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hemolytic, large matte, opaque, whitish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– cream colonies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*differentiate from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B. anthracis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with: hemolysis, motility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Many syndromes including bacteremia (RF: HSCT, CVC, IVDU)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909" y="56140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Poll #1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1865</Words>
  <Application>Microsoft Macintosh PowerPoint</Application>
  <PresentationFormat>Widescreen</PresentationFormat>
  <Paragraphs>584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Calibri Light</vt:lpstr>
      <vt:lpstr>Wingdings</vt:lpstr>
      <vt:lpstr>Arial</vt:lpstr>
      <vt:lpstr>Office Theme</vt:lpstr>
      <vt:lpstr>Microbiology Plate Rounds</vt:lpstr>
      <vt:lpstr>Gram Positive Bacilli</vt:lpstr>
      <vt:lpstr>Case</vt:lpstr>
      <vt:lpstr>Case</vt:lpstr>
      <vt:lpstr>Case</vt:lpstr>
      <vt:lpstr>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Actinomycetes (order; not to be confused with Actinomyces, a genus)</vt:lpstr>
      <vt:lpstr>Nocardia </vt:lpstr>
      <vt:lpstr>Nocardia </vt:lpstr>
      <vt:lpstr>Nocardia </vt:lpstr>
      <vt:lpstr>PowerPoint Presentation</vt:lpstr>
      <vt:lpstr>PowerPoint Presentation</vt:lpstr>
      <vt:lpstr>Acid Fast Staining  </vt:lpstr>
      <vt:lpstr>Case</vt:lpstr>
      <vt:lpstr>Case</vt:lpstr>
      <vt:lpstr>PowerPoint Presentation</vt:lpstr>
      <vt:lpstr>PowerPoint Presentation</vt:lpstr>
      <vt:lpstr>Actinomyces</vt:lpstr>
      <vt:lpstr>Actinomyces</vt:lpstr>
      <vt:lpstr>PowerPoint Presentation</vt:lpstr>
      <vt:lpstr>Poll #5</vt:lpstr>
      <vt:lpstr>Poll #5</vt:lpstr>
      <vt:lpstr>Poll #5</vt:lpstr>
      <vt:lpstr>Poll #6</vt:lpstr>
      <vt:lpstr>Poll #6</vt:lpstr>
      <vt:lpstr>Poll #7</vt:lpstr>
      <vt:lpstr>Poll #7</vt:lpstr>
      <vt:lpstr>PowerPoint Presentation</vt:lpstr>
      <vt:lpstr>PowerPoint Presentation</vt:lpstr>
      <vt:lpstr>PowerPoint Presentation</vt:lpstr>
      <vt:lpstr>Take Home Points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257</cp:revision>
  <dcterms:created xsi:type="dcterms:W3CDTF">2021-11-06T22:32:14Z</dcterms:created>
  <dcterms:modified xsi:type="dcterms:W3CDTF">2021-12-14T12:38:28Z</dcterms:modified>
</cp:coreProperties>
</file>