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326" r:id="rId3"/>
    <p:sldId id="357" r:id="rId4"/>
    <p:sldId id="322" r:id="rId5"/>
    <p:sldId id="327" r:id="rId6"/>
    <p:sldId id="328" r:id="rId7"/>
    <p:sldId id="351" r:id="rId8"/>
    <p:sldId id="340" r:id="rId9"/>
    <p:sldId id="321" r:id="rId10"/>
    <p:sldId id="257" r:id="rId11"/>
    <p:sldId id="350" r:id="rId12"/>
    <p:sldId id="339" r:id="rId13"/>
    <p:sldId id="341" r:id="rId14"/>
    <p:sldId id="343" r:id="rId15"/>
    <p:sldId id="338" r:id="rId16"/>
    <p:sldId id="329" r:id="rId17"/>
    <p:sldId id="352" r:id="rId18"/>
    <p:sldId id="348" r:id="rId19"/>
    <p:sldId id="342" r:id="rId20"/>
    <p:sldId id="345" r:id="rId21"/>
    <p:sldId id="344" r:id="rId22"/>
    <p:sldId id="346" r:id="rId23"/>
    <p:sldId id="347" r:id="rId24"/>
    <p:sldId id="331" r:id="rId25"/>
    <p:sldId id="332" r:id="rId26"/>
    <p:sldId id="335" r:id="rId27"/>
    <p:sldId id="330" r:id="rId28"/>
    <p:sldId id="333" r:id="rId29"/>
    <p:sldId id="353" r:id="rId30"/>
    <p:sldId id="354" r:id="rId31"/>
    <p:sldId id="334" r:id="rId32"/>
    <p:sldId id="31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92"/>
    <p:restoredTop sz="95507"/>
  </p:normalViewPr>
  <p:slideViewPr>
    <p:cSldViewPr snapToGrid="0" snapToObjects="1">
      <p:cViewPr>
        <p:scale>
          <a:sx n="74" d="100"/>
          <a:sy n="74" d="100"/>
        </p:scale>
        <p:origin x="1560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68825-8F5C-7748-8392-EA898BA9911B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54093-CB4E-E042-853D-3224B0D2A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74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07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06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7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507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045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0241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683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023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151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990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Inhibitors 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clavulanate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sulbactam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tazobactam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avibactam,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relebactam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vaborbactam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Newer inhibitors – avibactam,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relebactam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vaborbactam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efficiently inhibit class C enzymes but not ESBLs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92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006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558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23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96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79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171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0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953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124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603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8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3872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140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881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5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00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5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83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50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18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9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78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97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8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85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35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56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37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80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724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67D01-7A04-914F-B5AB-D700C64B6B74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7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4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 smtClean="0">
                <a:latin typeface="Arial" charset="0"/>
                <a:ea typeface="Arial" charset="0"/>
                <a:cs typeface="Arial" charset="0"/>
              </a:rPr>
              <a:t>Microbiology Plate Rounds</a:t>
            </a:r>
            <a:endParaRPr lang="en-US" sz="4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Session 5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81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Disk Diffusion Testing (Kirby Bauer)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7662" y="1228576"/>
            <a:ext cx="588380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For fastidious organisms (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Haemophilius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spp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N. meningitidis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S. pneumoniae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) supplemental media used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Standardization is crucial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: agar, colony inoculation, disks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Colonies must be from fresh culture (&lt; 24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hrs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) –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ie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cannot add on antibiotic testing to 3 day old isolate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Does NOT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provide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quantitative data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(reported as susceptible, intermediate, resistant compared to established guidelines)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Advantages:  Simple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to perform, reproducible, inexpensive 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517" y="1228576"/>
            <a:ext cx="536547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3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Minimum Inhibitory Concentration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3046" y="1598920"/>
            <a:ext cx="539586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Definition: lowest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concentration of an antimicrobial agent that inhibits the growth of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bacteria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Compare to established concentration breakpoints for a given organism, antibiotic, and site of infection to define susceptible or resistant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The standard MIC reporting error is plus or minus one doubling dilution.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Refer to CLSI guidelines for most up to date recommendations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2530" name="Picture 2" descr="https://lh4.googleusercontent.com/itex4OXdcJD9pUB9-s_WziLc_uKOdb8izrqUZvAd9I-hq9zntdNfAXbG9uTPQ9V5hbooSi42CuVrWT-a-ZCb1Ohv8NYDSK_gt7dCDPGSK2qkAQqBNsBQaVa1PehOwekdRq-wImF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11" y="989320"/>
            <a:ext cx="6109854" cy="407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04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Broth Microdilution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9068" y="989320"/>
            <a:ext cx="539586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Gold standard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u="sng" dirty="0" smtClean="0">
                <a:latin typeface="Arial" charset="0"/>
                <a:ea typeface="Arial" charset="0"/>
                <a:cs typeface="Arial" charset="0"/>
              </a:rPr>
              <a:t>How it works: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ntimicrobials are prepared in two-fold dilutions in a 96 well plate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Value reported/read is MIC</a:t>
            </a:r>
          </a:p>
          <a:p>
            <a:pPr marL="742950" lvl="1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Cons: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Requires a large volume of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reagants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Tedious dilution steps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Chances for cross-contamination or bacterial incompatibility of growth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Requires maintenance of optimum testing parameters (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ie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temp, length of incubation)</a:t>
            </a:r>
          </a:p>
          <a:p>
            <a:pPr marL="742950" lvl="1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933" y="1473200"/>
            <a:ext cx="6501616" cy="393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8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Automated Susceptibility Testing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18667" y="989320"/>
            <a:ext cx="630332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Replicate manual methods 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May or may not contain two-fold dilutions of antimicrobials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u="sng" dirty="0" smtClean="0">
                <a:latin typeface="Arial" charset="0"/>
                <a:ea typeface="Arial" charset="0"/>
                <a:cs typeface="Arial" charset="0"/>
              </a:rPr>
              <a:t>Instruments: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Vitek2, BD Phoenix,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MicroScan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u="sng" dirty="0" smtClean="0">
                <a:latin typeface="Arial" charset="0"/>
                <a:ea typeface="Arial" charset="0"/>
                <a:cs typeface="Arial" charset="0"/>
              </a:rPr>
              <a:t>How it works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1. Introduction of bacterial suspension into pre-formulated panels of antibiotics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2. Panels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are incubated 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3. Inhibition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of bacterial growth by antibiotic measured by turbidity or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fluorescence</a:t>
            </a:r>
          </a:p>
          <a:p>
            <a:pPr lvl="1"/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4. Reports susceptibility based on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MIC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35" y="989320"/>
            <a:ext cx="4278264" cy="2726609"/>
          </a:xfrm>
          <a:prstGeom prst="rect">
            <a:avLst/>
          </a:prstGeom>
        </p:spPr>
      </p:pic>
      <p:pic>
        <p:nvPicPr>
          <p:cNvPr id="10242" name="Picture 2" descr="D Phoenix Panels - B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9" r="19263"/>
          <a:stretch/>
        </p:blipFill>
        <p:spPr bwMode="auto">
          <a:xfrm>
            <a:off x="1456267" y="3715929"/>
            <a:ext cx="3268133" cy="294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1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Automated Susceptibility Testing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4734" y="996507"/>
            <a:ext cx="1106159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Advantages: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Rapid turn around time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Highly reproducible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Ability to retain and analyze a large amount of susceptibility data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Disadvantages: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High cost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Cannot test all encountered pathogens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Does not reflect recent updates in breakpoints or contain new drugs (until company updates panels or system)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Problems with unusual resistance phenotypes</a:t>
            </a:r>
          </a:p>
        </p:txBody>
      </p:sp>
    </p:spTree>
    <p:extLst>
      <p:ext uri="{BB962C8B-B14F-4D97-AF65-F5344CB8AC3E}">
        <p14:creationId xmlns:p14="http://schemas.microsoft.com/office/powerpoint/2010/main" val="208149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Manual gradient diffusion method (</a:t>
            </a:r>
            <a:r>
              <a:rPr lang="en-US" sz="3600" b="1" dirty="0" err="1" smtClean="0">
                <a:latin typeface="Arial" charset="0"/>
                <a:ea typeface="Arial" charset="0"/>
                <a:cs typeface="Arial" charset="0"/>
              </a:rPr>
              <a:t>Etest</a:t>
            </a: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)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663" y="1228576"/>
            <a:ext cx="586687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Hybrid between disk diffusion and broth microdilution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How it works: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Lawn of isolate on MHA agar</a:t>
            </a:r>
          </a:p>
          <a:p>
            <a:pPr marL="800100" lvl="1" indent="-342900">
              <a:buFont typeface="+mj-lt"/>
              <a:buAutoNum type="arabicPeriod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Plastic strips (sprayed with an antimicrobial gradient) placed on agar</a:t>
            </a:r>
          </a:p>
          <a:p>
            <a:pPr marL="800100" lvl="1" indent="-342900">
              <a:buFont typeface="+mj-lt"/>
              <a:buAutoNum type="arabicPeriod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Drugs diffuse through agar</a:t>
            </a:r>
          </a:p>
          <a:p>
            <a:pPr marL="800100" lvl="1" indent="-342900">
              <a:buFont typeface="+mj-lt"/>
              <a:buAutoNum type="arabicPeriod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MIC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is the value where ellipse intersects   the strip</a:t>
            </a:r>
          </a:p>
          <a:p>
            <a:pPr marL="800100" lvl="1" indent="-342900">
              <a:buFont typeface="+mj-lt"/>
              <a:buAutoNum type="arabicPeriod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MIC compared to established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CLSI MIC breakpoints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to determine S/I/R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300" y="989320"/>
            <a:ext cx="3683000" cy="55626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9370219" y="5548421"/>
            <a:ext cx="454711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824930" y="5414480"/>
            <a:ext cx="457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51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Manual gradient diffusion method (</a:t>
            </a:r>
            <a:r>
              <a:rPr lang="en-US" sz="3600" b="1" dirty="0" err="1" smtClean="0">
                <a:latin typeface="Arial" charset="0"/>
                <a:ea typeface="Arial" charset="0"/>
                <a:cs typeface="Arial" charset="0"/>
              </a:rPr>
              <a:t>Etest</a:t>
            </a: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)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663" y="1148958"/>
            <a:ext cx="5180302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Wingdings" charset="2"/>
              <a:buChar char="§"/>
            </a:pPr>
            <a:r>
              <a:rPr lang="en-US" sz="1900" dirty="0" smtClean="0">
                <a:latin typeface="Arial" charset="0"/>
                <a:ea typeface="Arial" charset="0"/>
                <a:cs typeface="Arial" charset="0"/>
              </a:rPr>
              <a:t>Advantages:  </a:t>
            </a:r>
          </a:p>
          <a:p>
            <a:pPr marL="742950" lvl="2" indent="-285750">
              <a:buFont typeface="Wingdings" charset="2"/>
              <a:buChar char="§"/>
            </a:pPr>
            <a:r>
              <a:rPr lang="en-US" sz="1900" dirty="0" smtClean="0">
                <a:latin typeface="Arial" charset="0"/>
                <a:ea typeface="Arial" charset="0"/>
                <a:cs typeface="Arial" charset="0"/>
              </a:rPr>
              <a:t>Simple and easy to perform</a:t>
            </a:r>
          </a:p>
          <a:p>
            <a:pPr marL="742950" lvl="2" indent="-285750">
              <a:buFont typeface="Wingdings" charset="2"/>
              <a:buChar char="§"/>
            </a:pPr>
            <a:r>
              <a:rPr lang="en-US" sz="1900" dirty="0" smtClean="0">
                <a:latin typeface="Arial" charset="0"/>
                <a:ea typeface="Arial" charset="0"/>
                <a:cs typeface="Arial" charset="0"/>
              </a:rPr>
              <a:t>Can be used for anaerobes</a:t>
            </a:r>
          </a:p>
          <a:p>
            <a:pPr marL="285750" lvl="1" indent="-285750">
              <a:buFont typeface="Wingdings" charset="2"/>
              <a:buChar char="§"/>
            </a:pPr>
            <a:endParaRPr lang="en-US" sz="1900" dirty="0" smtClean="0">
              <a:latin typeface="Arial" charset="0"/>
              <a:ea typeface="Arial" charset="0"/>
              <a:cs typeface="Arial" charset="0"/>
            </a:endParaRPr>
          </a:p>
          <a:p>
            <a:pPr marL="285750" lvl="1" indent="-285750">
              <a:buFont typeface="Wingdings" charset="2"/>
              <a:buChar char="§"/>
            </a:pPr>
            <a:endParaRPr lang="en-US" sz="1900" dirty="0" smtClean="0">
              <a:latin typeface="Arial" charset="0"/>
              <a:ea typeface="Arial" charset="0"/>
              <a:cs typeface="Arial" charset="0"/>
            </a:endParaRPr>
          </a:p>
          <a:p>
            <a:pPr marL="285750" lvl="1" indent="-285750">
              <a:buFont typeface="Wingdings" charset="2"/>
              <a:buChar char="§"/>
            </a:pPr>
            <a:r>
              <a:rPr lang="en-US" sz="1900" dirty="0" smtClean="0">
                <a:latin typeface="Arial" charset="0"/>
                <a:ea typeface="Arial" charset="0"/>
                <a:cs typeface="Arial" charset="0"/>
              </a:rPr>
              <a:t>Disadvantages: </a:t>
            </a:r>
          </a:p>
          <a:p>
            <a:pPr marL="742950" lvl="2" indent="-285750">
              <a:buFont typeface="Wingdings" charset="2"/>
              <a:buChar char="§"/>
            </a:pPr>
            <a:r>
              <a:rPr lang="en-US" sz="1900" dirty="0" smtClean="0">
                <a:latin typeface="Arial" charset="0"/>
                <a:ea typeface="Arial" charset="0"/>
                <a:cs typeface="Arial" charset="0"/>
              </a:rPr>
              <a:t>More expensive</a:t>
            </a:r>
          </a:p>
          <a:p>
            <a:pPr marL="742950" lvl="2" indent="-285750">
              <a:buFont typeface="Wingdings" charset="2"/>
              <a:buChar char="§"/>
            </a:pPr>
            <a:r>
              <a:rPr lang="en-US" sz="1900" dirty="0" smtClean="0">
                <a:latin typeface="Arial" charset="0"/>
                <a:ea typeface="Arial" charset="0"/>
                <a:cs typeface="Arial" charset="0"/>
              </a:rPr>
              <a:t>Potential reader variability</a:t>
            </a:r>
          </a:p>
          <a:p>
            <a:pPr marL="742950" lvl="2" indent="-285750">
              <a:buFont typeface="Wingdings" charset="2"/>
              <a:buChar char="§"/>
            </a:pPr>
            <a:r>
              <a:rPr lang="en-US" sz="1900" dirty="0" smtClean="0">
                <a:latin typeface="Arial" charset="0"/>
                <a:ea typeface="Arial" charset="0"/>
                <a:cs typeface="Arial" charset="0"/>
              </a:rPr>
              <a:t>MIC intersection affected by colony density, inoculation technique, requires stability of antibiotic gradient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033" y="1148958"/>
            <a:ext cx="4978959" cy="502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Poll #2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9202" y="989320"/>
            <a:ext cx="1088226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Which of the following methods report susceptibilities based on minimum inhibitory concentrations?</a:t>
            </a:r>
          </a:p>
          <a:p>
            <a:pPr marL="0"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lvl="1"/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0"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a. 	Disk diffusion testing</a:t>
            </a:r>
          </a:p>
          <a:p>
            <a:pPr marL="0"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b. 	Manual broth microdilution</a:t>
            </a:r>
          </a:p>
          <a:p>
            <a:pPr marL="0"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c. 	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Etest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d. 	A and C</a:t>
            </a:r>
          </a:p>
          <a:p>
            <a:pPr marL="0"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e. 	B and C</a:t>
            </a:r>
          </a:p>
          <a:p>
            <a:pPr marL="0" lvl="1"/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0"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42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Poll #2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9202" y="989320"/>
            <a:ext cx="1088226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Which of the following methods report susceptibilities based on minimum inhibitory concentrations?</a:t>
            </a:r>
          </a:p>
          <a:p>
            <a:pPr marL="0"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lvl="1"/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0"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a. 	Disk diffusion testing</a:t>
            </a:r>
          </a:p>
          <a:p>
            <a:pPr marL="0"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b. 	Manual broth microdilution</a:t>
            </a:r>
          </a:p>
          <a:p>
            <a:pPr marL="0"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c. 	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Etest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d. 	A and C</a:t>
            </a:r>
          </a:p>
          <a:p>
            <a:pPr marL="0"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e. 	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B and C</a:t>
            </a:r>
          </a:p>
          <a:p>
            <a:pPr marL="0" lvl="1"/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0"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886568" y="2438439"/>
            <a:ext cx="7789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665502" y="2253772"/>
            <a:ext cx="52154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Reports S/R/I based on </a:t>
            </a:r>
            <a:r>
              <a:rPr lang="en-US" u="sng" dirty="0" smtClean="0">
                <a:latin typeface="Arial" charset="0"/>
                <a:ea typeface="Arial" charset="0"/>
                <a:cs typeface="Arial" charset="0"/>
              </a:rPr>
              <a:t>zone of inhibition</a:t>
            </a:r>
            <a:endParaRPr lang="en-US" u="sng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507211" y="3019998"/>
            <a:ext cx="7789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286145" y="2835331"/>
            <a:ext cx="52154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rial" charset="0"/>
                <a:ea typeface="Arial" charset="0"/>
                <a:cs typeface="Arial" charset="0"/>
              </a:rPr>
              <a:t>Reports MIC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(labor intensive),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automated susceptibility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testing also </a:t>
            </a:r>
            <a:r>
              <a:rPr lang="en-US" u="sng" dirty="0">
                <a:latin typeface="Arial" charset="0"/>
                <a:ea typeface="Arial" charset="0"/>
                <a:cs typeface="Arial" charset="0"/>
              </a:rPr>
              <a:t>report MICs</a:t>
            </a:r>
            <a:endParaRPr lang="en-US" u="sng" dirty="0"/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235200" y="3645501"/>
            <a:ext cx="7789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058776" y="3460835"/>
            <a:ext cx="63330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rial" charset="0"/>
                <a:ea typeface="Arial" charset="0"/>
                <a:cs typeface="Arial" charset="0"/>
              </a:rPr>
              <a:t>Reports MICs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7166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Poll #3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663" y="1228576"/>
            <a:ext cx="71876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 blood culture growing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E. coli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has the following susceptibility pattern. What is the most likely mechanism of resistance?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AutoNum type="alphaLcPeriod"/>
            </a:pP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AmpC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beta lactamase</a:t>
            </a:r>
          </a:p>
          <a:p>
            <a:pPr marL="800100" lvl="1" indent="-342900">
              <a:buFont typeface="Wingdings" charset="2"/>
              <a:buAutoNum type="alphaLcPeriod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Wingdings" charset="2"/>
              <a:buNone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 Alteration in PBP2a encoded by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mecA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gene</a:t>
            </a:r>
          </a:p>
          <a:p>
            <a:pPr marL="742950" lvl="1" indent="-285750">
              <a:buFont typeface="Wingdings" charset="2"/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Wingdings" charset="2"/>
              <a:buNone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 Extended spectrum beta lactamase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35335" y="2291837"/>
            <a:ext cx="39793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defRPr/>
            </a:pPr>
            <a:r>
              <a:rPr lang="en-US" sz="2000" b="1" i="1" dirty="0" smtClean="0">
                <a:latin typeface="Arial" charset="0"/>
                <a:ea typeface="Arial" charset="0"/>
                <a:cs typeface="Arial" charset="0"/>
              </a:rPr>
              <a:t>E. coli</a:t>
            </a:r>
            <a:endParaRPr lang="en-US" sz="2000" b="1" i="1" dirty="0">
              <a:latin typeface="Arial" charset="0"/>
              <a:ea typeface="Arial" charset="0"/>
              <a:cs typeface="Arial" charset="0"/>
            </a:endParaRPr>
          </a:p>
          <a:p>
            <a:pPr marL="285750" lvl="0" indent="-285750"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    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Pip-tazo: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resistant</a:t>
            </a:r>
          </a:p>
          <a:p>
            <a:pPr marL="285750" lvl="0" indent="-285750"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     Cefoxitin: susceptible</a:t>
            </a:r>
          </a:p>
          <a:p>
            <a:pPr marL="285750" lvl="0" indent="-285750"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     Ceftriaxone: resistant</a:t>
            </a:r>
          </a:p>
          <a:p>
            <a:pPr marL="285750" lvl="0" indent="-285750"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     Cefepime: resistant </a:t>
            </a:r>
          </a:p>
          <a:p>
            <a:pPr marL="285750" lvl="0" indent="-285750"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     Meropenem: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susceptible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39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Poll Test Run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63" y="989320"/>
            <a:ext cx="1048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62" y="1151924"/>
            <a:ext cx="10487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Text HELENTSAI677 to 22333 to 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j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oin Polls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22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Poll #3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663" y="1228576"/>
            <a:ext cx="71876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 blood culture growing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E. coli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has the following susceptibility pattern. What is the most likely mechanism of resistance?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AutoNum type="alphaLcPeriod"/>
            </a:pP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AmpC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beta lactamase</a:t>
            </a:r>
          </a:p>
          <a:p>
            <a:pPr marL="800100" lvl="1" indent="-342900">
              <a:buFont typeface="Wingdings" charset="2"/>
              <a:buAutoNum type="alphaLcPeriod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Wingdings" charset="2"/>
              <a:buNone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 Alteration in PBP2a encoded by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mecA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gene</a:t>
            </a:r>
          </a:p>
          <a:p>
            <a:pPr marL="742950" lvl="1" indent="-285750">
              <a:buFont typeface="Wingdings" charset="2"/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Wingdings" charset="2"/>
              <a:buNone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Extended spectrum beta lactamase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35335" y="2291837"/>
            <a:ext cx="39793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defRPr/>
            </a:pP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E. coli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pPr marL="285750" lvl="0" indent="-285750"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Pip-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tazo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: resistant</a:t>
            </a:r>
          </a:p>
          <a:p>
            <a:pPr marL="285750" lvl="0" indent="-285750"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Cefoxitin: susceptible</a:t>
            </a:r>
          </a:p>
          <a:p>
            <a:pPr marL="285750" lvl="0" indent="-285750"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Ceftriaxone: resistant</a:t>
            </a:r>
          </a:p>
          <a:p>
            <a:pPr marL="285750" lvl="0" indent="-285750"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Cefepime: resistant </a:t>
            </a:r>
          </a:p>
          <a:p>
            <a:pPr marL="285750" lvl="0" indent="-285750"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Meropenem: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susceptible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62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844203"/>
              </p:ext>
            </p:extLst>
          </p:nvPr>
        </p:nvGraphicFramePr>
        <p:xfrm>
          <a:off x="1049867" y="753533"/>
          <a:ext cx="9618132" cy="573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5200"/>
                <a:gridCol w="3522133"/>
                <a:gridCol w="3860799"/>
              </a:tblGrid>
              <a:tr h="383495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AmpC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ESBL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349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Inhibited by </a:t>
                      </a:r>
                      <a:r>
                        <a:rPr lang="en-US" sz="2000" b="1" dirty="0" err="1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clavulanate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Yes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7348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Hydrolyzes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lang="en-US" sz="2000" b="1" baseline="3000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</a:t>
                      </a:r>
                      <a:r>
                        <a:rPr lang="en-US" sz="2000" b="1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2</a:t>
                      </a:r>
                      <a:r>
                        <a:rPr lang="en-US" sz="2000" b="1" baseline="3000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nd</a:t>
                      </a:r>
                      <a:r>
                        <a:rPr lang="en-US" sz="2000" b="1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3rd</a:t>
                      </a:r>
                      <a:r>
                        <a:rPr lang="en-US" sz="2000" b="1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cephalosporins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Yes (R)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Yes (R)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7849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Cephamycins</a:t>
                      </a:r>
                      <a:r>
                        <a:rPr lang="en-US" sz="2000" b="1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</a:t>
                      </a:r>
                      <a:r>
                        <a:rPr lang="en-US" sz="2000" b="1" dirty="0" err="1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cefoxitin</a:t>
                      </a:r>
                      <a:r>
                        <a:rPr lang="en-US" sz="2000" b="1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Yes</a:t>
                      </a:r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(R)</a:t>
                      </a:r>
                      <a:r>
                        <a:rPr lang="en-US" sz="200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 (S)</a:t>
                      </a:r>
                    </a:p>
                    <a:p>
                      <a:pPr algn="ctr"/>
                      <a:endParaRPr lang="en-US" sz="200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349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Cefepime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 (S)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Yes (R)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349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Mechanism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AmpC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gene may become </a:t>
                      </a:r>
                    </a:p>
                    <a:p>
                      <a:pPr algn="ctr"/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de-repressed upon exposure to beta-lactam antimicrobials resulting in resistance to 3</a:t>
                      </a:r>
                      <a:r>
                        <a:rPr lang="en-US" sz="2000" b="0" baseline="300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rd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generation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cephalosporins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and pip-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tazo</a:t>
                      </a:r>
                      <a:endParaRPr lang="en-US" sz="2000" b="0" baseline="0" dirty="0" smtClean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endParaRPr lang="en-US" sz="2000" b="0" baseline="0" dirty="0" smtClean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SPICE/SPACE organisms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Acquired via mobile genetic elements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915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Poll #4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7796" y="1245509"/>
            <a:ext cx="71876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The patient is started on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cefoxitin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by the primary team . Do you recommend</a:t>
            </a:r>
            <a:r>
              <a:rPr lang="mr-IN" sz="2000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AutoNum type="alphaLcPeriod"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AutoNum type="alphaLcPeriod"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Continue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cefoxitin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AutoNum type="alphaLcPeriod"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b.   Change to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meropenem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35335" y="2291837"/>
            <a:ext cx="39793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defRPr/>
            </a:pPr>
            <a:r>
              <a:rPr lang="en-US" sz="2000" b="1" i="1" dirty="0" smtClean="0">
                <a:latin typeface="Arial" charset="0"/>
                <a:ea typeface="Arial" charset="0"/>
                <a:cs typeface="Arial" charset="0"/>
              </a:rPr>
              <a:t>E. coli</a:t>
            </a:r>
            <a:endParaRPr lang="en-US" sz="2000" b="1" i="1" dirty="0">
              <a:latin typeface="Arial" charset="0"/>
              <a:ea typeface="Arial" charset="0"/>
              <a:cs typeface="Arial" charset="0"/>
            </a:endParaRPr>
          </a:p>
          <a:p>
            <a:pPr marL="285750" lvl="0" indent="-285750"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     Pip-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tazo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: resistant</a:t>
            </a:r>
          </a:p>
          <a:p>
            <a:pPr marL="285750" lvl="0" indent="-285750"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     Cefoxitin: susceptible</a:t>
            </a:r>
          </a:p>
          <a:p>
            <a:pPr marL="285750" lvl="0" indent="-285750"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     Ceftriaxone: resistant</a:t>
            </a:r>
          </a:p>
          <a:p>
            <a:pPr marL="285750" lvl="0" indent="-285750"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     Cefepime: resistant </a:t>
            </a:r>
          </a:p>
          <a:p>
            <a:pPr marL="285750" lvl="0" indent="-285750"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     Meropenem: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susceptible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06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24599"/>
              </p:ext>
            </p:extLst>
          </p:nvPr>
        </p:nvGraphicFramePr>
        <p:xfrm>
          <a:off x="1049867" y="753533"/>
          <a:ext cx="9618132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6044"/>
                <a:gridCol w="3206044"/>
                <a:gridCol w="3206044"/>
              </a:tblGrid>
              <a:tr h="383495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AmpC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ESBL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349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Inhibited by </a:t>
                      </a:r>
                      <a:r>
                        <a:rPr lang="en-US" sz="2000" b="1" dirty="0" err="1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clavulanate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Yes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7348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Hydrolyzes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lang="en-US" sz="2000" b="1" baseline="3000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</a:t>
                      </a:r>
                      <a:r>
                        <a:rPr lang="en-US" sz="2000" b="1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2</a:t>
                      </a:r>
                      <a:r>
                        <a:rPr lang="en-US" sz="2000" b="1" baseline="3000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nd</a:t>
                      </a:r>
                      <a:r>
                        <a:rPr lang="en-US" sz="2000" b="1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3rd</a:t>
                      </a:r>
                      <a:r>
                        <a:rPr lang="en-US" sz="2000" b="1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cephalosporins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Yes (R)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Yes (R)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7849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Cephamycins</a:t>
                      </a:r>
                      <a:r>
                        <a:rPr lang="en-US" sz="2000" b="1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</a:t>
                      </a:r>
                      <a:r>
                        <a:rPr lang="en-US" sz="2000" b="1" dirty="0" err="1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ie</a:t>
                      </a:r>
                      <a:r>
                        <a:rPr lang="en-US" sz="2000" b="1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. </a:t>
                      </a:r>
                      <a:r>
                        <a:rPr lang="en-US" sz="2000" b="1" dirty="0" err="1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cefoxitin</a:t>
                      </a:r>
                      <a:r>
                        <a:rPr lang="en-US" sz="2000" b="1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Yes</a:t>
                      </a:r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(R)</a:t>
                      </a:r>
                      <a:r>
                        <a:rPr lang="en-US" sz="200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 (S)</a:t>
                      </a:r>
                    </a:p>
                    <a:p>
                      <a:pPr algn="ctr"/>
                      <a:endParaRPr lang="en-US" sz="200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349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Cefepime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 (S)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Yes (R)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4" name="Straight Arrow Connector 3"/>
          <p:cNvCxnSpPr/>
          <p:nvPr/>
        </p:nvCxnSpPr>
        <p:spPr>
          <a:xfrm>
            <a:off x="8568267" y="2912533"/>
            <a:ext cx="0" cy="1117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7518401" y="4238698"/>
            <a:ext cx="44534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charset="2"/>
              <a:buChar char="§"/>
              <a:defRPr/>
            </a:pP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Cephamycins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can demonstrate </a:t>
            </a:r>
          </a:p>
          <a:p>
            <a:pPr lvl="0"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   in-vitro activity against ESBL    </a:t>
            </a:r>
          </a:p>
          <a:p>
            <a:pPr lvl="0"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   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Enterobacteriaceae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isolates</a:t>
            </a:r>
          </a:p>
          <a:p>
            <a:pPr marL="342900" lvl="0" indent="-342900">
              <a:buFont typeface="Wingdings" charset="2"/>
              <a:buChar char="§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This distinguishes ESBL resistance from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AmpC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resistance</a:t>
            </a:r>
          </a:p>
          <a:p>
            <a:pPr marL="342900" lvl="0" indent="-342900">
              <a:buFont typeface="Wingdings" charset="2"/>
              <a:buChar char="§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Clinical data for use of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cephamycins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for ESBL infections is scarce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24334" y="2608196"/>
            <a:ext cx="2878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129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Case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7662" y="989320"/>
            <a:ext cx="104870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67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yo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man with pre-DM transferred from OSH for R knee pain, erythema and swelling and neck pain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sz="2000" u="sng" dirty="0" smtClean="0">
                <a:latin typeface="Arial" charset="0"/>
                <a:ea typeface="Arial" charset="0"/>
                <a:cs typeface="Arial" charset="0"/>
              </a:rPr>
              <a:t>MRI c-spine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: C5-C6 discitis/OM with pre-vertebral soft tissue enhancement and thickening consistent with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phlegmon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sz="2000" u="sng" dirty="0" smtClean="0">
                <a:latin typeface="Arial" charset="0"/>
                <a:ea typeface="Arial" charset="0"/>
                <a:cs typeface="Arial" charset="0"/>
              </a:rPr>
              <a:t>R knee arthrocentesis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38,750 WBC (72% PMNs)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u="sng" dirty="0" smtClean="0">
                <a:latin typeface="Arial" charset="0"/>
                <a:ea typeface="Arial" charset="0"/>
                <a:cs typeface="Arial" charset="0"/>
              </a:rPr>
              <a:t>Synovial culture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(at OSH)</a:t>
            </a:r>
            <a:endParaRPr lang="en-US" sz="2000" u="sng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729" y="3892550"/>
            <a:ext cx="56134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9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Poll #5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7662" y="989320"/>
            <a:ext cx="104870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The primary team wants to know the susceptibilities for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H.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influenzae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What would you ask the outside lab about this isolate?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a. Was the isolate penicillin susceptible?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b. What was the isolate’s MIC to ceftriaxone?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c. Was the isolate tested for beta lactamase production?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d. Was it non-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typable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or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typable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H.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influenzae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?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AutoNum type="alphaLcPeriod"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AutoNum type="alphaLcPeriod"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474" y="1726854"/>
            <a:ext cx="56134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Poll #5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7662" y="989320"/>
            <a:ext cx="104870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The primary team wants to know the susceptibilities for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H.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influenzae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What would you ask the outside lab about this isolate?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a. Was the isolate penicillin susceptible?</a:t>
            </a:r>
          </a:p>
          <a:p>
            <a:pPr lvl="0"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b. What was the isolate’s MIC to ceftriaxone?</a:t>
            </a:r>
          </a:p>
          <a:p>
            <a:pPr lvl="0"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c. Was the isolate tested for beta lactamase production?</a:t>
            </a:r>
          </a:p>
          <a:p>
            <a:pPr lvl="0"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d. Was it non-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typable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or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typable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H.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influenzae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?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AutoNum type="alphaLcPeriod"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AutoNum type="alphaLcPeriod"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474" y="1726854"/>
            <a:ext cx="56134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2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β-</a:t>
            </a: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lactamase testing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076" name="Picture 4" descr="D BBL Cefinase -Lactamase Detection Discs β-Lactamase detection d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35322" r="11616" b="18119"/>
          <a:stretch/>
        </p:blipFill>
        <p:spPr bwMode="auto">
          <a:xfrm>
            <a:off x="7900989" y="251786"/>
            <a:ext cx="3557588" cy="216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0914" y="1021895"/>
            <a:ext cx="72166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u="sng" dirty="0" err="1">
                <a:latin typeface="Arial" charset="0"/>
                <a:ea typeface="Arial" charset="0"/>
                <a:cs typeface="Arial" charset="0"/>
              </a:rPr>
              <a:t>Cefinase</a:t>
            </a:r>
            <a:r>
              <a:rPr lang="en-US" sz="2000" u="sng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u="sng" dirty="0" smtClean="0">
                <a:latin typeface="Arial" charset="0"/>
                <a:ea typeface="Arial" charset="0"/>
                <a:cs typeface="Arial" charset="0"/>
              </a:rPr>
              <a:t>disc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: impregnated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with chromogenic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cephalosporin (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nitrocefin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Smear colonies onto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cefinase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disc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Yellow → 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red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color change if β-lactam ring is hydrolyzed by a β-lactamase  (*color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change does not usually develop over the entire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disc)</a:t>
            </a:r>
          </a:p>
        </p:txBody>
      </p:sp>
      <p:pic>
        <p:nvPicPr>
          <p:cNvPr id="3078" name="Picture 6" descr="eta Lactamase Test - Principle, Procedure, Uses and Interpreta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51"/>
          <a:stretch/>
        </p:blipFill>
        <p:spPr bwMode="auto">
          <a:xfrm>
            <a:off x="5842245" y="4495758"/>
            <a:ext cx="5879747" cy="189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09439" y="3712934"/>
            <a:ext cx="2741456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Presence of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β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-lactamase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852569" y="3712994"/>
            <a:ext cx="1869423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No β-lactamase 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454018" y="4038105"/>
            <a:ext cx="0" cy="103463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0086875" y="4082326"/>
            <a:ext cx="0" cy="1034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24453" y="3576440"/>
            <a:ext cx="518811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Clinical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significance for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H.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influenzae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(+)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beta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lactamase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	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     R: ampicillin</a:t>
            </a: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S: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cephalosporins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(-) beta lactamase imply but do not </a:t>
            </a: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    guarantee ampicillin susceptibility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06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Poll #6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7662" y="989320"/>
            <a:ext cx="104870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eta-lactamase testing is not reliable for which of the following organisms below?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a.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H.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influenzae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	</a:t>
            </a: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lvl="0"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Fusobacterium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necrophorum</a:t>
            </a: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lvl="0"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0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c.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Neisseria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gonorrheae</a:t>
            </a: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lvl="0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d.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Enterobacterales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94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Poll #6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7662" y="989320"/>
            <a:ext cx="104870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eta-lactamase testing is not reliable for which of the following organisms below?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a.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H.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influenzae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	</a:t>
            </a: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lvl="0"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b.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Fusobacterium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necrophorum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0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c.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Neisseria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gonorrheae</a:t>
            </a: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lvl="0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d. </a:t>
            </a:r>
            <a:r>
              <a:rPr lang="en-US" sz="2000" b="1" dirty="0" err="1" smtClean="0">
                <a:latin typeface="Arial" charset="0"/>
                <a:ea typeface="Arial" charset="0"/>
                <a:cs typeface="Arial" charset="0"/>
              </a:rPr>
              <a:t>Enterobacterales</a:t>
            </a:r>
            <a:endParaRPr lang="en-US" sz="2000" b="1" dirty="0" smtClean="0">
              <a:latin typeface="Arial" charset="0"/>
              <a:ea typeface="Arial" charset="0"/>
              <a:cs typeface="Arial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27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Poll Test Run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63" y="989320"/>
            <a:ext cx="1048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663" y="989320"/>
            <a:ext cx="113743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MALDI-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ToF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identifies S. aureus in a positive blood culture. To distinguish if the isolate is MSSA versus MRSA, the microbiology lab performs disk diffusion testing with which antibiotic?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a. Vancomycin</a:t>
            </a: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b. Cefoxitin</a:t>
            </a: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c. Oxacillin</a:t>
            </a: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d. Methicillin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4" t="7684" r="10872" b="-2448"/>
          <a:stretch/>
        </p:blipFill>
        <p:spPr>
          <a:xfrm flipH="1">
            <a:off x="3748521" y="2459190"/>
            <a:ext cx="3685308" cy="340045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539345" y="3230526"/>
            <a:ext cx="3111211" cy="646331"/>
            <a:chOff x="6539345" y="3230526"/>
            <a:chExt cx="3111211" cy="646331"/>
          </a:xfrm>
        </p:grpSpPr>
        <p:sp>
          <p:nvSpPr>
            <p:cNvPr id="2" name="Rectangle 1"/>
            <p:cNvSpPr/>
            <p:nvPr/>
          </p:nvSpPr>
          <p:spPr>
            <a:xfrm>
              <a:off x="7433829" y="3230526"/>
              <a:ext cx="221672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Impregnated disc with</a:t>
              </a:r>
              <a:r>
                <a:rPr lang="mr-IN" dirty="0" smtClean="0">
                  <a:latin typeface="Arial" charset="0"/>
                  <a:ea typeface="Arial" charset="0"/>
                  <a:cs typeface="Arial" charset="0"/>
                </a:rPr>
                <a:t>…</a:t>
              </a:r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6539345" y="3435927"/>
              <a:ext cx="1066800" cy="1177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650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Poll #6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7662" y="989320"/>
            <a:ext cx="104870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eta-lactamase testing is not reliable for which of the following organisms below?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a.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H.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influenzae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	</a:t>
            </a: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lvl="0"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b.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Fusobacterium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necrophorum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0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c.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Neisseria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gonorrheae</a:t>
            </a: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lvl="0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d. </a:t>
            </a:r>
            <a:r>
              <a:rPr lang="en-US" sz="2000" b="1" dirty="0" err="1" smtClean="0">
                <a:latin typeface="Arial" charset="0"/>
                <a:ea typeface="Arial" charset="0"/>
                <a:cs typeface="Arial" charset="0"/>
              </a:rPr>
              <a:t>Enterobacterales</a:t>
            </a:r>
            <a:endParaRPr lang="en-US" sz="2000" b="1" dirty="0" smtClean="0">
              <a:latin typeface="Arial" charset="0"/>
              <a:ea typeface="Arial" charset="0"/>
              <a:cs typeface="Arial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5681" t="17274" r="29403"/>
          <a:stretch/>
        </p:blipFill>
        <p:spPr>
          <a:xfrm>
            <a:off x="5435212" y="1402617"/>
            <a:ext cx="3640827" cy="5170016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4968815" y="2725947"/>
            <a:ext cx="3278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9076039" y="2048948"/>
            <a:ext cx="311596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Pleomorphic, long gram negative, bacilli</a:t>
            </a:r>
          </a:p>
          <a:p>
            <a:pPr marL="342900" indent="-34290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Filamentous – rod like forms with round or tapered ends</a:t>
            </a:r>
          </a:p>
          <a:p>
            <a:pPr marL="342900" indent="-34290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Associated with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Lemierre’s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syndrome</a:t>
            </a:r>
          </a:p>
          <a:p>
            <a:pPr marL="342900" indent="-34290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6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β-</a:t>
            </a: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lactamase testing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3831" y="1013440"/>
            <a:ext cx="596345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Test is efficacious for predicting β-lactamase only for the following organisms: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Neisseria gonorrhoeae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H.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influenzae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parainfluenzae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M.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catarrhalis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(and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Eikenella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Staphylococci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spp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Enterococci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spp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ertain anaerobic bacteria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β-lactamase test </a:t>
            </a:r>
            <a:r>
              <a:rPr lang="en-US" u="sng" dirty="0" smtClean="0">
                <a:latin typeface="Arial" charset="0"/>
                <a:ea typeface="Arial" charset="0"/>
                <a:cs typeface="Arial" charset="0"/>
              </a:rPr>
              <a:t>not accurate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for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Enterobacterales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Interpretation of β-lactamase for anaerobic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acteria: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(+)</a:t>
            </a:r>
          </a:p>
          <a:p>
            <a:pPr marL="1200150" lvl="2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Probable identification is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Bacteroides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species</a:t>
            </a:r>
          </a:p>
          <a:p>
            <a:pPr marL="1200150" lvl="2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Probably resistant to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cephalosporins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including cefotaxime and rarely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cefoxitin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(-): beware isolates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may be resistant to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βlactams by other mechanisms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564" y="1346534"/>
            <a:ext cx="5031596" cy="1211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564" y="3813012"/>
            <a:ext cx="4804913" cy="118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7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05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Take Home Points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7442" y="1325563"/>
            <a:ext cx="1037421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Kirby-Bauer (disk diffusion), broth microdilution, automated susceptibility testing, and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Etests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are phenotypic methods for antimicrobial susceptibility testing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Broth microdilution, automated testing, and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Etests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report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MIC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Disk diffusion tests report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zone of inhibition 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Beta-lactamase testing performed on organisms including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H.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influenzae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and certain anaerobes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to detect presence/absence of beta lactamase</a:t>
            </a: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91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Poll Test Run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63" y="989320"/>
            <a:ext cx="1048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663" y="989320"/>
            <a:ext cx="113743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MALDI-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ToF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identifies S. aureus in a positive blood culture. To distinguish if the isolate is MSSA versus MRSA, the microbiology lab performs disk diffusion testing with which antibiotic?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a. Vancomycin</a:t>
            </a:r>
          </a:p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b. Cefoxitin</a:t>
            </a: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c. Oxacillin</a:t>
            </a: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d. Methicillin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4" t="7684" r="10872" b="-2448"/>
          <a:stretch/>
        </p:blipFill>
        <p:spPr>
          <a:xfrm flipH="1">
            <a:off x="3748521" y="2459190"/>
            <a:ext cx="3685308" cy="340045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539345" y="3230526"/>
            <a:ext cx="3111211" cy="646331"/>
            <a:chOff x="6539345" y="3230526"/>
            <a:chExt cx="3111211" cy="646331"/>
          </a:xfrm>
        </p:grpSpPr>
        <p:sp>
          <p:nvSpPr>
            <p:cNvPr id="2" name="Rectangle 1"/>
            <p:cNvSpPr/>
            <p:nvPr/>
          </p:nvSpPr>
          <p:spPr>
            <a:xfrm>
              <a:off x="7433829" y="3230526"/>
              <a:ext cx="221672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Impregnated disc with</a:t>
              </a:r>
              <a:r>
                <a:rPr lang="mr-IN" dirty="0" smtClean="0">
                  <a:latin typeface="Arial" charset="0"/>
                  <a:ea typeface="Arial" charset="0"/>
                  <a:cs typeface="Arial" charset="0"/>
                </a:rPr>
                <a:t>…</a:t>
              </a:r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6539345" y="3435927"/>
              <a:ext cx="1066800" cy="1177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130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Agenda: susceptibility testing (bacteria)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6196" y="989320"/>
            <a:ext cx="104870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Disk diffusion testing (Kirby Bauer)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Broth Microdilution</a:t>
            </a: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     *Agar microdilution to be discussed with anaerobes</a:t>
            </a:r>
          </a:p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AutoNum type="arabicPeriod" startAt="3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Automated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usceptibility testing</a:t>
            </a:r>
          </a:p>
          <a:p>
            <a:pPr marL="457200" indent="-457200">
              <a:buAutoNum type="arabicPeriod" startAt="3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AutoNum type="arabicPeriod" startAt="3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Manual gradient diffusion method (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Etest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457200" indent="-457200">
              <a:buAutoNum type="arabicPeriod" startAt="3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AutoNum type="arabicPeriod" startAt="3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ESBL/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AmpC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resistance</a:t>
            </a:r>
          </a:p>
          <a:p>
            <a:pPr marL="457200" indent="-457200">
              <a:buAutoNum type="arabicPeriod" startAt="3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AutoNum type="arabicPeriod" startAt="3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Beta-lactamase testing</a:t>
            </a:r>
          </a:p>
        </p:txBody>
      </p:sp>
    </p:spTree>
    <p:extLst>
      <p:ext uri="{BB962C8B-B14F-4D97-AF65-F5344CB8AC3E}">
        <p14:creationId xmlns:p14="http://schemas.microsoft.com/office/powerpoint/2010/main" val="5282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Poll #1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663" y="989320"/>
            <a:ext cx="104870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Which is the standard agar used to perform disk diffusion testing (for non-fastidious organisms)?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a. Blood agar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b. CNA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(Columbia –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Naladixic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Acid) agar 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c. Mueller-Hinton agar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d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MacConkey agar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95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069" y="251786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Poll #1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663" y="989320"/>
            <a:ext cx="104870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Which is the standard agar used to perform disk diffusion testing (for non-fastidious organisms)?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a. Blood agar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b. CNA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(Columbia –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Naladixic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Acid) agar 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Mueller-Hinton agar</a:t>
            </a: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d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MacConkey agar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76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8233" y="113240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Disk Diffusion Testing (Kirby Bauer)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2935" y="1070907"/>
            <a:ext cx="1023879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Performed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on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Mueller Hinton Agar (MHA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285750" indent="-285750">
              <a:buFont typeface="Wingdings" charset="2"/>
              <a:buChar char="§"/>
            </a:pPr>
            <a:endParaRPr lang="en-US" sz="2000" b="1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Kirby Bauer disk diffusion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broth microdilution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are two reference methods for aerobic bacteria (other methods are approved but not considered reference standards)</a:t>
            </a:r>
          </a:p>
          <a:p>
            <a:pPr marL="285750" indent="-285750">
              <a:buFont typeface="Wingdings" charset="2"/>
              <a:buChar char="§"/>
            </a:pPr>
            <a:endParaRPr lang="en-US" sz="2000" b="1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2" descr="irby Bauer Disc Diffusion Method For Antibiotic Susceptibility Test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89"/>
          <a:stretch/>
        </p:blipFill>
        <p:spPr bwMode="auto">
          <a:xfrm>
            <a:off x="2188740" y="3537809"/>
            <a:ext cx="7768060" cy="229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74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8233" y="113240"/>
            <a:ext cx="11512923" cy="73753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Disk Diffusion Testing (Kirby Bauer)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9069" y="989320"/>
            <a:ext cx="615141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Procedure: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Standard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organism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inoculum onto plate (0.5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McFarland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standard from direct colony suspension)</a:t>
            </a:r>
          </a:p>
          <a:p>
            <a:pPr marL="800100" lvl="1" indent="-342900">
              <a:buFont typeface="+mj-lt"/>
              <a:buAutoNum type="arabicPeriod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Commercially available 6 mm filter paper disks impregnated with antimicrobial agents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are applied to the surface of the agar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plate</a:t>
            </a:r>
          </a:p>
          <a:p>
            <a:pPr marL="800100" lvl="1" indent="-342900">
              <a:buFont typeface="+mj-lt"/>
              <a:buAutoNum type="arabicPeriod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Incubate x 18-24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hrs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+mj-lt"/>
              <a:buAutoNum type="arabicPeriod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Measure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z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one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inhibition</a:t>
            </a:r>
          </a:p>
          <a:p>
            <a:pPr marL="800100" lvl="1" indent="-342900">
              <a:buFont typeface="+mj-lt"/>
              <a:buAutoNum type="arabicPeriod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Interpret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zone of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inhibition as S/R/I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using CLSI, FDA, EUCAST guidelines</a:t>
            </a:r>
          </a:p>
        </p:txBody>
      </p:sp>
      <p:pic>
        <p:nvPicPr>
          <p:cNvPr id="1026" name="Picture 2" descr="ntibiotic Sensitivity Test by Kirby-Bauer method | Medical Lab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164" y="1209078"/>
            <a:ext cx="5529010" cy="503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40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1010</TotalTime>
  <Words>1624</Words>
  <Application>Microsoft Macintosh PowerPoint</Application>
  <PresentationFormat>Widescreen</PresentationFormat>
  <Paragraphs>412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Wingdings</vt:lpstr>
      <vt:lpstr>Office Theme</vt:lpstr>
      <vt:lpstr>Microbiology Plate Rounds</vt:lpstr>
      <vt:lpstr>Poll Test Run</vt:lpstr>
      <vt:lpstr>Poll Test Run</vt:lpstr>
      <vt:lpstr>Poll Test Run</vt:lpstr>
      <vt:lpstr>Agenda: susceptibility testing (bacteria)</vt:lpstr>
      <vt:lpstr>Poll #1</vt:lpstr>
      <vt:lpstr>Poll #1</vt:lpstr>
      <vt:lpstr>Disk Diffusion Testing (Kirby Bauer)</vt:lpstr>
      <vt:lpstr>Disk Diffusion Testing (Kirby Bauer)</vt:lpstr>
      <vt:lpstr>Disk Diffusion Testing (Kirby Bauer)</vt:lpstr>
      <vt:lpstr>Minimum Inhibitory Concentration</vt:lpstr>
      <vt:lpstr>Broth Microdilution</vt:lpstr>
      <vt:lpstr>Automated Susceptibility Testing</vt:lpstr>
      <vt:lpstr>Automated Susceptibility Testing</vt:lpstr>
      <vt:lpstr>Manual gradient diffusion method (Etest)</vt:lpstr>
      <vt:lpstr>Manual gradient diffusion method (Etest)</vt:lpstr>
      <vt:lpstr>Poll #2</vt:lpstr>
      <vt:lpstr>Poll #2</vt:lpstr>
      <vt:lpstr>Poll #3</vt:lpstr>
      <vt:lpstr>Poll #3</vt:lpstr>
      <vt:lpstr>PowerPoint Presentation</vt:lpstr>
      <vt:lpstr>Poll #4</vt:lpstr>
      <vt:lpstr>PowerPoint Presentation</vt:lpstr>
      <vt:lpstr>Case</vt:lpstr>
      <vt:lpstr>Poll #5</vt:lpstr>
      <vt:lpstr>Poll #5</vt:lpstr>
      <vt:lpstr>β-lactamase testing</vt:lpstr>
      <vt:lpstr>Poll #6</vt:lpstr>
      <vt:lpstr>Poll #6</vt:lpstr>
      <vt:lpstr>Poll #6</vt:lpstr>
      <vt:lpstr>β-lactamase testing</vt:lpstr>
      <vt:lpstr>Take Home Points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 Tsai</dc:creator>
  <cp:lastModifiedBy>Helen Tsai</cp:lastModifiedBy>
  <cp:revision>143</cp:revision>
  <dcterms:created xsi:type="dcterms:W3CDTF">2021-11-06T22:32:14Z</dcterms:created>
  <dcterms:modified xsi:type="dcterms:W3CDTF">2021-11-30T01:52:37Z</dcterms:modified>
</cp:coreProperties>
</file>