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9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20" r:id="rId25"/>
    <p:sldId id="303" r:id="rId26"/>
    <p:sldId id="267" r:id="rId27"/>
    <p:sldId id="264" r:id="rId28"/>
    <p:sldId id="263" r:id="rId29"/>
    <p:sldId id="265" r:id="rId30"/>
    <p:sldId id="266" r:id="rId31"/>
    <p:sldId id="274" r:id="rId32"/>
    <p:sldId id="276" r:id="rId33"/>
    <p:sldId id="304" r:id="rId34"/>
    <p:sldId id="305" r:id="rId35"/>
    <p:sldId id="275" r:id="rId36"/>
    <p:sldId id="261" r:id="rId37"/>
    <p:sldId id="306" r:id="rId38"/>
    <p:sldId id="269" r:id="rId39"/>
    <p:sldId id="307" r:id="rId40"/>
    <p:sldId id="271" r:id="rId41"/>
    <p:sldId id="308" r:id="rId42"/>
    <p:sldId id="270" r:id="rId43"/>
    <p:sldId id="309" r:id="rId44"/>
    <p:sldId id="312" r:id="rId45"/>
    <p:sldId id="311" r:id="rId46"/>
    <p:sldId id="310" r:id="rId47"/>
    <p:sldId id="313" r:id="rId48"/>
    <p:sldId id="321" r:id="rId49"/>
    <p:sldId id="315" r:id="rId50"/>
    <p:sldId id="316" r:id="rId51"/>
    <p:sldId id="273" r:id="rId52"/>
    <p:sldId id="317" r:id="rId53"/>
    <p:sldId id="322" r:id="rId54"/>
    <p:sldId id="31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9"/>
    <p:restoredTop sz="95296"/>
  </p:normalViewPr>
  <p:slideViewPr>
    <p:cSldViewPr snapToGrid="0" snapToObjects="1">
      <p:cViewPr>
        <p:scale>
          <a:sx n="92" d="100"/>
          <a:sy n="92" d="100"/>
        </p:scale>
        <p:origin x="66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68825-8F5C-7748-8392-EA898BA9911B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4093-CB4E-E042-853D-3224B0D2A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1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3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18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5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00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90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0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33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4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6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2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Colonies are 2-5 mm, circular, occasionally rhizoid, flat or low convex, opaque, grayish or whitish, and have a matt to glossy surface.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Nonhemolytic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Fluorescence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 green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horse stable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0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7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02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84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9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39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7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0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1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5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agar.3). The isolate was inoculated onto motility media with an indicator and, after incubation, was observed to be motile (Figure 4). Final identification to the species level was done by MALDI-TOF.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52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88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86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527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6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5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02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9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beaded to solidly staining coccobacilli.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2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5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512E2-5D06-2242-9A63-AB2AB94D21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6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8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3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5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8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7D01-7A04-914F-B5AB-D700C64B6B74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tiff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latin typeface="Arial" charset="0"/>
                <a:ea typeface="Arial" charset="0"/>
                <a:cs typeface="Arial" charset="0"/>
              </a:rPr>
              <a:t>Micro Plate Rounds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Session 4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idimages.org/images/organisms/A00011/A00011_01_h_l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4" t="4571" r="13059" b="461"/>
          <a:stretch/>
        </p:blipFill>
        <p:spPr bwMode="auto">
          <a:xfrm>
            <a:off x="429709" y="439628"/>
            <a:ext cx="4819318" cy="58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18000" r="33463" b="24667"/>
          <a:stretch/>
        </p:blipFill>
        <p:spPr>
          <a:xfrm>
            <a:off x="6228080" y="439628"/>
            <a:ext cx="4206240" cy="4206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7680" y="4860499"/>
            <a:ext cx="5527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Identify the organism: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Staphylococcus aureus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viridans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faecalis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75274" y="5137497"/>
            <a:ext cx="39557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GPC clusters</a:t>
            </a:r>
          </a:p>
          <a:p>
            <a:pPr lvl="2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(+)</a:t>
            </a:r>
          </a:p>
          <a:p>
            <a:pPr lvl="2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Coagulase (+)</a:t>
            </a:r>
          </a:p>
          <a:p>
            <a:pPr lvl="2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Beta hemolytic</a:t>
            </a:r>
          </a:p>
          <a:p>
            <a:pPr lvl="2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Yellow colonies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61756" y="5599934"/>
            <a:ext cx="795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5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9" y="1542853"/>
            <a:ext cx="97050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9" y="1542853"/>
            <a:ext cx="97050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9" y="1542853"/>
            <a:ext cx="97050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No, methicillin no longer commercially available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9" y="1542853"/>
            <a:ext cx="105387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testing?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8" y="1542853"/>
            <a:ext cx="112380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testing: 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testing: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testing: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Not reliable for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lugdunensis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. For detection of </a:t>
            </a: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mec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-A mediated resistance, can use oxacillin broth microdilution or agar dilution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(but NOT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disk)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8" y="1542853"/>
            <a:ext cx="1123800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testing?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 reliable for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aureus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lugdunensis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For detection of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mec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-A mediated resistance, can use oxacillin broth microdilution or agar dilution (NOT disk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disk diffusion testing? 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2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8" y="1542853"/>
            <a:ext cx="112380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testing?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 reliable for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lugdunensis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For detection of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mec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-A mediated resistance, can use oxacillin broth microdilution or agar dilution (NOT disk)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disk diffusion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Yes, better inducer of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gene than oxacillin, more reproducible and accurate results than oxacillin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8" y="1542853"/>
            <a:ext cx="112380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testing?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 reliable for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lugdunensis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For detection of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mec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-A mediated resistance, can use oxacillin broth microdilution or agar dilution (NOT disk)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disk diffusion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better inducer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gene than oxacillin, more reproducible and accurate results than oxacillin testing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5. PCR? 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8" y="1542853"/>
            <a:ext cx="112380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testing?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 reliable for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lugdunensis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For detection of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mec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-A mediated resistance, can use oxacillin broth microdilution or agar dilution (NOT disk)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disk diffusion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better inducer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gene than oxacillin, more reproducible and accurate results than oxacillin testing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5. PCR?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Yes, PCR detects of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but does not detect novel resistance such as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mecC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or borderline resistant oxacillin resistance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4857" y="1542782"/>
            <a:ext cx="5386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Only a single colony required for identification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Identification based on protein content (typically ribosomal proteins)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Second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most accurate identification method after sequencing</a:t>
            </a:r>
          </a:p>
          <a:p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MALDI-</a:t>
            </a:r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Mass Spectrometry </a:t>
            </a:r>
            <a:br>
              <a:rPr lang="en-US" sz="3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(Matrix-Assisted Laser Desorption/Ionization Time of Flight)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6" descr="ass Spectrometry (MALDI-TOF-MS) - Testing Services | Test | Singapore -  CET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4279" r="1767" b="3316"/>
          <a:stretch/>
        </p:blipFill>
        <p:spPr bwMode="auto">
          <a:xfrm>
            <a:off x="577100" y="1357136"/>
            <a:ext cx="5225144" cy="49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74865" y="6211669"/>
            <a:ext cx="5517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*Pearl: For blood cultures,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performed directly from (+) blood culture sample</a:t>
            </a:r>
          </a:p>
        </p:txBody>
      </p:sp>
    </p:spTree>
    <p:extLst>
      <p:ext uri="{BB962C8B-B14F-4D97-AF65-F5344CB8AC3E}">
        <p14:creationId xmlns:p14="http://schemas.microsoft.com/office/powerpoint/2010/main" val="14621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8" y="1542853"/>
            <a:ext cx="1123800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testing?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 reliable for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lugdunensis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For detection of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mec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-A mediated resistance, can use oxacillin broth microdilution or agar dilution (NOT disk)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disk diffusion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better inducer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gene than oxacillin, more reproducible and accurate results than oxacillin testing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5. PCR?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Yes,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PCR detection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but does not detect novel resistance such as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mecC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or borderline resistant oxacillin resistance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6. D-test? 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MSSA vs MRSA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700" y="1287358"/>
            <a:ext cx="1123800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laboratory methods can be used to determine MSSA versus MRSA? (Yes/No for each)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1. Broth dilution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Methicillin disk diffusion testing? No, methicillin no longer commercially available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Oxacillin disk diffusion testing? Yes, potentially, but CLSI recommends use of different antibiotic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disk diffusion testing?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better inducer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gene than oxacillin, more reproducible and accurate results than oxacillin testing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5. PCR?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PCR detection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but does not detect novel resistance such as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mecC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or borderline resistant oxacillin resistance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6. D-test?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No, detects inducible clindamycin resistance</a:t>
            </a:r>
          </a:p>
          <a:p>
            <a:pPr lvl="1"/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229" y="121934"/>
            <a:ext cx="1134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 disk diffusion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(for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mediated resistance)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2" r="5353" b="20806"/>
          <a:stretch/>
        </p:blipFill>
        <p:spPr>
          <a:xfrm rot="16200000">
            <a:off x="1656290" y="2690088"/>
            <a:ext cx="3697054" cy="3900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229" y="748880"/>
            <a:ext cx="931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Assess for growth within zone of inhibition (against light)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Any discernable growth within zone of inhibition is indicative of resistance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54763" y="6488668"/>
            <a:ext cx="741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smtClean="0"/>
              <a:t>MSSA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447" y="1395211"/>
            <a:ext cx="6420069" cy="1216173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7684" r="10872" b="-2448"/>
          <a:stretch/>
        </p:blipFill>
        <p:spPr>
          <a:xfrm flipH="1">
            <a:off x="6673411" y="2791613"/>
            <a:ext cx="3826424" cy="38244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73411" y="6520856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/>
              <a:t>MRSA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99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PCR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(detects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gene)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698" y="1542853"/>
            <a:ext cx="64064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Work Flow in Micro Lab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Blood culture flags positive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↓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stain GPC in clusters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↓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MALDI identifies S. aureus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↓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Cepheid MRSA assay/Cepheid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Xpert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from bottle to distinguish MRSA vs. MSSA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77" y="948290"/>
            <a:ext cx="3232152" cy="4794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8024" y="5948415"/>
            <a:ext cx="5517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*Pearl: only performed for first (+)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, not performed on subsequent (+) S. aureus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at our institution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 gene</a:t>
            </a:r>
            <a:endParaRPr lang="en-US" sz="3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671" y="1471136"/>
            <a:ext cx="5091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MRSA resistance to oxacillin/methicillin occurs due to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gene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Encodes penicillin binding protein PBP2a which has low affinity for β-lactams ➝ resistance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Mechanism of oxacillin resistance other than 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 are rare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Heteroresistance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All cells in a culture may carry the genetic information (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 for resistance, but only a small number may express the resistance 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in vitro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-&gt; CLSI has recommendations about incubating isolates being tested against oxacillin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146" name="Picture 2" descr="JMS | Free Full-Text | Tellimagrandin II, A Type of Plant Polyphenol  Ex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5" t="4839" r="15480"/>
          <a:stretch/>
        </p:blipFill>
        <p:spPr bwMode="auto">
          <a:xfrm>
            <a:off x="6615953" y="1096208"/>
            <a:ext cx="5307106" cy="49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0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i="1" dirty="0" err="1" smtClean="0">
                <a:latin typeface="Arial" charset="0"/>
                <a:ea typeface="Arial" charset="0"/>
                <a:cs typeface="Arial" charset="0"/>
              </a:rPr>
              <a:t>mecC</a:t>
            </a:r>
            <a:r>
              <a:rPr lang="en-US" sz="38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800" b="1" dirty="0" smtClean="0">
                <a:latin typeface="Arial" charset="0"/>
                <a:ea typeface="Arial" charset="0"/>
                <a:cs typeface="Arial" charset="0"/>
              </a:rPr>
              <a:t>gene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700" y="1287358"/>
            <a:ext cx="112380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Reported in 2011 in S. aureus isolates obtained from Europe (cattle, humans)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Low homology (70% nucleotide identity)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mecC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causes diagnostic challenges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mecC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positive isolates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detected as MRSA: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disk diffusion: 100% (superior marker for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mecC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harboring MRSA)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Oxacillin broth microdilution: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61.3%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662" y="213486"/>
            <a:ext cx="1148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9349" y="1187521"/>
            <a:ext cx="102436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42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M here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for septic shock and high volume output from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enterocutaneous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fistula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Crohn’s colitis s/p subtotal colectomy with J pouch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C. difficile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infection in 2014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Hx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of SOB (2013) c/b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enterocutaneous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fistula</a:t>
            </a:r>
          </a:p>
          <a:p>
            <a:pPr marL="285750" indent="-285750"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99" y="4123809"/>
            <a:ext cx="6502400" cy="571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724458" y="4301464"/>
            <a:ext cx="765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490452" y="4123809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pneumoniae</a:t>
            </a:r>
            <a:endParaRPr lang="en-US" i="1" dirty="0"/>
          </a:p>
        </p:txBody>
      </p:sp>
      <p:sp>
        <p:nvSpPr>
          <p:cNvPr id="4" name="Rounded Rectangle 3"/>
          <p:cNvSpPr/>
          <p:nvPr/>
        </p:nvSpPr>
        <p:spPr>
          <a:xfrm>
            <a:off x="3254764" y="4409559"/>
            <a:ext cx="4105535" cy="28116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08028" y="4814585"/>
            <a:ext cx="0" cy="482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737345" y="5409642"/>
            <a:ext cx="2987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Catalase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(-)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stain performed</a:t>
            </a:r>
          </a:p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inoculated onto agar</a:t>
            </a:r>
          </a:p>
        </p:txBody>
      </p:sp>
    </p:spTree>
    <p:extLst>
      <p:ext uri="{BB962C8B-B14F-4D97-AF65-F5344CB8AC3E}">
        <p14:creationId xmlns:p14="http://schemas.microsoft.com/office/powerpoint/2010/main" val="4305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80CAAE-08DF-45F4-85F6-B5DE0B396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542068"/>
            <a:ext cx="7935686" cy="5951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41870" y="730321"/>
            <a:ext cx="35833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Describe gram stain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or negative</a:t>
            </a:r>
          </a:p>
          <a:p>
            <a:pPr marL="342900" indent="-342900">
              <a:buAutoNum type="arabicParenR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Shape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  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ie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boxy,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coryneform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plump,  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  club shaped, curved, beaded,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  branching)</a:t>
            </a:r>
          </a:p>
          <a:p>
            <a:pPr marL="342900" indent="-342900">
              <a:buAutoNum type="arabicParenR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80CAAE-08DF-45F4-85F6-B5DE0B396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542068"/>
            <a:ext cx="7935686" cy="5951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41870" y="730321"/>
            <a:ext cx="35833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Describe gram stain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Boxy with rounded ends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8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08647" y="616021"/>
            <a:ext cx="3583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Describe growth on anaerobic agar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A picture containing red, beverage, food, fruit drink&#10;&#10;Description automatically generated">
            <a:extLst>
              <a:ext uri="{FF2B5EF4-FFF2-40B4-BE49-F238E27FC236}">
                <a16:creationId xmlns:a16="http://schemas.microsoft.com/office/drawing/2014/main" xmlns="" id="{F3EAECB6-8597-4852-89E3-23E1C76AE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4" y="425520"/>
            <a:ext cx="8119440" cy="60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MALDI-</a:t>
            </a:r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Mass Spectrometry </a:t>
            </a:r>
            <a:br>
              <a:rPr lang="en-US" sz="3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(Matrix-Assisted Laser Desorption/Ionization Time of Flight)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5531" y="1438294"/>
            <a:ext cx="54518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Colony added to target plate and covered with matrix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 Colony/matrix shot with a laser which ionizes proteins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 Ionized proteins travel through a vacuum and hit a detector at a rate proportional to their mass/charge ratio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 This creates a spectrum (or fingerprint) which is compared to a database to determine an identification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4" descr="sing of MALDI-TOF in hospitals - Clover Bioanalytical Softw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7" y="1030221"/>
            <a:ext cx="4603436" cy="56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08647" y="616021"/>
            <a:ext cx="35833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Circular colonies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Slightly embossed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White or gray 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 hemolysis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A picture containing red, beverage, food, fruit drink&#10;&#10;Description automatically generated">
            <a:extLst>
              <a:ext uri="{FF2B5EF4-FFF2-40B4-BE49-F238E27FC236}">
                <a16:creationId xmlns:a16="http://schemas.microsoft.com/office/drawing/2014/main" xmlns="" id="{F3EAECB6-8597-4852-89E3-23E1C76AE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4" y="425520"/>
            <a:ext cx="8119440" cy="60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ed, beverage, food, fruit drink&#10;&#10;Description automatically generated">
            <a:extLst>
              <a:ext uri="{FF2B5EF4-FFF2-40B4-BE49-F238E27FC236}">
                <a16:creationId xmlns:a16="http://schemas.microsoft.com/office/drawing/2014/main" xmlns="" id="{F3EAECB6-8597-4852-89E3-23E1C76AE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27" y="3279912"/>
            <a:ext cx="4499113" cy="3374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80CAAE-08DF-45F4-85F6-B5DE0B396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80" y="174955"/>
            <a:ext cx="3901405" cy="2926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9291" y="675655"/>
            <a:ext cx="64988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What is the organism?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Bacteroides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fragilis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Clostridioides difficile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(formerly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Clostridium difficile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5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/>
              <a:t>Cutibacterium</a:t>
            </a:r>
            <a:r>
              <a:rPr lang="en-US" sz="2400" i="1" dirty="0"/>
              <a:t> (</a:t>
            </a:r>
            <a:r>
              <a:rPr lang="en-US" sz="2400" i="1" dirty="0" err="1"/>
              <a:t>Proprionebacterium</a:t>
            </a:r>
            <a:r>
              <a:rPr lang="en-US" sz="2400" i="1" dirty="0"/>
              <a:t>) acnes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9291" y="675655"/>
            <a:ext cx="64988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Bacteroides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fragilis</a:t>
            </a:r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b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Clostridioides difficile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(formerly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Clostridium difficile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5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i="1" dirty="0" err="1" smtClean="0"/>
              <a:t>Cutibacterium</a:t>
            </a:r>
            <a:r>
              <a:rPr lang="en-US" sz="2400" i="1" dirty="0" smtClean="0"/>
              <a:t> </a:t>
            </a:r>
            <a:r>
              <a:rPr lang="en-US" sz="2400" i="1" dirty="0"/>
              <a:t>(</a:t>
            </a:r>
            <a:r>
              <a:rPr lang="en-US" sz="2400" i="1" dirty="0" err="1"/>
              <a:t>Proprionebacterium</a:t>
            </a:r>
            <a:r>
              <a:rPr lang="en-US" sz="2400" i="1" dirty="0"/>
              <a:t>) acnes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A picture containing red, beverage, food, fruit drink&#10;&#10;Description automatically generated">
            <a:extLst>
              <a:ext uri="{FF2B5EF4-FFF2-40B4-BE49-F238E27FC236}">
                <a16:creationId xmlns:a16="http://schemas.microsoft.com/office/drawing/2014/main" xmlns="" id="{F3EAECB6-8597-4852-89E3-23E1C76AE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27" y="3279912"/>
            <a:ext cx="4499113" cy="3374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80CAAE-08DF-45F4-85F6-B5DE0B396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80" y="174955"/>
            <a:ext cx="3901405" cy="292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656" y="616020"/>
            <a:ext cx="64988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Bacteroides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fragilis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Clostridioides difficile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(formerly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Clostridium difficile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5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/>
              <a:t>Cutibacterium</a:t>
            </a:r>
            <a:r>
              <a:rPr lang="en-US" sz="2400" i="1" dirty="0"/>
              <a:t> (</a:t>
            </a:r>
            <a:r>
              <a:rPr lang="en-US" sz="2400" i="1" dirty="0" err="1"/>
              <a:t>Proprionebacterium</a:t>
            </a:r>
            <a:r>
              <a:rPr lang="en-US" sz="2400" i="1" dirty="0"/>
              <a:t>) acnes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1543" y="1285433"/>
            <a:ext cx="3633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ram negative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pleomorphic bacilli, rods or coccobacillus forms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atalase (+)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529071" y="1584960"/>
            <a:ext cx="765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1" y="1066941"/>
            <a:ext cx="4077065" cy="39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656" y="616020"/>
            <a:ext cx="64988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Bacteroides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fragilis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c.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Clostridioides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difficile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(formerly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Clostridium difficile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5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/>
              <a:t>Cutibacterium</a:t>
            </a:r>
            <a:r>
              <a:rPr lang="en-US" sz="2400" i="1" dirty="0"/>
              <a:t> (</a:t>
            </a:r>
            <a:r>
              <a:rPr lang="en-US" sz="2400" i="1" dirty="0" err="1"/>
              <a:t>Proprionebacterium</a:t>
            </a:r>
            <a:r>
              <a:rPr lang="en-US" sz="2400" i="1" dirty="0"/>
              <a:t>) acnes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02422" y="2712720"/>
            <a:ext cx="765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3.bp.blogspot.com/-FFOCxY6Cnq8/VTldVTE1Y4I/AAAAAAACYow/8a3cGs-z0_A/s1600/act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80" y="1971674"/>
            <a:ext cx="4632960" cy="33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8416" y="2528054"/>
            <a:ext cx="363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filamentous gram positive rod, catalase (-)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656" y="616020"/>
            <a:ext cx="64988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Bacteroides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fragilis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Clostridioides difficile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(formerly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Clostridium difficile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5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/>
              <a:t>Cutibacterium</a:t>
            </a:r>
            <a:r>
              <a:rPr lang="en-US" sz="2400" i="1" dirty="0"/>
              <a:t> (</a:t>
            </a:r>
            <a:r>
              <a:rPr lang="en-US" sz="2400" i="1" dirty="0" err="1"/>
              <a:t>Proprionebacterium</a:t>
            </a:r>
            <a:r>
              <a:rPr lang="en-US" sz="2400" i="1" dirty="0"/>
              <a:t>) acnes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696" y="5675840"/>
            <a:ext cx="7142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positive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leomorphic, branched, unbranched, coccoid, bifid, can appear singly, pairs, chains or clumps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atalase (+)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316" name="Picture 4" descr="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70" y="314944"/>
            <a:ext cx="4115742" cy="54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392680" y="5127200"/>
            <a:ext cx="1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1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Clostridioides difficile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(formerly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Clostridium difficile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884" y="1237865"/>
            <a:ext cx="318973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Box car shaped with rounded ends, big gram positive bacilli/rods, catalase (-)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“Horse stable” smell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May have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subterminal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spores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visible as oval, intracellular clear swellings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Ultraviolet irradiation shows yellow-green fluorescence of C. difficile in agar medium (not used routinely in lab)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122" name="Picture 2" descr="ram staining showing subterminal spore in Gram-positive bacilli 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b="19512"/>
          <a:stretch/>
        </p:blipFill>
        <p:spPr bwMode="auto">
          <a:xfrm>
            <a:off x="4415245" y="940335"/>
            <a:ext cx="3982981" cy="389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226" y="3157188"/>
            <a:ext cx="3627090" cy="37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Clostridioides difficile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(formerly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Clostridium difficile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708" y="1028344"/>
            <a:ext cx="561331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NAP1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(North American Pulsed Field type I): </a:t>
            </a:r>
            <a:r>
              <a:rPr lang="en-US" u="sng" dirty="0" err="1" smtClean="0">
                <a:latin typeface="Arial" charset="0"/>
                <a:ea typeface="Arial" charset="0"/>
                <a:cs typeface="Arial" charset="0"/>
              </a:rPr>
              <a:t>hypervirulent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strain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due to greater production of toxins A and B and other virulence factors. Fluoroquinolone use strongly correlated with NAP1 strain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xtracolonic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C. difficile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infection extremely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rare. C. difficile bacteremia - 137 cases reported in the literature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C. difficile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bacteremia not systemically associated with documented diarrhea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50%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monobacteremia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50%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C. difficile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+ another pathogen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metronidazole or vancomycin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29714" y="6272542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Dofair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et al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80CAAE-08DF-45F4-85F6-B5DE0B396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81" y="1370497"/>
            <a:ext cx="5119810" cy="38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9349" y="1187521"/>
            <a:ext cx="1024369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38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M w/ ITP (s/p splenectomy) here for CVA and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thrombectomy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evaluation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 2 sets on day 5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(+) by instrument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Thought to be a contaminant based on organism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 5/8 subsequent bottles grew this same organism (day 6 – 13)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Organism grew on blood agar, but not on MacConkey agar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Catalase (+)</a:t>
            </a:r>
          </a:p>
        </p:txBody>
      </p:sp>
    </p:spTree>
    <p:extLst>
      <p:ext uri="{BB962C8B-B14F-4D97-AF65-F5344CB8AC3E}">
        <p14:creationId xmlns:p14="http://schemas.microsoft.com/office/powerpoint/2010/main" val="196351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3670" b="420"/>
          <a:stretch/>
        </p:blipFill>
        <p:spPr bwMode="auto">
          <a:xfrm>
            <a:off x="609600" y="528319"/>
            <a:ext cx="4876800" cy="499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706" r="2193"/>
          <a:stretch/>
        </p:blipFill>
        <p:spPr bwMode="auto">
          <a:xfrm>
            <a:off x="6191730" y="528320"/>
            <a:ext cx="5248429" cy="4995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5729041"/>
            <a:ext cx="3583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Describe gram stain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1730" y="5729041"/>
            <a:ext cx="4821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Describe colony growth on agar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  <a:p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35 year old man presenting for R toe swelling, drainage with small area of fluctuance with associated with cellulitis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TMP-SMX allergy (anaphylaxis)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Vancomycin allergy (anaphylaxis)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Wound culture: MRSA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primary team inquires if clindamycin is appropriate. What test could the Microbiology lab perform that may be of value?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 MALDI-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mass spectrometry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 E-test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 D-test 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 Coagulase test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e.  CAMP test</a:t>
            </a:r>
          </a:p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3670" b="420"/>
          <a:stretch/>
        </p:blipFill>
        <p:spPr bwMode="auto">
          <a:xfrm>
            <a:off x="609600" y="528319"/>
            <a:ext cx="4876800" cy="499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706" r="2193"/>
          <a:stretch/>
        </p:blipFill>
        <p:spPr bwMode="auto">
          <a:xfrm>
            <a:off x="6191730" y="528320"/>
            <a:ext cx="5248429" cy="4995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5729041"/>
            <a:ext cx="499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positive, boxy rods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Tend to occur in chains (bamboo appearance)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1730" y="5729041"/>
            <a:ext cx="482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Beta hemolytic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Large, matte, opaque, whitish - cream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3670" b="420"/>
          <a:stretch/>
        </p:blipFill>
        <p:spPr bwMode="auto">
          <a:xfrm>
            <a:off x="609600" y="528319"/>
            <a:ext cx="4876800" cy="499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706" r="2193"/>
          <a:stretch/>
        </p:blipFill>
        <p:spPr bwMode="auto">
          <a:xfrm>
            <a:off x="6191730" y="528320"/>
            <a:ext cx="5248429" cy="4995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5729041"/>
            <a:ext cx="5056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positive, boxy rods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Tend to occur in chains (bamboo appearance)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1730" y="5729041"/>
            <a:ext cx="482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Beta hemolytic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Large, matte, opaque, whitish - cream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069" y="1054635"/>
            <a:ext cx="52936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 originally thought to be a contaminant?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Staphylococccus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aureus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3670" b="420"/>
          <a:stretch/>
        </p:blipFill>
        <p:spPr bwMode="auto">
          <a:xfrm>
            <a:off x="4791474" y="202801"/>
            <a:ext cx="3820886" cy="361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706" r="2193"/>
          <a:stretch/>
        </p:blipFill>
        <p:spPr bwMode="auto">
          <a:xfrm>
            <a:off x="8381366" y="3448517"/>
            <a:ext cx="3810634" cy="3409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12923" y="315971"/>
            <a:ext cx="30742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Catalase (+)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positive, boxy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rods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Colonies: beta hemolytic, large matte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opaque, whitish - cream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069" y="1054635"/>
            <a:ext cx="52936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 originally thought to be a contaminant?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Staphylococccus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aureus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3670" b="420"/>
          <a:stretch/>
        </p:blipFill>
        <p:spPr bwMode="auto">
          <a:xfrm>
            <a:off x="4791474" y="202801"/>
            <a:ext cx="3820886" cy="361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706" r="2193"/>
          <a:stretch/>
        </p:blipFill>
        <p:spPr bwMode="auto">
          <a:xfrm>
            <a:off x="8381366" y="3448517"/>
            <a:ext cx="3810634" cy="3409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15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069" y="1054635"/>
            <a:ext cx="52936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 originally thought to be a contaminant?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Staphylococccus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aureus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04259" y="2402477"/>
            <a:ext cx="765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70253" y="1756146"/>
            <a:ext cx="5083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Short, gram positive rods, can be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coccobacillary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Filaments may occur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(+)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24" y="2521820"/>
            <a:ext cx="5384254" cy="41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069" y="1054635"/>
            <a:ext cx="52936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 originally thought to be a contaminant?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Staphylococccus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aureus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80007" y="4590506"/>
            <a:ext cx="765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12480" y="4267927"/>
            <a:ext cx="7066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positive, beaded to coccobacilli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Usually affects pts w/ impaired cellular immunity (chemo, HIV, SOT)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80% pneumonia (usually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cavitary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948" y="571568"/>
            <a:ext cx="4214306" cy="36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069" y="1054635"/>
            <a:ext cx="52936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organism originally thought to be a contaminant?</a:t>
            </a: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Staphylococccus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aureus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33150" y="5700849"/>
            <a:ext cx="765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18000" r="33463" b="24667"/>
          <a:stretch/>
        </p:blipFill>
        <p:spPr>
          <a:xfrm>
            <a:off x="8066313" y="3355547"/>
            <a:ext cx="3315063" cy="33150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67652" y="5486617"/>
            <a:ext cx="3633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Not a contaminant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GPC clusters, beta hemolytic, yellow colonies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693" y="1763961"/>
            <a:ext cx="50087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Spore forming gram positive bacilli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(+)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Ubiquitous in soil, plants, foods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Accounts for 0.1 – 0.9% of all blood cultures submitted of which 5 – 10% of isolates represent clinically significant disease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Usually associated with CVC, IVDU, immunocompromised patients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Foodborne illness, bacteremia, endocarditis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endophthalmitis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pneumonia, meningitis, OM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</p:txBody>
      </p:sp>
      <p:pic>
        <p:nvPicPr>
          <p:cNvPr id="9" name="image2.jpg"/>
          <p:cNvPicPr/>
          <p:nvPr/>
        </p:nvPicPr>
        <p:blipFill rotWithShape="1">
          <a:blip r:embed="rId3"/>
          <a:srcRect l="26270" t="19044" r="19805" b="38039"/>
          <a:stretch/>
        </p:blipFill>
        <p:spPr bwMode="auto">
          <a:xfrm>
            <a:off x="8256815" y="3200400"/>
            <a:ext cx="393518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455" y="202801"/>
            <a:ext cx="3855064" cy="33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B. cereus vs B. anthracis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7161" y="226998"/>
            <a:ext cx="7015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Notify lab for additional precautions</a:t>
            </a: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Potential bioterrorism agent</a:t>
            </a:r>
          </a:p>
          <a:p>
            <a:endParaRPr lang="en-US" b="1" i="1" dirty="0"/>
          </a:p>
        </p:txBody>
      </p:sp>
      <p:pic>
        <p:nvPicPr>
          <p:cNvPr id="1026" name="Picture 2" descr="https://attachments.office.net/owa/htsai%40montefiore.org/service.svc/s/GetAttachmentThumbnail?id=AAMkADg4MWNmN2I4LTQ3ZmYtNDZlYS05YjBkLTNmNWQwM2U0ZDhmMQBGAAAAAADB0WlfUGnYRqb2jApgV8ggBwBmS3byiJh3RbpxNY2ubnoFAAAAAAEMAABmS3byiJh3RbpxNY2ubnoFAAFtTDBbAAABEgAQAIWcMOsvluVBkBb%2Fss4AXUE%3D&amp;thumbnailType=2&amp;token=eyJhbGciOiJSUzI1NiIsImtpZCI6IkZBRDY1NDI2MkM2QUYyOTYxQUExRThDQUI3OEZGMUIyNzBFNzA3RTkiLCJ0eXAiOiJKV1QiLCJ4NXQiOiItdFpVSml4cThwWWFvZWpLdDRfeHNuRG5CLWsifQ.eyJvcmlnaW4iOiJodHRwczovL291dGxvb2sub2ZmaWNlLmNvbSIsInVjIjoiMjA2YjUwYjAyZjIxNDg5M2E0YmVlODMwN2Y3ZjgyNGYiLCJ2ZXIiOiJFeGNoYW5nZS5DYWxsYmFjay5WMSIsImFwcGN0eHNlbmRlciI6Ik93YURvd25sb2FkQDljMDFmMGZkLTY1ZTAtNDBjMC04OWE4LTJkZmQ1MWU2MjAyNSIsImlzc3JpbmciOiJXVyIsImFwcGN0eCI6IntcIm1zZXhjaHByb3RcIjpcIm93YVwiLFwicHVpZFwiOlwiMTE1MzgwMTExNzA0NzgwODg1NlwiLFwic2NvcGVcIjpcIk93YURvd25sb2FkXCIsXCJvaWRcIjpcIjBlMDQ4ZDgxLTY2ZGItNGQzZi1hMDg0LTRkNTFlNjFmNWVjZFwiLFwicHJpbWFyeXNpZFwiOlwiUy0xLTUtMjEtMTIxMTI5MTcyNi00Mjc5NjgxMjA1LTIyNjkwNDg1ODktMTgwOTUxNTBcIn0iLCJuYmYiOjE2MzY3Mjk4MzIsImV4cCI6MTYzNjczMDQzMiwiaXNzIjoiMDAwMDAwMDItMDAwMC0wZmYxLWNlMDAtMDAwMDAwMDAwMDAwQDljMDFmMGZkLTY1ZTAtNDBjMC04OWE4LTJkZmQ1MWU2MjAyNSIsImF1ZCI6IjAwMDAwMDAyLTAwMDAtMGZmMS1jZTAwLTAwMDAwMDAwMDAwMC9hdHRhY2htZW50cy5vZmZpY2UubmV0QDljMDFmMGZkLTY1ZTAtNDBjMC04OWE4LTJkZmQ1MWU2MjAyNSIsImhhcHAiOiJvd2EifQ.RWKqMN5IKlgiJ4RkMbJFAlesQ6NDAUx5uAy_oXTndQpirtbTKTUThEVt6te2M5A1TYvzH6F4HrblvSdyJJ9tve_-K1IpotE6F3lYAqSLcHgvR1IAHlxK9Q7o5J8wHoxmWK3XKWP-ZmlK-J8mrnL4laTkvvVH9V6Ilswml2H0xVfSUnBO4s-1rT6KUl0IbHOSxjo53Umh2sEYp67IHRy_sDPqNvswM3NIs7Kb0MM1YlwRs9cEdgpzyRvnb2pb5vr7bDr3pd4gkovo2dZ7aztw1809mDRfS2syvLV-EmI6F64clK_JVca85OiJcrkBiCSOvOEwedg9kEPTCq4hgpYgYQ&amp;X-OWA-CANARY=0T8ZhiruFkayc6PDC0lGckAtp6vupdkYgqTUwwnED16OQ4YGYw-gq6IV6ifkgPyP7CKAuGSaqpM.&amp;owa=outlook.office.com&amp;scriptVer=20211101003.13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13" y="940335"/>
            <a:ext cx="8518633" cy="58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817476" y="571568"/>
            <a:ext cx="759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214241" y="2375807"/>
            <a:ext cx="1963622" cy="33586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983869" y="5241851"/>
            <a:ext cx="1963622" cy="47846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215506" y="4178595"/>
            <a:ext cx="2450568" cy="42884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25644" y="5027427"/>
            <a:ext cx="2840429" cy="112882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B. cereus vs B. anthracis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069" y="1057430"/>
            <a:ext cx="10827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lab should be notified about what other organism we’ve discussed in a prior session?</a:t>
            </a:r>
          </a:p>
          <a:p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6577161" y="226998"/>
            <a:ext cx="7015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Notify lab for additional precautions</a:t>
            </a: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Potential bioterrorism agent</a:t>
            </a:r>
          </a:p>
          <a:p>
            <a:endParaRPr lang="en-US" b="1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17476" y="571568"/>
            <a:ext cx="759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15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360"/>
            <a:ext cx="1134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D-test </a:t>
            </a:r>
          </a:p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764024"/>
            <a:ext cx="637006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Documented clinical failures of clindamycin for MRSA isolates that were clindamycin sensitive but erythromycin resistant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Assesses for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inducible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clindamycin resistance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that test erythromycin R and clindamycin S or I → d-test required before reporting clindamycin susceptibilities by: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Disk diffusion or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Automated broth microdilution (Phoenix) with combined erythromycin + clindamycin well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AutoNum type="arabicPeriod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Agar plate inoculated with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Staphylococcus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isolate</a:t>
            </a:r>
          </a:p>
          <a:p>
            <a:pPr marL="457200" indent="-457200">
              <a:buAutoNum type="arabicPeriod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AutoNum type="arabicPeriod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Erythromycin disk (15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ug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placed in close proximity of clindamycin disk (2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ug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AutoShape 2" descr="nducible Clindamycin Resistance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-Test. (A); positive test showing D-shaped zone of inhibition of cl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3516" r="23674"/>
          <a:stretch/>
        </p:blipFill>
        <p:spPr bwMode="auto">
          <a:xfrm>
            <a:off x="6958161" y="655583"/>
            <a:ext cx="4950542" cy="51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74865" y="5934670"/>
            <a:ext cx="5517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*Pearl: d-test also performed for PCN allergic pregnant woman w/ (+) GBS screen if erythromycin R and clindamycin S or I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B. cereus vs B. anthracis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5558" y="1814217"/>
            <a:ext cx="63752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seudomallei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(potential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bioterrorism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agent)</a:t>
            </a:r>
          </a:p>
          <a:p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capecia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selective agar used to rule in/out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pseudomallei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69" y="1966539"/>
            <a:ext cx="4830584" cy="42738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7161" y="226998"/>
            <a:ext cx="7015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Notify lab for additional precautions</a:t>
            </a: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Potential bioterrorism agent</a:t>
            </a:r>
          </a:p>
          <a:p>
            <a:endParaRPr lang="en-US" b="1" i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817476" y="571568"/>
            <a:ext cx="759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9069" y="1057430"/>
            <a:ext cx="1082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lab should be notified about what other organism we’ve discussed in a prior session?</a:t>
            </a:r>
          </a:p>
        </p:txBody>
      </p:sp>
    </p:spTree>
    <p:extLst>
      <p:ext uri="{BB962C8B-B14F-4D97-AF65-F5344CB8AC3E}">
        <p14:creationId xmlns:p14="http://schemas.microsoft.com/office/powerpoint/2010/main" val="17443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B. cereus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vs</a:t>
            </a:r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 B. anthracis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147" y="1699691"/>
            <a:ext cx="5847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Hemolysis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cereus 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beta hemolytic</a:t>
            </a:r>
          </a:p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anthracis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usually 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non-hemolytic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after 24 h incubation</a:t>
            </a:r>
          </a:p>
          <a:p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2.   Motility test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Inoculate motility medium by stabbing down the center with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loopful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of culture</a:t>
            </a:r>
          </a:p>
        </p:txBody>
      </p:sp>
      <p:pic>
        <p:nvPicPr>
          <p:cNvPr id="6148" name="Picture 4" descr="acillus anthracis- An Overview - Bacteriology - Microbe N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85" y="3795476"/>
            <a:ext cx="3691062" cy="27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706" r="2193"/>
          <a:stretch/>
        </p:blipFill>
        <p:spPr bwMode="auto">
          <a:xfrm>
            <a:off x="556592" y="1037082"/>
            <a:ext cx="2968487" cy="2554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1880" y="648866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anthracis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8468" y="3516672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charset="0"/>
                <a:ea typeface="Arial" charset="0"/>
                <a:cs typeface="Arial" charset="0"/>
              </a:rPr>
              <a:t>B. cereus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69" y="202801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Arial" charset="0"/>
                <a:ea typeface="Arial" charset="0"/>
                <a:cs typeface="Arial" charset="0"/>
              </a:rPr>
              <a:t>B. cereus vs B. anthracis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574" y="1256134"/>
            <a:ext cx="10643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Hemolysis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cereus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beta hemolytic</a:t>
            </a:r>
          </a:p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anthracis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usually non-hemolytic after 24 h incubation</a:t>
            </a:r>
          </a:p>
          <a:p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2.   Motility test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Inoculate motility medium by stabbing down the center with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loopful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of culture</a:t>
            </a:r>
          </a:p>
        </p:txBody>
      </p:sp>
      <p:pic>
        <p:nvPicPr>
          <p:cNvPr id="6146" name="Picture 2" descr="onmotile bacil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r="48999"/>
          <a:stretch/>
        </p:blipFill>
        <p:spPr bwMode="auto">
          <a:xfrm>
            <a:off x="4357835" y="3231641"/>
            <a:ext cx="1335086" cy="2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nmotile bacil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0" r="11934"/>
          <a:stretch/>
        </p:blipFill>
        <p:spPr bwMode="auto">
          <a:xfrm>
            <a:off x="5965530" y="3231641"/>
            <a:ext cx="1244706" cy="2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8786" y="3867747"/>
            <a:ext cx="2708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charset="0"/>
                <a:ea typeface="Arial" charset="0"/>
                <a:cs typeface="Arial" charset="0"/>
              </a:rPr>
              <a:t>B. cereus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motile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→ diffuse growth into medium away from stab</a:t>
            </a:r>
          </a:p>
        </p:txBody>
      </p:sp>
      <p:sp>
        <p:nvSpPr>
          <p:cNvPr id="4" name="Rectangle 3"/>
          <p:cNvSpPr/>
          <p:nvPr/>
        </p:nvSpPr>
        <p:spPr>
          <a:xfrm>
            <a:off x="7414889" y="3748478"/>
            <a:ext cx="3200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charset="0"/>
                <a:ea typeface="Arial" charset="0"/>
                <a:cs typeface="Arial" charset="0"/>
              </a:rPr>
              <a:t>B. anthracis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non motile 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→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growth in and only around stab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4" y="-22654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Gram Positive Bacilli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0972" y="1418458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7012" y="755754"/>
            <a:ext cx="393191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Bacilli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Straight Connector 12"/>
          <p:cNvCxnSpPr>
            <a:stCxn id="5" idx="2"/>
          </p:cNvCxnSpPr>
          <p:nvPr/>
        </p:nvCxnSpPr>
        <p:spPr>
          <a:xfrm>
            <a:off x="5812972" y="1088986"/>
            <a:ext cx="0" cy="2507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86759" y="1341784"/>
            <a:ext cx="9946855" cy="297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759" y="1357095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77853" y="138775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933614" y="1341784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385790" y="1341964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1365" y="1705447"/>
            <a:ext cx="161201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Large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95330" y="1707200"/>
            <a:ext cx="252323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Small or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coccobacillary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91571" y="1692377"/>
            <a:ext cx="233055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Coryneform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1928" y="1692377"/>
            <a:ext cx="161201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Beaded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810797" y="1357095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047387" y="1677508"/>
            <a:ext cx="182678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charset="0"/>
                <a:ea typeface="Arial" charset="0"/>
                <a:cs typeface="Arial" charset="0"/>
              </a:rPr>
              <a:t>Branching, filamentous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1365" y="2171788"/>
            <a:ext cx="1612018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Bacillus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big, boxy, may have spores, catalase (+)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Clostridium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big, boxy, may have spores, catalase (-)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95330" y="2182267"/>
            <a:ext cx="2523237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Listeria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short rods, may appear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coccobacillary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catalase (+)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600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beaded to solidly   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 staining coccobacilli</a:t>
            </a:r>
            <a:endParaRPr lang="en-US" sz="1600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Erysipelothrix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 slender or coccoid   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 rods OR 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thin, filamentous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catalase (-)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04454" y="2182267"/>
            <a:ext cx="233055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Cutibacterium</a:t>
            </a: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 acnes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catalase (+)</a:t>
            </a:r>
            <a:endParaRPr lang="en-US" sz="16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Corynebacterium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catalase (-)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61928" y="2182267"/>
            <a:ext cx="167153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ore to come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047387" y="2441686"/>
            <a:ext cx="182678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ore to come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4" y="-22654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Take Home Points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222" y="1007243"/>
            <a:ext cx="107668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MALDI-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mass spectrometry uses laser ionization and time of flight to identify microorganism by generating characteristic mass spectral fingerprints that can be compared to a library of mass spectra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D-test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used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assess for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inducible resistance to clindamycin for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aureus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distinguish MSSA vs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MRSA, use broth dilution,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disk diffusion, or PCR methods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lvl="1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gene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ncodes PBP2 which confers β-lactam resistance to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aureus</a:t>
            </a:r>
          </a:p>
          <a:p>
            <a:pPr marL="285750" lvl="1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PCR (Cepheid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MRSA assay/Cepheid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Xpert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can distinguish MRSA vs MSSA via detection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gene only</a:t>
            </a:r>
          </a:p>
          <a:p>
            <a:pPr marL="285750" lvl="1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lvl="1" indent="-285750">
              <a:buFont typeface="Wingdings" charset="2"/>
              <a:buChar char="§"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Clostridioides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difficile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Bacillus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are large, boxy gram positive, spore forming rods</a:t>
            </a:r>
          </a:p>
          <a:p>
            <a:pPr marL="285750" lvl="1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Distinguish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cereus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anthracis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using hemolysis and motility testing</a:t>
            </a:r>
          </a:p>
          <a:p>
            <a:pPr marL="285750" lvl="1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D-test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(disk diffusion </a:t>
            </a:r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method shown here)</a:t>
            </a:r>
            <a:r>
              <a:rPr lang="en-US" sz="3600" b="1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461" y="1373207"/>
            <a:ext cx="66908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[A]: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Positive D-test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D-shaped flattening of zone of inhibition around clindamycin disk proximal to erythromycin disk.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Indicates erythromycin 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HAS induced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clindamycin resistance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Inducible clindamycin-resistant isolates reported as clindamycin resistant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[B]: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Negative D-test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Completely round zone of inhibition around clindamycin disk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Erythromycin has 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NOT induced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clindamycin resistance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AutoShape 2" descr="nducible Clindamycin Resistance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-Test. (A); positive test showing D-shaped zone of inhibition of cl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3516" r="23674"/>
          <a:stretch/>
        </p:blipFill>
        <p:spPr bwMode="auto">
          <a:xfrm>
            <a:off x="6981284" y="1011713"/>
            <a:ext cx="4901000" cy="515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7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" y="1144720"/>
            <a:ext cx="5418313" cy="5418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700" y="419100"/>
            <a:ext cx="1134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D-test </a:t>
            </a:r>
          </a:p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7803" y="1373207"/>
            <a:ext cx="565313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Erm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gene encodes Macrolide-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Lincosamide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treptogramin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 (MLSB) resistance ➝ resistance to erythromycin, clindamycin,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streptogramin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Mechanism can be: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Constitutive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Inducible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Erythromycin is effective inducer of MLSB resistance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Isolates with inducible resistance are resistant to erythromycin but appear susceptible to clindamycin in routine in-vitro testing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419100"/>
            <a:ext cx="11341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28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 w/ IVDU (heroin, cocaine) presenting for subjective fevers and cough x 2 weeks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TTE with 2.4 cm mobile tricuspid vegetation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Blood cultures x 2 sets drawn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50" y="1828799"/>
            <a:ext cx="5734470" cy="46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idimages.org/images/organisms/A00011/A00011_01_h_l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4" t="4571" r="13059" b="461"/>
          <a:stretch/>
        </p:blipFill>
        <p:spPr bwMode="auto">
          <a:xfrm>
            <a:off x="429709" y="439628"/>
            <a:ext cx="4819318" cy="58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18000" r="33463" b="24667"/>
          <a:stretch/>
        </p:blipFill>
        <p:spPr>
          <a:xfrm>
            <a:off x="6228080" y="439628"/>
            <a:ext cx="4206240" cy="4206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7680" y="4860499"/>
            <a:ext cx="5527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Identify the organism: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Staphylococcus aureus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viridans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faecalis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Bacillus cereus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2829</Words>
  <Application>Microsoft Macintosh PowerPoint</Application>
  <PresentationFormat>Widescreen</PresentationFormat>
  <Paragraphs>597</Paragraphs>
  <Slides>54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Calibri</vt:lpstr>
      <vt:lpstr>Calibri Light</vt:lpstr>
      <vt:lpstr>Wingdings</vt:lpstr>
      <vt:lpstr>Arial</vt:lpstr>
      <vt:lpstr>Office Theme</vt:lpstr>
      <vt:lpstr>Micro Plate Rounds</vt:lpstr>
      <vt:lpstr>MALDI-ToF Mass Spectrometry  (Matrix-Assisted Laser Desorption/Ionization Time of Flight)</vt:lpstr>
      <vt:lpstr>MALDI-ToF Mass Spectrometry  (Matrix-Assisted Laser Desorption/Ionization Time of Flight)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Clostridioides difficile (formerly Clostridium difficile)</vt:lpstr>
      <vt:lpstr> Clostridioides difficile (formerly Clostridium difficile)</vt:lpstr>
      <vt:lpstr>Case</vt:lpstr>
      <vt:lpstr>PowerPoint Presentation</vt:lpstr>
      <vt:lpstr>PowerPoint Presentation</vt:lpstr>
      <vt:lpstr>PowerPoint Presentation</vt:lpstr>
      <vt:lpstr>Case</vt:lpstr>
      <vt:lpstr>Case</vt:lpstr>
      <vt:lpstr>Case</vt:lpstr>
      <vt:lpstr>Case</vt:lpstr>
      <vt:lpstr>Case</vt:lpstr>
      <vt:lpstr>Bacillus cereus</vt:lpstr>
      <vt:lpstr>B. cereus vs B. anthracis</vt:lpstr>
      <vt:lpstr>B. cereus vs B. anthracis</vt:lpstr>
      <vt:lpstr>B. cereus vs B. anthracis</vt:lpstr>
      <vt:lpstr>B. cereus vs B. anthracis</vt:lpstr>
      <vt:lpstr>B. cereus vs B. anthracis</vt:lpstr>
      <vt:lpstr>Gram Positive Bacilli</vt:lpstr>
      <vt:lpstr>Take Home Points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63</cp:revision>
  <dcterms:created xsi:type="dcterms:W3CDTF">2021-11-06T22:32:14Z</dcterms:created>
  <dcterms:modified xsi:type="dcterms:W3CDTF">2021-11-15T22:59:08Z</dcterms:modified>
</cp:coreProperties>
</file>