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1"/>
  </p:sldMasterIdLst>
  <p:notesMasterIdLst>
    <p:notesMasterId r:id="rId44"/>
  </p:notesMasterIdLst>
  <p:sldIdLst>
    <p:sldId id="256" r:id="rId2"/>
    <p:sldId id="257" r:id="rId3"/>
    <p:sldId id="351" r:id="rId4"/>
    <p:sldId id="350" r:id="rId5"/>
    <p:sldId id="348" r:id="rId6"/>
    <p:sldId id="349" r:id="rId7"/>
    <p:sldId id="426" r:id="rId8"/>
    <p:sldId id="352" r:id="rId9"/>
    <p:sldId id="335" r:id="rId10"/>
    <p:sldId id="331" r:id="rId11"/>
    <p:sldId id="332" r:id="rId12"/>
    <p:sldId id="356" r:id="rId13"/>
    <p:sldId id="353" r:id="rId14"/>
    <p:sldId id="355" r:id="rId15"/>
    <p:sldId id="357" r:id="rId16"/>
    <p:sldId id="358" r:id="rId17"/>
    <p:sldId id="359" r:id="rId18"/>
    <p:sldId id="361" r:id="rId19"/>
    <p:sldId id="366" r:id="rId20"/>
    <p:sldId id="400" r:id="rId21"/>
    <p:sldId id="401" r:id="rId22"/>
    <p:sldId id="402" r:id="rId23"/>
    <p:sldId id="410" r:id="rId24"/>
    <p:sldId id="403" r:id="rId25"/>
    <p:sldId id="404" r:id="rId26"/>
    <p:sldId id="409" r:id="rId27"/>
    <p:sldId id="405" r:id="rId28"/>
    <p:sldId id="406" r:id="rId29"/>
    <p:sldId id="411" r:id="rId30"/>
    <p:sldId id="412" r:id="rId31"/>
    <p:sldId id="413" r:id="rId32"/>
    <p:sldId id="428" r:id="rId33"/>
    <p:sldId id="415" r:id="rId34"/>
    <p:sldId id="416" r:id="rId35"/>
    <p:sldId id="417" r:id="rId36"/>
    <p:sldId id="418" r:id="rId37"/>
    <p:sldId id="419" r:id="rId38"/>
    <p:sldId id="420" r:id="rId39"/>
    <p:sldId id="427" r:id="rId40"/>
    <p:sldId id="422" r:id="rId41"/>
    <p:sldId id="424" r:id="rId42"/>
    <p:sldId id="425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FF2F92"/>
    <a:srgbClr val="FF793A"/>
    <a:srgbClr val="80CDFF"/>
    <a:srgbClr val="72B4FF"/>
    <a:srgbClr val="61C0FF"/>
    <a:srgbClr val="ADDFFF"/>
    <a:srgbClr val="ACE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371"/>
    <p:restoredTop sz="96291"/>
  </p:normalViewPr>
  <p:slideViewPr>
    <p:cSldViewPr snapToGrid="0" snapToObjects="1">
      <p:cViewPr>
        <p:scale>
          <a:sx n="90" d="100"/>
          <a:sy n="90" d="100"/>
        </p:scale>
        <p:origin x="480" y="992"/>
      </p:cViewPr>
      <p:guideLst/>
    </p:cSldViewPr>
  </p:slideViewPr>
  <p:outlineViewPr>
    <p:cViewPr>
      <p:scale>
        <a:sx n="33" d="100"/>
        <a:sy n="33" d="100"/>
      </p:scale>
      <p:origin x="0" y="-2456"/>
    </p:cViewPr>
  </p:outlineViewPr>
  <p:notesTextViewPr>
    <p:cViewPr>
      <p:scale>
        <a:sx n="105" d="100"/>
        <a:sy n="10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4D25F-1C5B-9241-923D-2FD66DD04930}" type="datetimeFigureOut">
              <a:rPr lang="en-US" smtClean="0"/>
              <a:t>11/2/21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6FF558-6951-6E48-B6B1-7A0A3EF06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997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9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26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22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50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30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66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61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932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Optochin susceptibility is a presumptive test only. It is recommended that further biochemical tests be performed for complete identification.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presumptive identification for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S. pneumoniae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can be made if the alpha-hemolytic colony produces a zone of inhibition of 14mm or greater around the disk. Organisms producing smaller zone sizes should be tested for bile solubility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1048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 smtClean="0"/>
              <a:t>Pneumococcal UAT detects S. pneumoniae C-</a:t>
            </a:r>
            <a:r>
              <a:rPr lang="en-US" dirty="0" err="1" smtClean="0"/>
              <a:t>polysacharide</a:t>
            </a:r>
            <a:r>
              <a:rPr lang="en-US" dirty="0" smtClean="0"/>
              <a:t> (a cell wall component) which is present in all serotypes</a:t>
            </a:r>
          </a:p>
          <a:p>
            <a:r>
              <a:rPr lang="en-US" dirty="0" smtClean="0"/>
              <a:t> Use of the UAT improves diagnostic yield (i.e. increased the number of persons diagnosed with pneumococcal pneumonia) by 23-39%.3,4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015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021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053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263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97.4% of clinically significant isolates</a:t>
            </a:r>
            <a:r>
              <a:rPr lang="en-US" baseline="0" dirty="0" smtClean="0"/>
              <a:t> recovered within the first 3 days of incubation and 93.8% within 2 days of incubation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341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017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2455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4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84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34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65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08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B. </a:t>
            </a:r>
            <a:r>
              <a:rPr lang="en-US" dirty="0" err="1" smtClean="0"/>
              <a:t>cepacia</a:t>
            </a:r>
            <a:r>
              <a:rPr lang="en-US" dirty="0" smtClean="0"/>
              <a:t> is a slow grower and usually outgrown by the faster growing Escherichia coli , Staphylococcus aureus , and Pseudomonas aeruginosa</a:t>
            </a:r>
          </a:p>
          <a:p>
            <a:endParaRPr lang="en-US" dirty="0" smtClean="0"/>
          </a:p>
          <a:p>
            <a:r>
              <a:rPr lang="en-US" dirty="0" smtClean="0"/>
              <a:t>On BCSA medium </a:t>
            </a:r>
            <a:r>
              <a:rPr lang="en-US" dirty="0" err="1" smtClean="0"/>
              <a:t>Burkholderia</a:t>
            </a:r>
            <a:r>
              <a:rPr lang="en-US" dirty="0" smtClean="0"/>
              <a:t> </a:t>
            </a:r>
            <a:r>
              <a:rPr lang="en-US" dirty="0" err="1" smtClean="0"/>
              <a:t>cepacia</a:t>
            </a:r>
            <a:r>
              <a:rPr lang="en-US" dirty="0" smtClean="0"/>
              <a:t> colonies typically appear translucent and rough as </a:t>
            </a:r>
            <a:r>
              <a:rPr lang="en-US" dirty="0" err="1" smtClean="0"/>
              <a:t>greenishbrown</a:t>
            </a:r>
            <a:r>
              <a:rPr lang="en-US" dirty="0" smtClean="0"/>
              <a:t> with a yellowish halo or white with a yellowish-pink halo (phenol red color indicator).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52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 BCSA medium </a:t>
            </a:r>
            <a:r>
              <a:rPr lang="en-US" dirty="0" err="1" smtClean="0"/>
              <a:t>Burkholderia</a:t>
            </a:r>
            <a:r>
              <a:rPr lang="en-US" dirty="0" smtClean="0"/>
              <a:t> </a:t>
            </a:r>
            <a:r>
              <a:rPr lang="en-US" dirty="0" err="1" smtClean="0"/>
              <a:t>cepacia</a:t>
            </a:r>
            <a:r>
              <a:rPr lang="en-US" dirty="0" smtClean="0"/>
              <a:t> colonies typically appear translucent and rough as </a:t>
            </a:r>
            <a:r>
              <a:rPr lang="en-US" dirty="0" err="1" smtClean="0"/>
              <a:t>greenishbrown</a:t>
            </a:r>
            <a:r>
              <a:rPr lang="en-US" dirty="0" smtClean="0"/>
              <a:t> with a yellowish halo or white with a yellowish-pink halo (phenol red color indicator).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945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5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688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FB8C-5C2A-DE4A-A970-41FA907844C6}" type="datetimeFigureOut">
              <a:rPr lang="en-US" smtClean="0"/>
              <a:t>11/2/21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871D6-1B1F-D249-8543-5E619AD99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FB8C-5C2A-DE4A-A970-41FA907844C6}" type="datetimeFigureOut">
              <a:rPr lang="en-US" smtClean="0"/>
              <a:t>11/2/21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871D6-1B1F-D249-8543-5E619AD99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FB8C-5C2A-DE4A-A970-41FA907844C6}" type="datetimeFigureOut">
              <a:rPr lang="en-US" smtClean="0"/>
              <a:t>11/2/21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871D6-1B1F-D249-8543-5E619AD99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FB8C-5C2A-DE4A-A970-41FA907844C6}" type="datetimeFigureOut">
              <a:rPr lang="en-US" smtClean="0"/>
              <a:t>11/2/21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871D6-1B1F-D249-8543-5E619AD99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FB8C-5C2A-DE4A-A970-41FA907844C6}" type="datetimeFigureOut">
              <a:rPr lang="en-US" smtClean="0"/>
              <a:t>11/2/21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871D6-1B1F-D249-8543-5E619AD99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FB8C-5C2A-DE4A-A970-41FA907844C6}" type="datetimeFigureOut">
              <a:rPr lang="en-US" smtClean="0"/>
              <a:t>11/2/21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871D6-1B1F-D249-8543-5E619AD99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FB8C-5C2A-DE4A-A970-41FA907844C6}" type="datetimeFigureOut">
              <a:rPr lang="en-US" smtClean="0"/>
              <a:t>11/2/21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871D6-1B1F-D249-8543-5E619AD99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FB8C-5C2A-DE4A-A970-41FA907844C6}" type="datetimeFigureOut">
              <a:rPr lang="en-US" smtClean="0"/>
              <a:t>11/2/21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871D6-1B1F-D249-8543-5E619AD99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FB8C-5C2A-DE4A-A970-41FA907844C6}" type="datetimeFigureOut">
              <a:rPr lang="en-US" smtClean="0"/>
              <a:t>11/2/21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871D6-1B1F-D249-8543-5E619AD99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FB8C-5C2A-DE4A-A970-41FA907844C6}" type="datetimeFigureOut">
              <a:rPr lang="en-US" smtClean="0"/>
              <a:t>11/2/21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871D6-1B1F-D249-8543-5E619AD99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FB8C-5C2A-DE4A-A970-41FA907844C6}" type="datetimeFigureOut">
              <a:rPr lang="en-US" smtClean="0"/>
              <a:t>11/2/21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871D6-1B1F-D249-8543-5E619AD99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1FB8C-5C2A-DE4A-A970-41FA907844C6}" type="datetimeFigureOut">
              <a:rPr lang="en-US" smtClean="0"/>
              <a:t>11/2/21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871D6-1B1F-D249-8543-5E619AD99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tiff"/><Relationship Id="rId3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tiff"/><Relationship Id="rId3" Type="http://schemas.openxmlformats.org/officeDocument/2006/relationships/image" Target="../media/image23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3.tiff"/><Relationship Id="rId5" Type="http://schemas.openxmlformats.org/officeDocument/2006/relationships/image" Target="../media/image25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3.tiff"/><Relationship Id="rId5" Type="http://schemas.openxmlformats.org/officeDocument/2006/relationships/image" Target="../media/image28.tiff"/><Relationship Id="rId6" Type="http://schemas.openxmlformats.org/officeDocument/2006/relationships/image" Target="../media/image25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latin typeface="Arial" charset="0"/>
                <a:ea typeface="Arial" charset="0"/>
                <a:cs typeface="Arial" charset="0"/>
              </a:rPr>
              <a:t>Micro Plate Rounds</a:t>
            </a:r>
            <a:endParaRPr lang="en-US" sz="6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Session 3</a:t>
            </a:r>
          </a:p>
        </p:txBody>
      </p:sp>
    </p:spTree>
    <p:extLst>
      <p:ext uri="{BB962C8B-B14F-4D97-AF65-F5344CB8AC3E}">
        <p14:creationId xmlns:p14="http://schemas.microsoft.com/office/powerpoint/2010/main" val="55707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Case</a:t>
            </a:r>
            <a:endParaRPr lang="en-US" sz="3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4082" y="1110333"/>
            <a:ext cx="528917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>
                <a:solidFill>
                  <a:srgbClr val="000000"/>
                </a:solidFill>
                <a:latin typeface="Arial" charset="0"/>
              </a:rPr>
              <a:t>55 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yo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 M from community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presenting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with 3 days of productive cough, shortness of breath and fevers​</a:t>
            </a:r>
            <a:endParaRPr lang="en-US" dirty="0">
              <a:solidFill>
                <a:srgbClr val="000000"/>
              </a:solidFill>
              <a:latin typeface="Segoe UI" charset="0"/>
            </a:endParaRPr>
          </a:p>
          <a:p>
            <a:pPr fontAlgn="base"/>
            <a:r>
              <a:rPr lang="en-US" dirty="0">
                <a:solidFill>
                  <a:srgbClr val="000000"/>
                </a:solidFill>
                <a:latin typeface="Arial" charset="0"/>
              </a:rPr>
              <a:t>​</a:t>
            </a:r>
            <a:endParaRPr lang="en-US" dirty="0">
              <a:solidFill>
                <a:srgbClr val="000000"/>
              </a:solidFill>
              <a:latin typeface="Segoe UI" charset="0"/>
            </a:endParaRPr>
          </a:p>
          <a:p>
            <a:pPr marL="285750" indent="-285750" fontAlgn="base">
              <a:buFont typeface="Wingdings" charset="2"/>
              <a:buChar char="§"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T101, 93% on 2 L NC​</a:t>
            </a:r>
            <a:endParaRPr lang="en-US" dirty="0">
              <a:solidFill>
                <a:srgbClr val="000000"/>
              </a:solidFill>
              <a:latin typeface="Segoe UI" charset="0"/>
            </a:endParaRPr>
          </a:p>
          <a:p>
            <a:pPr marL="285750" indent="-285750" fontAlgn="base">
              <a:buFont typeface="Wingdings" charset="2"/>
              <a:buChar char="§"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WBC 12.3​</a:t>
            </a:r>
            <a:endParaRPr lang="en-US" dirty="0">
              <a:solidFill>
                <a:srgbClr val="000000"/>
              </a:solidFill>
              <a:latin typeface="Segoe UI" charset="0"/>
            </a:endParaRPr>
          </a:p>
          <a:p>
            <a:pPr fontAlgn="base"/>
            <a:r>
              <a:rPr lang="en-US" dirty="0">
                <a:solidFill>
                  <a:srgbClr val="000000"/>
                </a:solidFill>
                <a:latin typeface="Arial" charset="0"/>
              </a:rPr>
              <a:t>​</a:t>
            </a:r>
            <a:endParaRPr lang="en-US" dirty="0">
              <a:solidFill>
                <a:srgbClr val="000000"/>
              </a:solidFill>
              <a:latin typeface="Segoe UI" charset="0"/>
            </a:endParaRPr>
          </a:p>
          <a:p>
            <a:pPr fontAlgn="base"/>
            <a:endParaRPr lang="en-US" dirty="0" smtClean="0">
              <a:solidFill>
                <a:srgbClr val="000000"/>
              </a:solidFill>
              <a:latin typeface="Arial" charset="0"/>
            </a:endParaRPr>
          </a:p>
          <a:p>
            <a:pPr fontAlgn="base"/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fontAlgn="base"/>
            <a:endParaRPr lang="en-US" dirty="0" smtClean="0">
              <a:solidFill>
                <a:srgbClr val="000000"/>
              </a:solidFill>
              <a:latin typeface="Arial" charset="0"/>
            </a:endParaRPr>
          </a:p>
          <a:p>
            <a:pPr fontAlgn="base"/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fontAlgn="base"/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fontAlgn="base"/>
            <a:endParaRPr lang="en-US" dirty="0">
              <a:solidFill>
                <a:srgbClr val="000000"/>
              </a:solidFill>
              <a:latin typeface="Segoe UI" charset="0"/>
            </a:endParaRPr>
          </a:p>
          <a:p>
            <a:pPr marL="285750" indent="-285750" fontAlgn="base">
              <a:buFont typeface="Wingdings" charset="2"/>
              <a:buChar char="§"/>
            </a:pPr>
            <a:r>
              <a:rPr lang="en-US" dirty="0" err="1">
                <a:solidFill>
                  <a:srgbClr val="000000"/>
                </a:solidFill>
                <a:latin typeface="Arial" charset="0"/>
              </a:rPr>
              <a:t>RCx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: ​</a:t>
            </a:r>
            <a:endParaRPr lang="en-US" dirty="0">
              <a:solidFill>
                <a:srgbClr val="000000"/>
              </a:solidFill>
              <a:latin typeface="Segoe UI" charset="0"/>
            </a:endParaRPr>
          </a:p>
          <a:p>
            <a:pPr fontAlgn="base"/>
            <a:r>
              <a:rPr lang="en-US" dirty="0">
                <a:solidFill>
                  <a:srgbClr val="000000"/>
                </a:solidFill>
                <a:latin typeface="Arial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82" y="2887494"/>
            <a:ext cx="3761218" cy="11513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276" y="1106742"/>
            <a:ext cx="5975022" cy="47128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176" y="5155103"/>
            <a:ext cx="5152091" cy="5746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31376" y="5510151"/>
            <a:ext cx="1343133" cy="219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2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Case</a:t>
            </a:r>
            <a:endParaRPr lang="en-US" sz="3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16584" y="1091648"/>
            <a:ext cx="40200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Describe gram stain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Gram (+) or (-)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Shape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Additional characteristics?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449" y="2922448"/>
            <a:ext cx="4133651" cy="3628349"/>
          </a:xfrm>
          <a:prstGeom prst="rect">
            <a:avLst/>
          </a:prstGeom>
        </p:spPr>
      </p:pic>
      <p:pic>
        <p:nvPicPr>
          <p:cNvPr id="1026" name="Picture 2" descr="https://news.mayocliniclabs.com/n1/96e99366cea7b0de/uploads/2020/08/pthwys-image1-rodin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2" t="-23030" r="12912" b="30909"/>
          <a:stretch/>
        </p:blipFill>
        <p:spPr bwMode="auto">
          <a:xfrm>
            <a:off x="395229" y="-60918"/>
            <a:ext cx="6610932" cy="495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35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Case</a:t>
            </a:r>
            <a:endParaRPr lang="en-US" sz="3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64590" y="1184014"/>
            <a:ext cx="40200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Gram positive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cocci, pairs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Lancet shaped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Surrounding halo (represents capsule)</a:t>
            </a:r>
          </a:p>
        </p:txBody>
      </p:sp>
      <p:pic>
        <p:nvPicPr>
          <p:cNvPr id="9" name="Picture 2" descr="https://news.mayocliniclabs.com/n1/96e99366cea7b0de/uploads/2020/08/pthwys-image1-rodin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2" t="-23030" r="12912" b="30909"/>
          <a:stretch/>
        </p:blipFill>
        <p:spPr bwMode="auto">
          <a:xfrm>
            <a:off x="463824" y="-203421"/>
            <a:ext cx="6610932" cy="495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1449" y="2922448"/>
            <a:ext cx="4133651" cy="362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4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Case</a:t>
            </a:r>
            <a:endParaRPr lang="en-US" sz="3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6" name="Picture 2" descr="treppseudo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t="4996" r="6056" b="2397"/>
          <a:stretch/>
        </p:blipFill>
        <p:spPr bwMode="auto">
          <a:xfrm>
            <a:off x="516836" y="902339"/>
            <a:ext cx="5706774" cy="565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55193" y="902339"/>
            <a:ext cx="48748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Gram stain: Gram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positive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cocci, pair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lancet shaped,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surrounding halo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Describe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growth on agar 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Colony color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Hemolysis</a:t>
            </a:r>
          </a:p>
        </p:txBody>
      </p:sp>
    </p:spTree>
    <p:extLst>
      <p:ext uri="{BB962C8B-B14F-4D97-AF65-F5344CB8AC3E}">
        <p14:creationId xmlns:p14="http://schemas.microsoft.com/office/powerpoint/2010/main" val="206533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Case</a:t>
            </a:r>
            <a:endParaRPr lang="en-US" sz="3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6" name="Picture 2" descr="treppseudo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t="4996" r="6056" b="2397"/>
          <a:stretch/>
        </p:blipFill>
        <p:spPr bwMode="auto">
          <a:xfrm>
            <a:off x="3544282" y="3480821"/>
            <a:ext cx="3317816" cy="328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38954" y="889556"/>
            <a:ext cx="465614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Gram stain: Gram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positive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diplococci, lancet shaped,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surrounding halo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Grey colonies, α hemolysis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Organism? </a:t>
            </a:r>
          </a:p>
          <a:p>
            <a:pPr marL="285750" indent="-285750">
              <a:buFont typeface="Wingdings" charset="2"/>
              <a:buChar char="§"/>
            </a:pPr>
            <a:endParaRPr lang="en-US" sz="2000" b="1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What additional tests (biochemical or non biochemical) would be helpful? </a:t>
            </a:r>
          </a:p>
        </p:txBody>
      </p:sp>
      <p:sp>
        <p:nvSpPr>
          <p:cNvPr id="3" name="Rectangle 2"/>
          <p:cNvSpPr/>
          <p:nvPr/>
        </p:nvSpPr>
        <p:spPr>
          <a:xfrm>
            <a:off x="6938954" y="5978434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Hint: Choose from the following biochemical tests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ptochin, bile solubility, 6.5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%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NaCl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, PYR,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ndole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2" descr="https://news.mayocliniclabs.com/n1/96e99366cea7b0de/uploads/2020/08/pthwys-image1-rodin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2" t="-23030" r="12912" b="30909"/>
          <a:stretch/>
        </p:blipFill>
        <p:spPr bwMode="auto">
          <a:xfrm>
            <a:off x="284728" y="0"/>
            <a:ext cx="4679158" cy="350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93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Case</a:t>
            </a:r>
            <a:endParaRPr lang="en-US" sz="3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6" name="Picture 2" descr="treppseudo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t="4996" r="6056" b="2397"/>
          <a:stretch/>
        </p:blipFill>
        <p:spPr bwMode="auto">
          <a:xfrm>
            <a:off x="3544282" y="3480821"/>
            <a:ext cx="3317816" cy="328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38954" y="889556"/>
            <a:ext cx="465614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Gram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positive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diplococci, lancet shaped,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surrounding halo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G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rey colonies, alpha hemolysis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Organism? </a:t>
            </a:r>
            <a:r>
              <a:rPr lang="en-US" sz="2000" b="1" i="1" dirty="0" smtClean="0">
                <a:latin typeface="Arial" charset="0"/>
                <a:ea typeface="Arial" charset="0"/>
                <a:cs typeface="Arial" charset="0"/>
              </a:rPr>
              <a:t>Streptococcus pneumoniae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Typical colony appearance: central indent from autolysis or mucoid appearing</a:t>
            </a:r>
          </a:p>
          <a:p>
            <a:pPr marL="285750" indent="-285750">
              <a:buFont typeface="Wingdings" charset="2"/>
              <a:buChar char="§"/>
            </a:pPr>
            <a:endParaRPr lang="en-US" sz="2000" b="1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What additional tests would be helpful?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Optochin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Bile solubility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Streptococcus pneumoniae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urinary antigen</a:t>
            </a:r>
          </a:p>
        </p:txBody>
      </p:sp>
      <p:pic>
        <p:nvPicPr>
          <p:cNvPr id="8" name="Picture 2" descr="https://news.mayocliniclabs.com/n1/96e99366cea7b0de/uploads/2020/08/pthwys-image1-rodin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2" t="-23030" r="12912" b="30909"/>
          <a:stretch/>
        </p:blipFill>
        <p:spPr bwMode="auto">
          <a:xfrm>
            <a:off x="284728" y="0"/>
            <a:ext cx="4679158" cy="350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79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Optochin Test</a:t>
            </a:r>
            <a:endParaRPr lang="en-US" sz="3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920" y="681019"/>
            <a:ext cx="4626321" cy="449075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0190" y="1079736"/>
            <a:ext cx="458130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Allows for </a:t>
            </a:r>
            <a:r>
              <a:rPr lang="en-US" u="sng" dirty="0" smtClean="0">
                <a:latin typeface="Arial" charset="0"/>
                <a:ea typeface="Arial" charset="0"/>
                <a:cs typeface="Arial" charset="0"/>
              </a:rPr>
              <a:t>presumptive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identification of α-hemolytic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S. pneumoniae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from α-hemolytic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S.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viridans</a:t>
            </a:r>
            <a:endParaRPr lang="en-US" i="1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i="1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Optochin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(ethylhydrocupreine hydrochloride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) impregnated disc on lawn of organism</a:t>
            </a:r>
          </a:p>
          <a:p>
            <a:pPr marL="285750" indent="-285750">
              <a:buFont typeface="Wingdings" charset="2"/>
              <a:buChar char="§"/>
            </a:pPr>
            <a:endParaRPr lang="en-US" b="1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Zone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of ≥ 14 mm is considered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susceptible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51206" y="5250435"/>
            <a:ext cx="29255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b="1" i="1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b="1" i="1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b="1" i="1" dirty="0" smtClean="0">
                <a:latin typeface="Arial" charset="0"/>
                <a:ea typeface="Arial" charset="0"/>
                <a:cs typeface="Arial" charset="0"/>
              </a:rPr>
              <a:t>itis</a:t>
            </a:r>
            <a:endParaRPr lang="en-US" b="1" i="1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no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zone of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inhibition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resistant to optochin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476735" y="5250435"/>
            <a:ext cx="29453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latin typeface="Arial" charset="0"/>
                <a:ea typeface="Arial" charset="0"/>
                <a:cs typeface="Arial" charset="0"/>
              </a:rPr>
              <a:t>S. </a:t>
            </a:r>
            <a:r>
              <a:rPr lang="en-US" b="1" i="1" dirty="0" smtClean="0">
                <a:latin typeface="Arial" charset="0"/>
                <a:ea typeface="Arial" charset="0"/>
                <a:cs typeface="Arial" charset="0"/>
              </a:rPr>
              <a:t>pneumoniae </a:t>
            </a:r>
            <a:endParaRPr lang="en-US" b="1" i="1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zone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≥ 14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mm </a:t>
            </a:r>
          </a:p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susceptible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to optochin </a:t>
            </a:r>
          </a:p>
        </p:txBody>
      </p:sp>
    </p:spTree>
    <p:extLst>
      <p:ext uri="{BB962C8B-B14F-4D97-AF65-F5344CB8AC3E}">
        <p14:creationId xmlns:p14="http://schemas.microsoft.com/office/powerpoint/2010/main" val="2943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Bile Solubility</a:t>
            </a:r>
            <a:endParaRPr lang="en-US" sz="3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190" y="176960"/>
            <a:ext cx="4849787" cy="356642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75157" y="1084771"/>
            <a:ext cx="561113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Optochin susceptibility is presumptive only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Some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pneumococcal strains are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optochin-resistant ∴ bile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solubility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testing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Bile (or solution of bile salt) rapidly lyses pneumococcal colonies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S. pneumoniae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has presence of intracellular autolytic enzyme, amidase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86290" y="3788873"/>
            <a:ext cx="292552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b="1" i="1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b="1" i="1" dirty="0" smtClean="0">
                <a:latin typeface="Arial" charset="0"/>
                <a:ea typeface="Arial" charset="0"/>
                <a:cs typeface="Arial" charset="0"/>
              </a:rPr>
              <a:t>mi</a:t>
            </a:r>
            <a:r>
              <a:rPr lang="en-US" b="1" i="1" dirty="0" smtClean="0">
                <a:latin typeface="Arial" charset="0"/>
                <a:ea typeface="Arial" charset="0"/>
                <a:cs typeface="Arial" charset="0"/>
              </a:rPr>
              <a:t>tis</a:t>
            </a:r>
            <a:endParaRPr lang="en-US" b="1" i="1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Bile insoluble</a:t>
            </a:r>
          </a:p>
          <a:p>
            <a:pPr algn="ctr"/>
            <a:endParaRPr lang="en-US" sz="1000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No change in turbidity in bile salt solution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615680" y="3783530"/>
            <a:ext cx="294537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latin typeface="Arial" charset="0"/>
                <a:ea typeface="Arial" charset="0"/>
                <a:cs typeface="Arial" charset="0"/>
              </a:rPr>
              <a:t>S. </a:t>
            </a:r>
            <a:r>
              <a:rPr lang="en-US" b="1" i="1" dirty="0" smtClean="0">
                <a:latin typeface="Arial" charset="0"/>
                <a:ea typeface="Arial" charset="0"/>
                <a:cs typeface="Arial" charset="0"/>
              </a:rPr>
              <a:t>pneumoniae </a:t>
            </a:r>
          </a:p>
          <a:p>
            <a:pPr algn="ctr"/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Bile soluble</a:t>
            </a:r>
          </a:p>
          <a:p>
            <a:pPr algn="ctr"/>
            <a:endParaRPr lang="en-US" sz="1000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All turbidity in bile salt solution has cleared indicating cell lysis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146" name="Picture 2" descr="he bile solubility test. Positive test result with Streptococcus pneumoniae 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9" t="10991" r="10650"/>
          <a:stretch/>
        </p:blipFill>
        <p:spPr bwMode="auto">
          <a:xfrm>
            <a:off x="1474839" y="3670094"/>
            <a:ext cx="3591753" cy="307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82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i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S. </a:t>
            </a:r>
            <a:r>
              <a:rPr lang="en-US" sz="3400" i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3400" i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neumoniae </a:t>
            </a:r>
            <a:r>
              <a:rPr lang="en-US" sz="3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ntigen</a:t>
            </a:r>
            <a:endParaRPr lang="en-US" sz="3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789" y="1392039"/>
            <a:ext cx="5984866" cy="37466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4693" y="2844769"/>
            <a:ext cx="53929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FDA approved on urine and CSF specimens only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Detects C-polysaccharide of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S. pneumoniae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cell wall (present in all serotypes)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Improved detection is correlated with urine concentration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51" y="1068720"/>
            <a:ext cx="5335025" cy="129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7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2149" y="1397777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i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S. </a:t>
            </a:r>
            <a:r>
              <a:rPr lang="en-US" sz="3400" i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3400" i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neumoniae </a:t>
            </a:r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urinary antigen</a:t>
            </a:r>
            <a:endParaRPr lang="en-US" sz="3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2149" y="1232506"/>
            <a:ext cx="1024648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Gold standard: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S pneumoniae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culture 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Sensitivity: 74%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Boulware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et al 2007, Sinclair et al 2013)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False negatives: low level of urinary antigen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b="1" dirty="0">
                <a:latin typeface="Arial" charset="0"/>
                <a:ea typeface="Arial" charset="0"/>
                <a:cs typeface="Arial" charset="0"/>
              </a:rPr>
              <a:t>Specificity: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94%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Boulware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et al 2007, Sinclair et al 2013)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. pneumoniae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vaccine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(48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hrs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, do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not perform urine testing within 5 days of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receiving vaccination)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C-polysaccharide also found in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S. mitis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S.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oralis</a:t>
            </a:r>
            <a:endParaRPr lang="en-US" i="1" dirty="0" smtClean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Wingdings" charset="2"/>
              <a:buChar char="§"/>
            </a:pPr>
            <a:endParaRPr lang="en-US" i="1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Persistence: months after pneumococcal disease (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Andreo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et al 2009)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35% pts positive 2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mos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17% pts positive 4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mos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6% pts positive 6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mos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later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3 cases detected for &gt; 1 year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72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75" y="-237907"/>
            <a:ext cx="10058400" cy="1450757"/>
          </a:xfrm>
        </p:spPr>
        <p:txBody>
          <a:bodyPr>
            <a:normAutofit/>
          </a:bodyPr>
          <a:lstStyle/>
          <a:p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Agenda</a:t>
            </a:r>
            <a:endParaRPr lang="en-US" sz="3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3427" y="1030288"/>
            <a:ext cx="10058400" cy="3543967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Respiratory cultures/specialized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edia wrap – up </a:t>
            </a:r>
          </a:p>
          <a:p>
            <a:pPr>
              <a:buFont typeface="Wingdings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Biochemical tests</a:t>
            </a:r>
          </a:p>
          <a:p>
            <a:pPr>
              <a:buFont typeface="Wingdings" charset="2"/>
              <a:buChar char="§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α and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γ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hemolytic gram (+) organisms</a:t>
            </a:r>
            <a:endParaRPr lang="en-US" sz="24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Blood 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cultures &amp; blood 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cultures 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processing </a:t>
            </a:r>
            <a:endParaRPr lang="en-US" sz="24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1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/>
          <p:cNvSpPr txBox="1"/>
          <p:nvPr/>
        </p:nvSpPr>
        <p:spPr>
          <a:xfrm>
            <a:off x="2638208" y="2370340"/>
            <a:ext cx="198078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Optochin resistant</a:t>
            </a:r>
          </a:p>
          <a:p>
            <a:pPr algn="ctr"/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Bile insoluble</a:t>
            </a:r>
          </a:p>
          <a:p>
            <a:pPr algn="ctr"/>
            <a:endParaRPr lang="en-US" sz="1200" b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40972" y="142378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Gram Positives</a:t>
            </a:r>
            <a:endParaRPr lang="en-US" sz="3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60382" y="2894238"/>
            <a:ext cx="159760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Group A, B, C, F, G Strep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46706" y="2912867"/>
            <a:ext cx="144353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latin typeface="Arial" charset="0"/>
                <a:ea typeface="Arial" charset="0"/>
                <a:cs typeface="Arial" charset="0"/>
              </a:rPr>
              <a:t>S. aureus</a:t>
            </a:r>
            <a:endParaRPr lang="en-US" sz="1200" i="1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658983" y="940212"/>
            <a:ext cx="8752113" cy="1274375"/>
            <a:chOff x="1658983" y="599371"/>
            <a:chExt cx="8752113" cy="1274375"/>
          </a:xfrm>
        </p:grpSpPr>
        <p:sp>
          <p:nvSpPr>
            <p:cNvPr id="2" name="TextBox 1"/>
            <p:cNvSpPr txBox="1"/>
            <p:nvPr/>
          </p:nvSpPr>
          <p:spPr>
            <a:xfrm>
              <a:off x="3997234" y="599371"/>
              <a:ext cx="3931919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Cocci</a:t>
              </a:r>
              <a:endParaRPr lang="en-US" sz="16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58983" y="1535192"/>
              <a:ext cx="2481943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α hemolysis</a:t>
              </a:r>
              <a:endParaRPr lang="en-US" sz="16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94068" y="1535192"/>
              <a:ext cx="2481943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β hemolysis</a:t>
              </a:r>
              <a:endParaRPr lang="en-US" sz="16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29153" y="1535192"/>
              <a:ext cx="2481943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 smtClean="0">
                  <a:latin typeface="Arial" charset="0"/>
                  <a:ea typeface="Arial" charset="0"/>
                  <a:cs typeface="Arial" charset="0"/>
                </a:rPr>
                <a:t>γ</a:t>
              </a:r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 hemolysis</a:t>
              </a:r>
              <a:endParaRPr lang="en-US" sz="1600" dirty="0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15" name="Straight Connector 14"/>
            <p:cNvCxnSpPr>
              <a:stCxn id="2" idx="2"/>
            </p:cNvCxnSpPr>
            <p:nvPr/>
          </p:nvCxnSpPr>
          <p:spPr>
            <a:xfrm>
              <a:off x="5963194" y="937925"/>
              <a:ext cx="0" cy="25079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847699" y="1188720"/>
              <a:ext cx="660980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847699" y="1188720"/>
              <a:ext cx="2174" cy="3352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961019" y="1210704"/>
              <a:ext cx="2174" cy="3352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9461872" y="1193071"/>
              <a:ext cx="2174" cy="3352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/>
          <p:cNvCxnSpPr/>
          <p:nvPr/>
        </p:nvCxnSpPr>
        <p:spPr>
          <a:xfrm>
            <a:off x="6299518" y="2229189"/>
            <a:ext cx="2174" cy="335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002635" y="2562940"/>
            <a:ext cx="24928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010494" y="2553361"/>
            <a:ext cx="2174" cy="335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495467" y="2569179"/>
            <a:ext cx="2174" cy="335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114375" y="2567307"/>
            <a:ext cx="10661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catalase (-)</a:t>
            </a:r>
            <a:endParaRPr lang="en-US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72058" y="2559793"/>
            <a:ext cx="130392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catalase (+)</a:t>
            </a:r>
            <a:endParaRPr lang="en-US" sz="1200" b="1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4242161" y="3693063"/>
            <a:ext cx="1648571" cy="32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242161" y="3693063"/>
            <a:ext cx="2174" cy="335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888558" y="3693063"/>
            <a:ext cx="2174" cy="335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091918" y="3368586"/>
            <a:ext cx="2174" cy="335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569079" y="4028345"/>
            <a:ext cx="114369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Group A</a:t>
            </a:r>
            <a:r>
              <a:rPr lang="en-US" sz="1200" smtClean="0">
                <a:latin typeface="Arial" charset="0"/>
                <a:ea typeface="Arial" charset="0"/>
                <a:cs typeface="Arial" charset="0"/>
              </a:rPr>
              <a:t>, C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, F, G Strep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497142" y="4042947"/>
            <a:ext cx="89832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Group B Strep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882991" y="3728311"/>
            <a:ext cx="1475059" cy="2831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CAMP (-)</a:t>
            </a:r>
            <a:endParaRPr lang="en-US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875731" y="3742913"/>
            <a:ext cx="130392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CAMP (+)</a:t>
            </a:r>
            <a:endParaRPr lang="en-US" sz="1200" b="1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2846835" y="2219763"/>
            <a:ext cx="864" cy="53824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124592" y="2758012"/>
            <a:ext cx="144448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124592" y="2758012"/>
            <a:ext cx="2174" cy="335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574719" y="2760194"/>
            <a:ext cx="2174" cy="335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46298" y="3089309"/>
            <a:ext cx="161570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latin typeface="Arial" charset="0"/>
                <a:ea typeface="Arial" charset="0"/>
                <a:cs typeface="Arial" charset="0"/>
              </a:rPr>
              <a:t>S. pneumoniae</a:t>
            </a:r>
            <a:endParaRPr lang="en-US" sz="12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899954" y="3071523"/>
            <a:ext cx="1143694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latin typeface="Arial" charset="0"/>
                <a:ea typeface="Arial" charset="0"/>
                <a:cs typeface="Arial" charset="0"/>
              </a:rPr>
              <a:t>S. </a:t>
            </a:r>
            <a:r>
              <a:rPr lang="en-US" sz="1200" i="1" dirty="0" err="1" smtClean="0">
                <a:latin typeface="Arial" charset="0"/>
                <a:ea typeface="Arial" charset="0"/>
                <a:cs typeface="Arial" charset="0"/>
              </a:rPr>
              <a:t>viridans</a:t>
            </a:r>
            <a:endParaRPr lang="en-US" sz="12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99016" y="2368568"/>
            <a:ext cx="198078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Optochin sensitive</a:t>
            </a:r>
          </a:p>
          <a:p>
            <a:pPr algn="ctr"/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Bile soluble</a:t>
            </a:r>
          </a:p>
          <a:p>
            <a:pPr algn="ctr"/>
            <a:endParaRPr lang="en-US" sz="1200" b="1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6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E2C502-C812-CE43-A2C1-783F2CDD1B6D}"/>
              </a:ext>
            </a:extLst>
          </p:cNvPr>
          <p:cNvSpPr txBox="1"/>
          <p:nvPr/>
        </p:nvSpPr>
        <p:spPr>
          <a:xfrm>
            <a:off x="4796574" y="4162470"/>
            <a:ext cx="1917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12:53</a:t>
            </a:r>
          </a:p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Pt presents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to the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ED</a:t>
            </a:r>
          </a:p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9AA886F-48F6-584F-BDEF-75EC77E38351}"/>
              </a:ext>
            </a:extLst>
          </p:cNvPr>
          <p:cNvSpPr/>
          <p:nvPr/>
        </p:nvSpPr>
        <p:spPr>
          <a:xfrm>
            <a:off x="523017" y="1200495"/>
            <a:ext cx="415593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5 week old male born at 40 GW via normal delivery presented with decreased PO intake, fever, irritability x 1 day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Mother GBS pregnancy screening negative and had fever x 1 after giving birth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98.7</a:t>
            </a:r>
            <a:r>
              <a:rPr lang="en-US" sz="2000" baseline="30000" dirty="0" smtClean="0"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F,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BP 89/60, HR 163</a:t>
            </a: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WBC 16.1</a:t>
            </a: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CRP 6 mg/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dL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CXR negative </a:t>
            </a: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B71D4AD-9052-C545-8758-EF1828C3FC45}"/>
              </a:ext>
            </a:extLst>
          </p:cNvPr>
          <p:cNvSpPr txBox="1"/>
          <p:nvPr/>
        </p:nvSpPr>
        <p:spPr>
          <a:xfrm>
            <a:off x="9625082" y="3391211"/>
            <a:ext cx="2563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14:45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9A5FAE7-5814-664B-AA8B-C62F576D2499}"/>
              </a:ext>
            </a:extLst>
          </p:cNvPr>
          <p:cNvSpPr txBox="1"/>
          <p:nvPr/>
        </p:nvSpPr>
        <p:spPr>
          <a:xfrm>
            <a:off x="8697809" y="2897346"/>
            <a:ext cx="1294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13:45</a:t>
            </a:r>
          </a:p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G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iven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antibiotics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E9A46D4-DC46-7042-992F-360AAF1108AB}"/>
              </a:ext>
            </a:extLst>
          </p:cNvPr>
          <p:cNvSpPr txBox="1"/>
          <p:nvPr/>
        </p:nvSpPr>
        <p:spPr>
          <a:xfrm>
            <a:off x="6831378" y="2897346"/>
            <a:ext cx="1531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13:18 </a:t>
            </a:r>
          </a:p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rder placed for blood cx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B571C9C-3535-054A-9129-BC8B75660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5277" y="1727852"/>
            <a:ext cx="1282700" cy="15875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77A320C-C81A-5D45-AC6B-4CC33726BBFD}"/>
              </a:ext>
            </a:extLst>
          </p:cNvPr>
          <p:cNvSpPr txBox="1"/>
          <p:nvPr/>
        </p:nvSpPr>
        <p:spPr>
          <a:xfrm>
            <a:off x="4685559" y="3455698"/>
            <a:ext cx="2326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Day 1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366479" y="3972394"/>
            <a:ext cx="6431821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5696213" y="3845647"/>
            <a:ext cx="237630" cy="236775"/>
          </a:xfrm>
          <a:prstGeom prst="ellipse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493387" y="3854006"/>
            <a:ext cx="237630" cy="236775"/>
          </a:xfrm>
          <a:prstGeom prst="ellipse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9345271" y="3854006"/>
            <a:ext cx="237630" cy="236775"/>
          </a:xfrm>
          <a:prstGeom prst="ellipse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0864446" y="3855822"/>
            <a:ext cx="237630" cy="236775"/>
          </a:xfrm>
          <a:prstGeom prst="ellipse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Case</a:t>
            </a:r>
            <a:endParaRPr lang="en-US" sz="3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0970471" y="4162470"/>
            <a:ext cx="8308" cy="60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9A5FAE7-5814-664B-AA8B-C62F576D2499}"/>
              </a:ext>
            </a:extLst>
          </p:cNvPr>
          <p:cNvSpPr txBox="1"/>
          <p:nvPr/>
        </p:nvSpPr>
        <p:spPr>
          <a:xfrm>
            <a:off x="8986156" y="4624135"/>
            <a:ext cx="32020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ED: 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Should we still get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BCx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?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How many sets?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Timing of sets?</a:t>
            </a:r>
          </a:p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60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687ED-7445-4F97-8034-22CEA62B3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279" y="1211028"/>
            <a:ext cx="1025452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What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is the </a:t>
            </a:r>
            <a:r>
              <a:rPr lang="en-US" sz="2000" u="sng" dirty="0">
                <a:latin typeface="Arial" charset="0"/>
                <a:ea typeface="Arial" charset="0"/>
                <a:cs typeface="Arial" charset="0"/>
              </a:rPr>
              <a:t>most important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variable in recovering organism?</a:t>
            </a:r>
          </a:p>
          <a:p>
            <a:pPr marL="1143000" lvl="1" indent="-457200">
              <a:buAutoNum type="alphaLcParenR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Volume of blood 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obtained for each blood culture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1143000" lvl="1" indent="-457200">
              <a:buAutoNum type="alphaLcParenR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Number of individual sets sent</a:t>
            </a:r>
          </a:p>
          <a:p>
            <a:pPr marL="1143000" lvl="1" indent="-457200">
              <a:buAutoNum type="alphaLcParenR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Ensuring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adequate time between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sets</a:t>
            </a:r>
          </a:p>
          <a:p>
            <a:pPr marL="1143000" lvl="1" indent="-457200">
              <a:buAutoNum type="alphaLcParenR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Incubation time</a:t>
            </a:r>
          </a:p>
          <a:p>
            <a:pPr marL="1143000" lvl="1" indent="-457200">
              <a:buFont typeface="Arial"/>
              <a:buAutoNum type="alphaLcParenR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Timing prior to antibiotic administration</a:t>
            </a:r>
          </a:p>
          <a:p>
            <a:pPr marL="1143000" lvl="1" indent="-457200">
              <a:buAutoNum type="alphaLcParenR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1143000" lvl="1" indent="-457200">
              <a:buAutoNum type="alphaLcParenR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Blood cultures</a:t>
            </a:r>
            <a:endParaRPr lang="en-US" sz="3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8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687ED-7445-4F97-8034-22CEA62B3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654" y="1039578"/>
            <a:ext cx="11111771" cy="378959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Volume of blood obtained for each blood culture is the single most important variable in recovering microorganisms in patients with bloodstream infections  (IDSA, 2018)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Blood cultures: volume</a:t>
            </a:r>
            <a:endParaRPr lang="en-US" sz="3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9654" y="1885950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Bouza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et al 2007</a:t>
            </a: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Even for automated continuous monitoring blood culture systems, </a:t>
            </a:r>
          </a:p>
          <a:p>
            <a:pPr lvl="2">
              <a:buFont typeface="Wingdings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higher volume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obtained, the larger the # of BSI detected</a:t>
            </a:r>
          </a:p>
          <a:p>
            <a:pPr lvl="2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yield of detection increased by 3.5% each mL of blood cultured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804" y="1885950"/>
            <a:ext cx="5413707" cy="45529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815513" y="4829175"/>
            <a:ext cx="1585912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576575" y="1885950"/>
            <a:ext cx="397936" cy="414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6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687ED-7445-4F97-8034-22CEA62B3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654" y="1039578"/>
            <a:ext cx="11111771" cy="378959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Volume of blood obtained for each blood culture is the single most important variable in recovering microorganisms in patients with bloodstream infections  (IDSA, 2008) </a:t>
            </a:r>
          </a:p>
          <a:p>
            <a:pPr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Blood cultures: volume</a:t>
            </a:r>
            <a:endParaRPr lang="en-US" sz="3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188" y="1914525"/>
            <a:ext cx="4699000" cy="3886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9654" y="1885950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Adults: </a:t>
            </a: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20 -  30 mL per culture (~10 cc each bottle) </a:t>
            </a: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2 – 3 sets used per septic episode (40 – 60 mL of blood total)</a:t>
            </a:r>
          </a:p>
          <a:p>
            <a:pPr lvl="1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Pediatrics:</a:t>
            </a: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Volume of blood to collect based on weight of patient</a:t>
            </a: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Aerobic bottle (unless anaerobic infection suspected)</a:t>
            </a:r>
          </a:p>
          <a:p>
            <a:pPr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endParaRPr lang="en-US" sz="2000" b="1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67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Blood cultures: sets &amp; timing</a:t>
            </a:r>
            <a:endParaRPr lang="en-US" sz="3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817" y="1257300"/>
            <a:ext cx="5526532" cy="45053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9654" y="1463248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Sensitivity of single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BCx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set is limited since bacteria/fungi may not be constantly present in bloodstream</a:t>
            </a:r>
          </a:p>
          <a:p>
            <a:pPr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Cumulative yield of pathogens from </a:t>
            </a:r>
          </a:p>
          <a:p>
            <a:pPr lvl="1">
              <a:buFont typeface="Wingdings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1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BCx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sets: 73.1%</a:t>
            </a:r>
          </a:p>
          <a:p>
            <a:pPr lvl="1">
              <a:buFont typeface="Wingdings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2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BCx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sets: 89.7%</a:t>
            </a:r>
          </a:p>
          <a:p>
            <a:pPr lvl="1">
              <a:buFont typeface="Wingdings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3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BCx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sets: 98.3%</a:t>
            </a:r>
          </a:p>
          <a:p>
            <a:pPr lvl="1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51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Blood cultures: timing of sets</a:t>
            </a:r>
            <a:endParaRPr lang="en-US" sz="3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4572" y="1114425"/>
            <a:ext cx="1054682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Timing of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BCx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dictated by clinical acuity</a:t>
            </a:r>
          </a:p>
          <a:p>
            <a:pPr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Time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interval between collecting 2 blood culture samples is not considered a critical factor (diagnostic yield stays the same)</a:t>
            </a:r>
          </a:p>
          <a:p>
            <a:pPr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BCx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at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spaced intervals (1 – 2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hrs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apart) recommended in those with suspected infective endocarditis or other endovascular infections </a:t>
            </a:r>
          </a:p>
        </p:txBody>
      </p:sp>
    </p:spTree>
    <p:extLst>
      <p:ext uri="{BB962C8B-B14F-4D97-AF65-F5344CB8AC3E}">
        <p14:creationId xmlns:p14="http://schemas.microsoft.com/office/powerpoint/2010/main" val="104283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Blood cultures: incubation time</a:t>
            </a:r>
            <a:endParaRPr lang="en-US" sz="3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9654" y="1463248"/>
            <a:ext cx="399931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Current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recommended, standard incubation period for routine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BCx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performed by continuous monitoring blood systems is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5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days</a:t>
            </a:r>
          </a:p>
          <a:p>
            <a:pPr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3 days may be adequate to recover &gt; 97% of micro-organisms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including HACEK (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Bourbeau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et al 2005) 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Notable exceptions: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P. acnes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, Mycobacteria, dimorphic fungi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967" y="1463248"/>
            <a:ext cx="7170919" cy="424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0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Blood cultures: </a:t>
            </a:r>
            <a:r>
              <a:rPr lang="en-US" sz="34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abx</a:t>
            </a:r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administration</a:t>
            </a:r>
            <a:endParaRPr lang="en-US" sz="3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45155" y="1062367"/>
            <a:ext cx="422773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Rand et al, 2019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Retrospective; adult pts with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BCx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obtained in ED (n= 25,686. 6731 septic)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Rate of positive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BCx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reduced by &gt;50% in septic (and non septic pts) by 2</a:t>
            </a:r>
            <a:r>
              <a:rPr lang="en-US" baseline="30000" dirty="0" smtClean="0">
                <a:latin typeface="Arial" charset="0"/>
                <a:ea typeface="Arial" charset="0"/>
                <a:cs typeface="Arial" charset="0"/>
              </a:rPr>
              <a:t>nd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hour of IV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abx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treatment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Ongoing positivity: not explained by antibiotic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resistant organisms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7" y="1591728"/>
            <a:ext cx="7130828" cy="40518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79741" y="2802545"/>
            <a:ext cx="73129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 smtClean="0">
                <a:latin typeface="Arial" charset="0"/>
                <a:ea typeface="Arial" charset="0"/>
                <a:cs typeface="Arial" charset="0"/>
              </a:rPr>
              <a:t>22.6%</a:t>
            </a:r>
            <a:endParaRPr lang="en-US" sz="1500" b="1" dirty="0"/>
          </a:p>
        </p:txBody>
      </p:sp>
      <p:sp>
        <p:nvSpPr>
          <p:cNvPr id="7" name="Rectangle 6"/>
          <p:cNvSpPr/>
          <p:nvPr/>
        </p:nvSpPr>
        <p:spPr>
          <a:xfrm>
            <a:off x="2952189" y="2479380"/>
            <a:ext cx="73129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 smtClean="0">
                <a:latin typeface="Arial" charset="0"/>
                <a:ea typeface="Arial" charset="0"/>
                <a:cs typeface="Arial" charset="0"/>
              </a:rPr>
              <a:t>24.3%</a:t>
            </a:r>
            <a:endParaRPr lang="en-US" sz="1500" b="1" dirty="0"/>
          </a:p>
        </p:txBody>
      </p:sp>
      <p:sp>
        <p:nvSpPr>
          <p:cNvPr id="9" name="Rectangle 8"/>
          <p:cNvSpPr/>
          <p:nvPr/>
        </p:nvSpPr>
        <p:spPr>
          <a:xfrm>
            <a:off x="3971839" y="3741288"/>
            <a:ext cx="73609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smtClean="0">
                <a:latin typeface="Arial" charset="0"/>
                <a:ea typeface="Arial" charset="0"/>
                <a:cs typeface="Arial" charset="0"/>
              </a:rPr>
              <a:t>&lt; 10%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25633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E2C502-C812-CE43-A2C1-783F2CDD1B6D}"/>
              </a:ext>
            </a:extLst>
          </p:cNvPr>
          <p:cNvSpPr txBox="1"/>
          <p:nvPr/>
        </p:nvSpPr>
        <p:spPr>
          <a:xfrm>
            <a:off x="-27387" y="3997578"/>
            <a:ext cx="1917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12:53</a:t>
            </a:r>
          </a:p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Pt presents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to the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ED</a:t>
            </a:r>
          </a:p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B71D4AD-9052-C545-8758-EF1828C3FC45}"/>
              </a:ext>
            </a:extLst>
          </p:cNvPr>
          <p:cNvSpPr txBox="1"/>
          <p:nvPr/>
        </p:nvSpPr>
        <p:spPr>
          <a:xfrm>
            <a:off x="4758940" y="2732454"/>
            <a:ext cx="2563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14:45</a:t>
            </a:r>
          </a:p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lood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cultures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obtained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9A5FAE7-5814-664B-AA8B-C62F576D2499}"/>
              </a:ext>
            </a:extLst>
          </p:cNvPr>
          <p:cNvSpPr txBox="1"/>
          <p:nvPr/>
        </p:nvSpPr>
        <p:spPr>
          <a:xfrm>
            <a:off x="3606638" y="4036709"/>
            <a:ext cx="1944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13:45</a:t>
            </a:r>
          </a:p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G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iven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antibiotics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E9A46D4-DC46-7042-992F-360AAF1108AB}"/>
              </a:ext>
            </a:extLst>
          </p:cNvPr>
          <p:cNvSpPr txBox="1"/>
          <p:nvPr/>
        </p:nvSpPr>
        <p:spPr>
          <a:xfrm>
            <a:off x="2007417" y="2732454"/>
            <a:ext cx="1531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13:18 </a:t>
            </a:r>
          </a:p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rder placed for blood cx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B571C9C-3535-054A-9129-BC8B75660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135" y="1069095"/>
            <a:ext cx="1282700" cy="15875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77A320C-C81A-5D45-AC6B-4CC33726BBFD}"/>
              </a:ext>
            </a:extLst>
          </p:cNvPr>
          <p:cNvSpPr txBox="1"/>
          <p:nvPr/>
        </p:nvSpPr>
        <p:spPr>
          <a:xfrm>
            <a:off x="-172210" y="5227567"/>
            <a:ext cx="2326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Day 1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42518" y="3807502"/>
            <a:ext cx="719527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872252" y="3680755"/>
            <a:ext cx="237630" cy="236775"/>
          </a:xfrm>
          <a:prstGeom prst="ellipse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669426" y="3689114"/>
            <a:ext cx="237630" cy="236775"/>
          </a:xfrm>
          <a:prstGeom prst="ellipse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521310" y="3689114"/>
            <a:ext cx="237630" cy="236775"/>
          </a:xfrm>
          <a:prstGeom prst="ellipse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040485" y="3690930"/>
            <a:ext cx="237630" cy="236775"/>
          </a:xfrm>
          <a:prstGeom prst="ellipse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Case</a:t>
            </a:r>
            <a:endParaRPr lang="en-US" sz="3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440845" y="3690932"/>
            <a:ext cx="237630" cy="236775"/>
          </a:xfrm>
          <a:prstGeom prst="ellipse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B71D4AD-9052-C545-8758-EF1828C3FC45}"/>
              </a:ext>
            </a:extLst>
          </p:cNvPr>
          <p:cNvSpPr txBox="1"/>
          <p:nvPr/>
        </p:nvSpPr>
        <p:spPr>
          <a:xfrm>
            <a:off x="6040485" y="4003233"/>
            <a:ext cx="2563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17:45</a:t>
            </a:r>
          </a:p>
          <a:p>
            <a:pPr algn="ctr"/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BCx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received in lab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9EFDBD1-4079-FC48-9970-3F872A963A8C}"/>
              </a:ext>
            </a:extLst>
          </p:cNvPr>
          <p:cNvSpPr txBox="1"/>
          <p:nvPr/>
        </p:nvSpPr>
        <p:spPr>
          <a:xfrm>
            <a:off x="7817377" y="3240285"/>
            <a:ext cx="4454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What identification system do we use in the lab?</a:t>
            </a:r>
          </a:p>
        </p:txBody>
      </p:sp>
    </p:spTree>
    <p:extLst>
      <p:ext uri="{BB962C8B-B14F-4D97-AF65-F5344CB8AC3E}">
        <p14:creationId xmlns:p14="http://schemas.microsoft.com/office/powerpoint/2010/main" val="202069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70934" y="1067170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0927" y="-72546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Gram (-)s that do not grow on MacConkey agar</a:t>
            </a:r>
            <a:r>
              <a:rPr lang="mr-IN" sz="3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endParaRPr lang="en-US" sz="3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668" y="1067170"/>
            <a:ext cx="4809512" cy="490791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0934" y="858860"/>
            <a:ext cx="620606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MacConkey optimal for recovery of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Enterobacterales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Not all gram negatives grow on MacConkey (fastidious, specific nutritional requirements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Examples?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</a:pP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91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1B83FEA0-698B-4A2D-829C-8AB51AD693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58" t="10367" r="37243" b="8637"/>
          <a:stretch/>
        </p:blipFill>
        <p:spPr>
          <a:xfrm>
            <a:off x="681197" y="1058707"/>
            <a:ext cx="1700212" cy="5057776"/>
          </a:xfrm>
          <a:prstGeom prst="rect">
            <a:avLst/>
          </a:prstGeom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173990" y="-533670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BACTEC</a:t>
            </a:r>
            <a:endParaRPr lang="en-US" sz="3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64168" y="1058707"/>
            <a:ext cx="374281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When organisms present, metabolize nutrients in culture media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Releases CO</a:t>
            </a:r>
            <a:r>
              <a:rPr lang="en-US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into medium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Dye in sensor (which modulates fluorescence) at bottom of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BCx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reacts with CO</a:t>
            </a:r>
            <a:r>
              <a:rPr lang="en-US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Photo detector measures level of fluorescence (corresponds to amount of CO</a:t>
            </a:r>
            <a:r>
              <a:rPr lang="en-US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released by organisms)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False (+)s: high WBC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AutoShape 2" descr="https://microbeonline.com/ezoimgfmt/i2.wp.com/microbeonline.com/wp-content/uploads/2019/11/Bactec-Blood-Culture-Principle.jpg?fit=808%2C1024&amp;ssl=1&amp;ezimgfmt=rs:633x802/rscb2/ng:webp/ngcb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698955" y="0"/>
            <a:ext cx="5165213" cy="6771308"/>
            <a:chOff x="3088640" y="471948"/>
            <a:chExt cx="5028838" cy="6213160"/>
          </a:xfrm>
        </p:grpSpPr>
        <p:pic>
          <p:nvPicPr>
            <p:cNvPr id="7" name="Picture 6" descr="Diagram&#10;&#10;Description automatically generated">
              <a:extLst>
                <a:ext uri="{FF2B5EF4-FFF2-40B4-BE49-F238E27FC236}">
                  <a16:creationId xmlns:a16="http://schemas.microsoft.com/office/drawing/2014/main" xmlns="" id="{D8F081E7-0F19-4759-A0A0-27012F7798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87" t="5654" r="5134" b="970"/>
            <a:stretch/>
          </p:blipFill>
          <p:spPr>
            <a:xfrm>
              <a:off x="3088640" y="751624"/>
              <a:ext cx="4854848" cy="5933484"/>
            </a:xfrm>
            <a:prstGeom prst="rect">
              <a:avLst/>
            </a:prstGeom>
          </p:spPr>
        </p:pic>
        <p:sp>
          <p:nvSpPr>
            <p:cNvPr id="4" name="Rounded Rectangle 3"/>
            <p:cNvSpPr/>
            <p:nvPr/>
          </p:nvSpPr>
          <p:spPr>
            <a:xfrm>
              <a:off x="4616245" y="471948"/>
              <a:ext cx="3501233" cy="213851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8637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E2C502-C812-CE43-A2C1-783F2CDD1B6D}"/>
              </a:ext>
            </a:extLst>
          </p:cNvPr>
          <p:cNvSpPr txBox="1"/>
          <p:nvPr/>
        </p:nvSpPr>
        <p:spPr>
          <a:xfrm>
            <a:off x="-27387" y="3997578"/>
            <a:ext cx="1917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12:53</a:t>
            </a:r>
          </a:p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Pt presents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to the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ED</a:t>
            </a:r>
          </a:p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B71D4AD-9052-C545-8758-EF1828C3FC45}"/>
              </a:ext>
            </a:extLst>
          </p:cNvPr>
          <p:cNvSpPr txBox="1"/>
          <p:nvPr/>
        </p:nvSpPr>
        <p:spPr>
          <a:xfrm>
            <a:off x="4758940" y="2732454"/>
            <a:ext cx="2563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14:45</a:t>
            </a:r>
          </a:p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blood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cultures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obtained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9A5FAE7-5814-664B-AA8B-C62F576D2499}"/>
              </a:ext>
            </a:extLst>
          </p:cNvPr>
          <p:cNvSpPr txBox="1"/>
          <p:nvPr/>
        </p:nvSpPr>
        <p:spPr>
          <a:xfrm>
            <a:off x="3606638" y="4036709"/>
            <a:ext cx="1944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13:45</a:t>
            </a:r>
          </a:p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G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iven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antibiotics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E9A46D4-DC46-7042-992F-360AAF1108AB}"/>
              </a:ext>
            </a:extLst>
          </p:cNvPr>
          <p:cNvSpPr txBox="1"/>
          <p:nvPr/>
        </p:nvSpPr>
        <p:spPr>
          <a:xfrm>
            <a:off x="2007417" y="2732454"/>
            <a:ext cx="1531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13:18 </a:t>
            </a:r>
          </a:p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rder placed for blood cx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B571C9C-3535-054A-9129-BC8B75660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135" y="1069095"/>
            <a:ext cx="1282700" cy="15875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77A320C-C81A-5D45-AC6B-4CC33726BBFD}"/>
              </a:ext>
            </a:extLst>
          </p:cNvPr>
          <p:cNvSpPr txBox="1"/>
          <p:nvPr/>
        </p:nvSpPr>
        <p:spPr>
          <a:xfrm>
            <a:off x="-232072" y="3324462"/>
            <a:ext cx="2326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Day 1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42518" y="3807502"/>
            <a:ext cx="965329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872252" y="3680755"/>
            <a:ext cx="237630" cy="236775"/>
          </a:xfrm>
          <a:prstGeom prst="ellipse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669426" y="3689114"/>
            <a:ext cx="237630" cy="236775"/>
          </a:xfrm>
          <a:prstGeom prst="ellipse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521310" y="3689114"/>
            <a:ext cx="237630" cy="236775"/>
          </a:xfrm>
          <a:prstGeom prst="ellipse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040485" y="3690930"/>
            <a:ext cx="237630" cy="236775"/>
          </a:xfrm>
          <a:prstGeom prst="ellipse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Case</a:t>
            </a:r>
            <a:endParaRPr lang="en-US" sz="3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440845" y="3690932"/>
            <a:ext cx="237630" cy="236775"/>
          </a:xfrm>
          <a:prstGeom prst="ellipse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B71D4AD-9052-C545-8758-EF1828C3FC45}"/>
              </a:ext>
            </a:extLst>
          </p:cNvPr>
          <p:cNvSpPr txBox="1"/>
          <p:nvPr/>
        </p:nvSpPr>
        <p:spPr>
          <a:xfrm>
            <a:off x="6040485" y="4003233"/>
            <a:ext cx="2563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17:45</a:t>
            </a:r>
          </a:p>
          <a:p>
            <a:pPr algn="ctr"/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BCx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received in lab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8607087" y="3689114"/>
            <a:ext cx="237630" cy="236775"/>
          </a:xfrm>
          <a:prstGeom prst="ellipse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B71D4AD-9052-C545-8758-EF1828C3FC45}"/>
              </a:ext>
            </a:extLst>
          </p:cNvPr>
          <p:cNvSpPr txBox="1"/>
          <p:nvPr/>
        </p:nvSpPr>
        <p:spPr>
          <a:xfrm>
            <a:off x="7632726" y="2854526"/>
            <a:ext cx="2563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8 AM</a:t>
            </a:r>
          </a:p>
          <a:p>
            <a:pPr algn="ctr"/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BCx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flags positive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77A320C-C81A-5D45-AC6B-4CC33726BBFD}"/>
              </a:ext>
            </a:extLst>
          </p:cNvPr>
          <p:cNvSpPr txBox="1"/>
          <p:nvPr/>
        </p:nvSpPr>
        <p:spPr>
          <a:xfrm>
            <a:off x="7630737" y="3936953"/>
            <a:ext cx="2326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Day 2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77A320C-C81A-5D45-AC6B-4CC33726BBFD}"/>
              </a:ext>
            </a:extLst>
          </p:cNvPr>
          <p:cNvSpPr txBox="1"/>
          <p:nvPr/>
        </p:nvSpPr>
        <p:spPr>
          <a:xfrm>
            <a:off x="9069113" y="3852043"/>
            <a:ext cx="2326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charset="0"/>
                <a:ea typeface="Arial" charset="0"/>
                <a:cs typeface="Arial" charset="0"/>
              </a:rPr>
              <a:t>g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ram stain performed</a:t>
            </a:r>
          </a:p>
          <a:p>
            <a:pPr algn="ctr"/>
            <a:r>
              <a:rPr lang="en-US" b="1" dirty="0"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ollowed by media inoculation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3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1B83FEA0-698B-4A2D-829C-8AB51AD693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58" t="10367" r="37243" b="8637"/>
          <a:stretch/>
        </p:blipFill>
        <p:spPr>
          <a:xfrm>
            <a:off x="7440845" y="213494"/>
            <a:ext cx="964065" cy="286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Case</a:t>
            </a:r>
            <a:endParaRPr lang="en-US" sz="3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4682" y="902339"/>
            <a:ext cx="54817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5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week old male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presenting for neonatal sepsis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Describe gram stain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Gram (+) or (-)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Shape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754" y="463550"/>
            <a:ext cx="5849997" cy="598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0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Case</a:t>
            </a:r>
            <a:endParaRPr lang="en-US" sz="3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4682" y="902339"/>
            <a:ext cx="548173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5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week old male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presenting for neonatal sepsis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Describe gram stain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Gram (+) or (-)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Shape</a:t>
            </a: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b="1" dirty="0">
                <a:latin typeface="Arial" charset="0"/>
                <a:ea typeface="Arial" charset="0"/>
                <a:cs typeface="Arial" charset="0"/>
              </a:rPr>
              <a:t>Gram positive cocci in chains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754" y="463550"/>
            <a:ext cx="5849997" cy="598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2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Case</a:t>
            </a:r>
            <a:endParaRPr lang="en-US" sz="3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4682" y="902339"/>
            <a:ext cx="54817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5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week old male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presenting for neonatal sepsis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Gram positive cocci in chains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Describe colonies (color, hemolysis) on BAP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111" y="781664"/>
            <a:ext cx="5178101" cy="514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2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Case</a:t>
            </a:r>
            <a:endParaRPr lang="en-US" sz="3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4682" y="902339"/>
            <a:ext cx="548173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(5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week old male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presenting for neonatal sepsis)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Gram positive cocci in chains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Small white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colonies,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γ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hemolytic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What additional biochemical tests would be helpful?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Catalase (-)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4682" y="5934189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Hint: choose from the following biochemical tests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Optochin, bile solubility, 6.5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%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NaCl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, PYR,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ndole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846" y="902339"/>
            <a:ext cx="5235030" cy="520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6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Case</a:t>
            </a:r>
            <a:endParaRPr lang="en-US" sz="3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9336" y="1240943"/>
            <a:ext cx="436753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5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week old male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presenting for neonatal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sepsis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Gram positive cocci in chains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Small white colonies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γ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hemolytic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Catalase (-)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What additional biochemical tests would be helpful?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PYR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6.5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%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NaCl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245" y="2324873"/>
            <a:ext cx="4254500" cy="4229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873" y="21623"/>
            <a:ext cx="3265907" cy="334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9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PYR test</a:t>
            </a:r>
            <a:endParaRPr lang="en-US" sz="3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49240"/>
          <a:stretch/>
        </p:blipFill>
        <p:spPr>
          <a:xfrm>
            <a:off x="7639664" y="250723"/>
            <a:ext cx="3827224" cy="30455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0760"/>
          <a:stretch/>
        </p:blipFill>
        <p:spPr>
          <a:xfrm>
            <a:off x="7639664" y="3604338"/>
            <a:ext cx="3765549" cy="30889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3990" y="1198351"/>
            <a:ext cx="786146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Wingdings" charset="2"/>
              <a:buChar char="§"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Detects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ability of organism to produce L-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</a:rPr>
              <a:t>pyrrolidonyl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 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</a:rPr>
              <a:t>arylamidase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 enzyme​</a:t>
            </a:r>
          </a:p>
          <a:p>
            <a:pPr marL="285750" indent="-285750" fontAlgn="base">
              <a:buFont typeface="Wingdings" charset="2"/>
              <a:buChar char="§"/>
            </a:pPr>
            <a:endParaRPr lang="en-US" sz="1600" dirty="0">
              <a:solidFill>
                <a:srgbClr val="000000"/>
              </a:solidFill>
              <a:latin typeface="Arial" charset="0"/>
            </a:endParaRPr>
          </a:p>
          <a:p>
            <a:pPr marL="285750" indent="-285750" fontAlgn="base"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Substrate PYR is hydrolyzed by 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L-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pyrrolidonyl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 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</a:rPr>
              <a:t>arylamidase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 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enzyme</a:t>
            </a:r>
          </a:p>
          <a:p>
            <a:pPr fontAlgn="base"/>
            <a:r>
              <a:rPr lang="en-US" sz="1600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➝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 bright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pink, cherry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red color​</a:t>
            </a:r>
          </a:p>
          <a:p>
            <a:pPr marL="285750" indent="-285750" fontAlgn="base">
              <a:buFont typeface="Wingdings" charset="2"/>
              <a:buChar char="§"/>
            </a:pPr>
            <a:endParaRPr lang="en-US" sz="1600" dirty="0">
              <a:solidFill>
                <a:srgbClr val="000000"/>
              </a:solidFill>
              <a:latin typeface="Arial" charset="0"/>
            </a:endParaRPr>
          </a:p>
          <a:p>
            <a:pPr marL="285750" indent="-285750" fontAlgn="base"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Performed either via broth assay or rapid paper disk method​</a:t>
            </a:r>
          </a:p>
          <a:p>
            <a:pPr marL="285750" indent="-285750" fontAlgn="base">
              <a:buFont typeface="Wingdings" charset="2"/>
              <a:buChar char="§"/>
            </a:pPr>
            <a:endParaRPr lang="en-US" sz="1600" dirty="0">
              <a:solidFill>
                <a:srgbClr val="000000"/>
              </a:solidFill>
              <a:latin typeface="Arial" charset="0"/>
            </a:endParaRPr>
          </a:p>
          <a:p>
            <a:pPr marL="285750" indent="-285750" fontAlgn="base">
              <a:buFont typeface="Wingdings" charset="2"/>
              <a:buChar char="§"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PYR test (+) 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​</a:t>
            </a:r>
          </a:p>
          <a:p>
            <a:pPr marL="742950" lvl="1" indent="-285750" fontAlgn="base"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Group A beta hemolytic Streptococci​</a:t>
            </a:r>
          </a:p>
          <a:p>
            <a:pPr marL="742950" lvl="1" indent="-285750" fontAlgn="base"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Enterococci​</a:t>
            </a:r>
          </a:p>
          <a:p>
            <a:pPr marL="285750" indent="-285750" fontAlgn="base">
              <a:buFont typeface="Wingdings" charset="2"/>
              <a:buChar char="§"/>
            </a:pPr>
            <a:endParaRPr lang="en-US" sz="1600" dirty="0">
              <a:solidFill>
                <a:srgbClr val="000000"/>
              </a:solidFill>
              <a:latin typeface="Arial" charset="0"/>
            </a:endParaRPr>
          </a:p>
          <a:p>
            <a:pPr marL="285750" indent="-285750" fontAlgn="base">
              <a:buFont typeface="Wingdings" charset="2"/>
              <a:buChar char="§"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PYR test (-)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​</a:t>
            </a:r>
          </a:p>
          <a:p>
            <a:pPr marL="742950" lvl="1" indent="-285750" fontAlgn="base"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Other beta hemolytic Strep (non Group A)​</a:t>
            </a:r>
          </a:p>
          <a:p>
            <a:pPr marL="742950" lvl="1" indent="-285750" fontAlgn="base"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Group D streptococci (not enterococci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)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such as 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S. </a:t>
            </a:r>
            <a:r>
              <a:rPr lang="en-US" sz="1600" i="1" dirty="0" err="1" smtClean="0">
                <a:solidFill>
                  <a:srgbClr val="000000"/>
                </a:solidFill>
                <a:latin typeface="Arial" charset="0"/>
              </a:rPr>
              <a:t>gallolyticus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​</a:t>
            </a:r>
            <a:endParaRPr lang="en-US" sz="1600" b="0" i="0" dirty="0"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95262" y="5994113"/>
            <a:ext cx="71818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base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*Other PYR (+): 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E</a:t>
            </a:r>
            <a:r>
              <a:rPr lang="en-US" sz="1600" i="1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coli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1600" i="1" dirty="0">
                <a:solidFill>
                  <a:srgbClr val="000000"/>
                </a:solidFill>
                <a:latin typeface="Arial" charset="0"/>
              </a:rPr>
              <a:t>. </a:t>
            </a:r>
            <a:r>
              <a:rPr lang="en-US" sz="1600" i="1" dirty="0" err="1">
                <a:solidFill>
                  <a:srgbClr val="000000"/>
                </a:solidFill>
                <a:latin typeface="Arial" charset="0"/>
              </a:rPr>
              <a:t>lugdunensis</a:t>
            </a:r>
            <a:r>
              <a:rPr lang="en-US" sz="1600" i="1" dirty="0">
                <a:solidFill>
                  <a:srgbClr val="000000"/>
                </a:solidFill>
                <a:latin typeface="Arial" charset="0"/>
              </a:rPr>
              <a:t>, </a:t>
            </a:r>
            <a:r>
              <a:rPr lang="en-US" sz="1600" i="1" dirty="0" err="1">
                <a:solidFill>
                  <a:srgbClr val="000000"/>
                </a:solidFill>
                <a:latin typeface="Arial" charset="0"/>
              </a:rPr>
              <a:t>haemolyticus</a:t>
            </a:r>
            <a:r>
              <a:rPr lang="en-US" sz="1600" i="1" dirty="0">
                <a:solidFill>
                  <a:srgbClr val="000000"/>
                </a:solidFill>
                <a:latin typeface="Arial" charset="0"/>
              </a:rPr>
              <a:t>, intermedius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​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62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6.5% </a:t>
            </a:r>
            <a:r>
              <a:rPr lang="en-US" sz="34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NaCl</a:t>
            </a:r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Test</a:t>
            </a:r>
            <a:endParaRPr lang="en-US" sz="3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solidFill>
                  <a:srgbClr val="000000"/>
                </a:solidFill>
                <a:latin typeface="Times" charset="0"/>
              </a:rPr>
              <a:t> 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79978" y="1242279"/>
            <a:ext cx="114320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>
                <a:solidFill>
                  <a:srgbClr val="000000"/>
                </a:solidFill>
                <a:latin typeface="Arial" charset="0"/>
              </a:rPr>
              <a:t>A high salt concentration inhibits a range of bacteria but allows salt-tolerant organisms to grow​</a:t>
            </a:r>
            <a:endParaRPr lang="en-US" dirty="0">
              <a:solidFill>
                <a:srgbClr val="000000"/>
              </a:solidFill>
              <a:latin typeface="Segoe UI" charset="0"/>
            </a:endParaRPr>
          </a:p>
          <a:p>
            <a:pPr fontAlgn="base"/>
            <a:r>
              <a:rPr lang="en-US" dirty="0">
                <a:solidFill>
                  <a:srgbClr val="000000"/>
                </a:solidFill>
                <a:latin typeface="Arial" charset="0"/>
              </a:rPr>
              <a:t>​</a:t>
            </a:r>
            <a:endParaRPr lang="en-US" dirty="0">
              <a:solidFill>
                <a:srgbClr val="000000"/>
              </a:solidFill>
              <a:latin typeface="Segoe UI" charset="0"/>
            </a:endParaRPr>
          </a:p>
          <a:p>
            <a:pPr fontAlgn="base"/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		Positive 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(salt tolerant)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​</a:t>
            </a:r>
            <a:endParaRPr lang="en-US" dirty="0">
              <a:solidFill>
                <a:srgbClr val="000000"/>
              </a:solidFill>
              <a:latin typeface="Segoe UI" charset="0"/>
            </a:endParaRPr>
          </a:p>
          <a:p>
            <a:pPr marL="2114550" lvl="4" indent="-285750" fontAlgn="base">
              <a:buFont typeface="Wingdings" charset="2"/>
              <a:buChar char="§"/>
            </a:pPr>
            <a:r>
              <a:rPr lang="en-US" i="1" dirty="0">
                <a:solidFill>
                  <a:srgbClr val="000000"/>
                </a:solidFill>
                <a:latin typeface="Arial" charset="0"/>
              </a:rPr>
              <a:t>Enterococcus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spp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​</a:t>
            </a:r>
          </a:p>
          <a:p>
            <a:pPr marL="2114550" lvl="4" indent="-285750" fontAlgn="base">
              <a:buFont typeface="Wingdings" charset="2"/>
              <a:buChar char="§"/>
            </a:pPr>
            <a:r>
              <a:rPr lang="en-US" i="1" dirty="0" err="1">
                <a:solidFill>
                  <a:srgbClr val="000000"/>
                </a:solidFill>
                <a:latin typeface="Arial" charset="0"/>
              </a:rPr>
              <a:t>Aerococcus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​​</a:t>
            </a:r>
            <a:endParaRPr lang="en-US" dirty="0">
              <a:solidFill>
                <a:srgbClr val="000000"/>
              </a:solidFill>
              <a:latin typeface="Segoe UI" charset="0"/>
            </a:endParaRPr>
          </a:p>
          <a:p>
            <a:pPr fontAlgn="base"/>
            <a:endParaRPr lang="en-US" b="1" dirty="0" smtClean="0">
              <a:solidFill>
                <a:srgbClr val="000000"/>
              </a:solidFill>
              <a:latin typeface="Arial" charset="0"/>
            </a:endParaRPr>
          </a:p>
          <a:p>
            <a:pPr fontAlgn="base"/>
            <a:r>
              <a:rPr lang="en-US" dirty="0">
                <a:solidFill>
                  <a:srgbClr val="000000"/>
                </a:solidFill>
                <a:latin typeface="Arial" charset="0"/>
              </a:rPr>
              <a:t>​</a:t>
            </a:r>
            <a:endParaRPr lang="en-US" dirty="0">
              <a:solidFill>
                <a:srgbClr val="000000"/>
              </a:solidFill>
              <a:latin typeface="Segoe UI" charset="0"/>
            </a:endParaRPr>
          </a:p>
          <a:p>
            <a:pPr fontAlgn="base"/>
            <a:r>
              <a:rPr lang="en-US" dirty="0">
                <a:solidFill>
                  <a:srgbClr val="000000"/>
                </a:solidFill>
                <a:latin typeface="Arial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charset="0"/>
            </a:endParaRPr>
          </a:p>
        </p:txBody>
      </p:sp>
      <p:pic>
        <p:nvPicPr>
          <p:cNvPr id="7" name="Picture 2" descr="dentification methods of gram positive and gram negative cocci - ppt vi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9" t="30107" r="5322" b="20860"/>
          <a:stretch/>
        </p:blipFill>
        <p:spPr bwMode="auto">
          <a:xfrm>
            <a:off x="2127617" y="3082102"/>
            <a:ext cx="7399424" cy="325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74813" y="178033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b="1">
                <a:solidFill>
                  <a:srgbClr val="000000"/>
                </a:solidFill>
                <a:latin typeface="Arial" charset="0"/>
              </a:rPr>
              <a:t>Negative</a:t>
            </a:r>
            <a:endParaRPr lang="en-US">
              <a:solidFill>
                <a:srgbClr val="000000"/>
              </a:solidFill>
              <a:latin typeface="Segoe UI" charset="0"/>
            </a:endParaRPr>
          </a:p>
          <a:p>
            <a:pPr marL="285750" indent="-285750" fontAlgn="base">
              <a:buFont typeface="Wingdings" charset="2"/>
              <a:buChar char="§"/>
            </a:pPr>
            <a:r>
              <a:rPr lang="en-US" i="1" dirty="0">
                <a:solidFill>
                  <a:srgbClr val="000000"/>
                </a:solidFill>
                <a:latin typeface="Arial" charset="0"/>
              </a:rPr>
              <a:t>Non enterococci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​</a:t>
            </a:r>
          </a:p>
          <a:p>
            <a:pPr marL="285750" indent="-285750" fontAlgn="base">
              <a:buFont typeface="Wingdings" charset="2"/>
              <a:buChar char="§"/>
            </a:pPr>
            <a:r>
              <a:rPr lang="en-US" i="1" dirty="0">
                <a:solidFill>
                  <a:srgbClr val="000000"/>
                </a:solidFill>
                <a:latin typeface="Arial" charset="0"/>
              </a:rPr>
              <a:t>Group D Streptococci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 (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S. </a:t>
            </a:r>
            <a:r>
              <a:rPr lang="en-US" i="1" dirty="0" err="1">
                <a:solidFill>
                  <a:srgbClr val="000000"/>
                </a:solidFill>
                <a:latin typeface="Arial" charset="0"/>
              </a:rPr>
              <a:t>gallolyticus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i="1" dirty="0" err="1">
                <a:solidFill>
                  <a:srgbClr val="000000"/>
                </a:solidFill>
                <a:latin typeface="Arial" charset="0"/>
              </a:rPr>
              <a:t>lactis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)​</a:t>
            </a:r>
          </a:p>
        </p:txBody>
      </p:sp>
    </p:spTree>
    <p:extLst>
      <p:ext uri="{BB962C8B-B14F-4D97-AF65-F5344CB8AC3E}">
        <p14:creationId xmlns:p14="http://schemas.microsoft.com/office/powerpoint/2010/main" val="179073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Case</a:t>
            </a:r>
            <a:endParaRPr lang="en-US" sz="3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8833" y="1079320"/>
            <a:ext cx="39624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5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week old male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presenting for neonatal sepsis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Gram positive cocci in chains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Small white colonies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γ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hemolytic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6.5%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NaCl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(-)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PYR (-)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MALDI-TOF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(next session) identified as</a:t>
            </a:r>
            <a:r>
              <a:rPr lang="mr-IN" b="1" dirty="0" smtClean="0">
                <a:latin typeface="Arial" charset="0"/>
                <a:ea typeface="Arial" charset="0"/>
                <a:cs typeface="Arial" charset="0"/>
              </a:rPr>
              <a:t>…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929" y="3577819"/>
            <a:ext cx="1586209" cy="2943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232" y="2503889"/>
            <a:ext cx="4254500" cy="4229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301" y="31625"/>
            <a:ext cx="3265907" cy="33429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50760" r="26019" b="11782"/>
          <a:stretch/>
        </p:blipFill>
        <p:spPr>
          <a:xfrm>
            <a:off x="9258300" y="172395"/>
            <a:ext cx="1428751" cy="21924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687051" y="1536708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  <a:ea typeface="Arial" charset="0"/>
                <a:cs typeface="Arial" charset="0"/>
              </a:rPr>
              <a:t>PYR (-)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38445" y="6152125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  <a:ea typeface="Arial" charset="0"/>
                <a:cs typeface="Arial" charset="0"/>
              </a:rPr>
              <a:t>6.5%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NaCl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(-)</a:t>
            </a:r>
          </a:p>
        </p:txBody>
      </p:sp>
    </p:spTree>
    <p:extLst>
      <p:ext uri="{BB962C8B-B14F-4D97-AF65-F5344CB8AC3E}">
        <p14:creationId xmlns:p14="http://schemas.microsoft.com/office/powerpoint/2010/main" val="139028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70934" y="1067170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0927" y="-72546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Gram (-)s that do not grow on MacConkey agar</a:t>
            </a:r>
            <a:r>
              <a:rPr lang="mr-IN" sz="3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endParaRPr lang="en-US" sz="3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668" y="1067170"/>
            <a:ext cx="4809512" cy="490791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0934" y="897353"/>
            <a:ext cx="620606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MacConkey optimal for recovery of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Enterobacterales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Not all gram negatives grow on MacConkey (fastidious, specific nutritional requirements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Examples</a:t>
            </a:r>
            <a:r>
              <a:rPr lang="mr-IN" sz="2000" dirty="0" smtClean="0">
                <a:latin typeface="Arial" charset="0"/>
                <a:ea typeface="Arial" charset="0"/>
                <a:cs typeface="Arial" charset="0"/>
              </a:rPr>
              <a:t>…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Legionella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spp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Chryseobacterium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spp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Bordetella pertussis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Brucella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spp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Pastuerella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spp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HACEK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organisms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Francisella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tularensis</a:t>
            </a: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Campylobacter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spp</a:t>
            </a: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Helicobacter pylori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Actinobacillus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spp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Mycoplasma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spp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Ureaplasma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spp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19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Case</a:t>
            </a:r>
            <a:endParaRPr lang="en-US" sz="3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8833" y="1079320"/>
            <a:ext cx="39624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5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week old male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presenting for neonatal sepsis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Gram positive cocci in chains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Small white colonies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γ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hemolytic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6.5%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NaCl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(-)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PYR (-)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MALDI-TOF identified as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929" y="3577819"/>
            <a:ext cx="1586209" cy="2943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232" y="2503889"/>
            <a:ext cx="4254500" cy="4229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301" y="31625"/>
            <a:ext cx="3265907" cy="3342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051" y="5103571"/>
            <a:ext cx="3273112" cy="4000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50760" r="26019" b="11782"/>
          <a:stretch/>
        </p:blipFill>
        <p:spPr>
          <a:xfrm>
            <a:off x="9258300" y="172395"/>
            <a:ext cx="1428751" cy="21924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687051" y="1536708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  <a:ea typeface="Arial" charset="0"/>
                <a:cs typeface="Arial" charset="0"/>
              </a:rPr>
              <a:t>PYR (-)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38445" y="6152125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  <a:ea typeface="Arial" charset="0"/>
                <a:cs typeface="Arial" charset="0"/>
              </a:rPr>
              <a:t>6.5%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NaCl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(-)</a:t>
            </a:r>
          </a:p>
        </p:txBody>
      </p:sp>
    </p:spTree>
    <p:extLst>
      <p:ext uri="{BB962C8B-B14F-4D97-AF65-F5344CB8AC3E}">
        <p14:creationId xmlns:p14="http://schemas.microsoft.com/office/powerpoint/2010/main" val="175659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/>
          <p:cNvSpPr txBox="1"/>
          <p:nvPr/>
        </p:nvSpPr>
        <p:spPr>
          <a:xfrm>
            <a:off x="1989280" y="2370340"/>
            <a:ext cx="198078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Optochin resistant</a:t>
            </a:r>
          </a:p>
          <a:p>
            <a:pPr algn="ctr"/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Bile insoluble</a:t>
            </a:r>
          </a:p>
          <a:p>
            <a:pPr algn="ctr"/>
            <a:endParaRPr lang="en-US" sz="1200" b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40972" y="142378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Gram Positives</a:t>
            </a:r>
            <a:endParaRPr lang="en-US" sz="3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21170" y="2894238"/>
            <a:ext cx="159760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Group A, B, C, F, G Strep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07494" y="2912867"/>
            <a:ext cx="144353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latin typeface="Arial" charset="0"/>
                <a:ea typeface="Arial" charset="0"/>
                <a:cs typeface="Arial" charset="0"/>
              </a:rPr>
              <a:t>S. aureus</a:t>
            </a:r>
            <a:endParaRPr lang="en-US" sz="1200" i="1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658983" y="940212"/>
            <a:ext cx="8752113" cy="1274375"/>
            <a:chOff x="1658983" y="599371"/>
            <a:chExt cx="8752113" cy="1274375"/>
          </a:xfrm>
        </p:grpSpPr>
        <p:sp>
          <p:nvSpPr>
            <p:cNvPr id="2" name="TextBox 1"/>
            <p:cNvSpPr txBox="1"/>
            <p:nvPr/>
          </p:nvSpPr>
          <p:spPr>
            <a:xfrm>
              <a:off x="3997234" y="599371"/>
              <a:ext cx="3931919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Cocci</a:t>
              </a:r>
              <a:endParaRPr lang="en-US" sz="16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58983" y="1535192"/>
              <a:ext cx="2481943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α hemolysis</a:t>
              </a:r>
              <a:endParaRPr lang="en-US" sz="16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94068" y="1535192"/>
              <a:ext cx="2481943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β hemolysis</a:t>
              </a:r>
              <a:endParaRPr lang="en-US" sz="16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29153" y="1535192"/>
              <a:ext cx="2481943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 smtClean="0">
                  <a:latin typeface="Arial" charset="0"/>
                  <a:ea typeface="Arial" charset="0"/>
                  <a:cs typeface="Arial" charset="0"/>
                </a:rPr>
                <a:t>γ</a:t>
              </a:r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 hemolysis</a:t>
              </a:r>
              <a:endParaRPr lang="en-US" sz="1600" dirty="0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15" name="Straight Connector 14"/>
            <p:cNvCxnSpPr>
              <a:stCxn id="2" idx="2"/>
            </p:cNvCxnSpPr>
            <p:nvPr/>
          </p:nvCxnSpPr>
          <p:spPr>
            <a:xfrm>
              <a:off x="5963194" y="937925"/>
              <a:ext cx="0" cy="25079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847699" y="1188720"/>
              <a:ext cx="660980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847699" y="1188720"/>
              <a:ext cx="2174" cy="3352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961019" y="1210704"/>
              <a:ext cx="2174" cy="3352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9461872" y="1193071"/>
              <a:ext cx="2174" cy="3352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/>
          <p:cNvCxnSpPr/>
          <p:nvPr/>
        </p:nvCxnSpPr>
        <p:spPr>
          <a:xfrm>
            <a:off x="5960306" y="2229189"/>
            <a:ext cx="2174" cy="335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663423" y="2562940"/>
            <a:ext cx="24928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671282" y="2553361"/>
            <a:ext cx="2174" cy="335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156255" y="2569179"/>
            <a:ext cx="2174" cy="335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775163" y="2567307"/>
            <a:ext cx="10661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catalase (-)</a:t>
            </a:r>
            <a:endParaRPr lang="en-US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32846" y="2559793"/>
            <a:ext cx="130392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catalase (+)</a:t>
            </a:r>
            <a:endParaRPr lang="en-US" sz="1200" b="1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3902949" y="3693063"/>
            <a:ext cx="1648571" cy="32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902949" y="3707665"/>
            <a:ext cx="2174" cy="335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549346" y="3693063"/>
            <a:ext cx="2174" cy="335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752706" y="3368586"/>
            <a:ext cx="2174" cy="335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229867" y="4028345"/>
            <a:ext cx="114369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Group A</a:t>
            </a:r>
            <a:r>
              <a:rPr lang="en-US" sz="1200" smtClean="0">
                <a:latin typeface="Arial" charset="0"/>
                <a:ea typeface="Arial" charset="0"/>
                <a:cs typeface="Arial" charset="0"/>
              </a:rPr>
              <a:t>, C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, F, G Strep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157930" y="4042947"/>
            <a:ext cx="89832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Group B Strep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543779" y="3728311"/>
            <a:ext cx="1475059" cy="2831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CAMP (-)</a:t>
            </a:r>
            <a:endParaRPr lang="en-US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536519" y="3742913"/>
            <a:ext cx="130392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CAMP (+)</a:t>
            </a:r>
            <a:endParaRPr lang="en-US" sz="1200" b="1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2197907" y="2219763"/>
            <a:ext cx="864" cy="53824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75664" y="2758012"/>
            <a:ext cx="144448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475664" y="2758012"/>
            <a:ext cx="2174" cy="335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925791" y="2760194"/>
            <a:ext cx="2174" cy="335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97370" y="3089309"/>
            <a:ext cx="161570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latin typeface="Arial" charset="0"/>
                <a:ea typeface="Arial" charset="0"/>
                <a:cs typeface="Arial" charset="0"/>
              </a:rPr>
              <a:t>S. pneumoniae</a:t>
            </a:r>
            <a:endParaRPr lang="en-US" sz="12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251026" y="3071523"/>
            <a:ext cx="1143694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latin typeface="Arial" charset="0"/>
                <a:ea typeface="Arial" charset="0"/>
                <a:cs typeface="Arial" charset="0"/>
              </a:rPr>
              <a:t>S. </a:t>
            </a:r>
            <a:r>
              <a:rPr lang="en-US" sz="1200" i="1" dirty="0" err="1" smtClean="0">
                <a:latin typeface="Arial" charset="0"/>
                <a:ea typeface="Arial" charset="0"/>
                <a:cs typeface="Arial" charset="0"/>
              </a:rPr>
              <a:t>viridans</a:t>
            </a:r>
            <a:endParaRPr lang="en-US" sz="12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0088" y="2368568"/>
            <a:ext cx="198078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Optochin sensitive</a:t>
            </a:r>
          </a:p>
          <a:p>
            <a:pPr algn="ctr"/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Bile soluble</a:t>
            </a:r>
          </a:p>
          <a:p>
            <a:pPr algn="ctr"/>
            <a:endParaRPr lang="en-US" sz="1200" b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154389" y="2871202"/>
            <a:ext cx="144353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latin typeface="Arial" charset="0"/>
                <a:ea typeface="Arial" charset="0"/>
                <a:cs typeface="Arial" charset="0"/>
              </a:rPr>
              <a:t>E. </a:t>
            </a:r>
            <a:r>
              <a:rPr lang="en-US" sz="1200" i="1" dirty="0" err="1"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sz="1200" i="1" dirty="0" err="1" smtClean="0">
                <a:latin typeface="Arial" charset="0"/>
                <a:ea typeface="Arial" charset="0"/>
                <a:cs typeface="Arial" charset="0"/>
              </a:rPr>
              <a:t>aecalis</a:t>
            </a:r>
            <a:endParaRPr lang="en-US" sz="1200" i="1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200" i="1" dirty="0" smtClean="0">
                <a:latin typeface="Arial" charset="0"/>
                <a:ea typeface="Arial" charset="0"/>
                <a:cs typeface="Arial" charset="0"/>
              </a:rPr>
              <a:t>E. </a:t>
            </a:r>
            <a:r>
              <a:rPr lang="en-US" sz="1200" i="1" dirty="0" err="1" smtClean="0">
                <a:latin typeface="Arial" charset="0"/>
                <a:ea typeface="Arial" charset="0"/>
                <a:cs typeface="Arial" charset="0"/>
              </a:rPr>
              <a:t>faecium</a:t>
            </a:r>
            <a:endParaRPr lang="en-US" sz="1200" i="1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9887886" y="2213881"/>
            <a:ext cx="2174" cy="335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591003" y="2547632"/>
            <a:ext cx="24928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8598862" y="2538053"/>
            <a:ext cx="2174" cy="335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0362068" y="3035673"/>
            <a:ext cx="144353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1200" dirty="0" err="1" smtClean="0">
                <a:latin typeface="Arial" charset="0"/>
                <a:ea typeface="Arial" charset="0"/>
                <a:cs typeface="Arial" charset="0"/>
              </a:rPr>
              <a:t>enterococcal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 Group D</a:t>
            </a:r>
          </a:p>
          <a:p>
            <a:pPr algn="ctr"/>
            <a:endParaRPr lang="en-US" sz="12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200" i="1" dirty="0" smtClean="0">
                <a:latin typeface="Arial" charset="0"/>
                <a:ea typeface="Arial" charset="0"/>
                <a:cs typeface="Arial" charset="0"/>
              </a:rPr>
              <a:t>S. </a:t>
            </a:r>
            <a:r>
              <a:rPr lang="en-US" sz="1200" i="1" dirty="0" err="1" smtClean="0">
                <a:latin typeface="Arial" charset="0"/>
                <a:ea typeface="Arial" charset="0"/>
                <a:cs typeface="Arial" charset="0"/>
              </a:rPr>
              <a:t>gallolyticus</a:t>
            </a:r>
            <a:endParaRPr lang="en-US" sz="1200" i="1" dirty="0" smtClean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59" name="Straight Connector 58"/>
          <p:cNvCxnSpPr>
            <a:endCxn id="58" idx="0"/>
          </p:cNvCxnSpPr>
          <p:nvPr/>
        </p:nvCxnSpPr>
        <p:spPr>
          <a:xfrm>
            <a:off x="11083834" y="2557212"/>
            <a:ext cx="0" cy="4784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8621461" y="2286913"/>
            <a:ext cx="130392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PYR (+)</a:t>
            </a:r>
          </a:p>
          <a:p>
            <a:pPr algn="ctr"/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Growth in 6.5%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NaCl</a:t>
            </a:r>
            <a:endParaRPr lang="en-US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973155" y="2317389"/>
            <a:ext cx="130392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PYR (-)</a:t>
            </a:r>
          </a:p>
          <a:p>
            <a:pPr algn="ctr"/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NO growth in 6.5% </a:t>
            </a:r>
            <a:r>
              <a:rPr lang="en-US" sz="1200" b="1" dirty="0" err="1" smtClean="0">
                <a:latin typeface="Arial" charset="0"/>
                <a:ea typeface="Arial" charset="0"/>
                <a:cs typeface="Arial" charset="0"/>
              </a:rPr>
              <a:t>NaCl</a:t>
            </a:r>
            <a:endParaRPr lang="en-US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400085" y="5161338"/>
            <a:ext cx="1143694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Group A Strep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3063841" y="4800078"/>
            <a:ext cx="1648571" cy="32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063841" y="4814680"/>
            <a:ext cx="2174" cy="335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4710238" y="4800078"/>
            <a:ext cx="2174" cy="335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3913598" y="4475601"/>
            <a:ext cx="2174" cy="335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2704671" y="4835326"/>
            <a:ext cx="1475059" cy="2831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PYR (+)</a:t>
            </a:r>
            <a:endParaRPr lang="en-US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697411" y="4849928"/>
            <a:ext cx="130392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PYR (-)</a:t>
            </a:r>
            <a:endParaRPr lang="en-US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180859" y="5149962"/>
            <a:ext cx="1143694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Group C, F, G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4313" y="5870796"/>
            <a:ext cx="50866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Some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Enterococcal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spp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are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β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– hemolytic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Anginosus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Group Strep: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α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and/or β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hemolytic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4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Take Home Points</a:t>
            </a:r>
            <a:endParaRPr lang="en-US" sz="3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8624" y="1073528"/>
            <a:ext cx="1154430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Wingdings" charset="2"/>
              <a:buChar char="§"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BYCE agar is required for 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Legionella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 growth. </a:t>
            </a:r>
            <a:r>
              <a:rPr lang="en-US" i="1" dirty="0" err="1">
                <a:solidFill>
                  <a:srgbClr val="000000"/>
                </a:solidFill>
                <a:latin typeface="Arial" charset="0"/>
              </a:rPr>
              <a:t>Burkholderia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 </a:t>
            </a:r>
            <a:r>
              <a:rPr lang="en-US" i="1" dirty="0" err="1">
                <a:solidFill>
                  <a:srgbClr val="000000"/>
                </a:solidFill>
                <a:latin typeface="Arial" charset="0"/>
              </a:rPr>
              <a:t>capecia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 agar can assist in 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B. </a:t>
            </a:r>
            <a:r>
              <a:rPr lang="en-US" i="1" dirty="0" err="1">
                <a:solidFill>
                  <a:srgbClr val="000000"/>
                </a:solidFill>
                <a:latin typeface="Arial" charset="0"/>
              </a:rPr>
              <a:t>capecia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 recovery​</a:t>
            </a:r>
            <a:endParaRPr lang="en-US" dirty="0" smtClean="0">
              <a:solidFill>
                <a:srgbClr val="000000"/>
              </a:solidFill>
              <a:latin typeface="Arial" charset="0"/>
            </a:endParaRPr>
          </a:p>
          <a:p>
            <a:pPr marL="285750" indent="-285750" fontAlgn="base">
              <a:buFont typeface="Wingdings" charset="2"/>
              <a:buChar char="§"/>
            </a:pPr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marL="285750" indent="-285750" fontAlgn="base">
              <a:buFont typeface="Wingdings" charset="2"/>
              <a:buChar char="§"/>
            </a:pPr>
            <a:r>
              <a:rPr lang="en-US" i="1" dirty="0">
                <a:solidFill>
                  <a:srgbClr val="000000"/>
                </a:solidFill>
                <a:latin typeface="Arial" charset="0"/>
              </a:rPr>
              <a:t>S. pneumoniae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 is alpha hemolytic, optochin sensitive, bile soluble​</a:t>
            </a:r>
            <a:endParaRPr lang="en-US" dirty="0" smtClean="0">
              <a:solidFill>
                <a:srgbClr val="000000"/>
              </a:solidFill>
              <a:latin typeface="Arial" charset="0"/>
            </a:endParaRPr>
          </a:p>
          <a:p>
            <a:pPr marL="285750" indent="-285750" fontAlgn="base">
              <a:buFont typeface="Wingdings" charset="2"/>
              <a:buChar char="§"/>
            </a:pPr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marL="285750" indent="-285750" fontAlgn="base">
              <a:buFont typeface="Wingdings" charset="2"/>
              <a:buChar char="§"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PYR test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identifies GAS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and 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Enterococcus </a:t>
            </a:r>
            <a:r>
              <a:rPr lang="en-US" i="1" dirty="0" err="1">
                <a:solidFill>
                  <a:srgbClr val="000000"/>
                </a:solidFill>
                <a:latin typeface="Arial" charset="0"/>
              </a:rPr>
              <a:t>spp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​</a:t>
            </a:r>
            <a:endParaRPr lang="en-US" dirty="0" smtClean="0">
              <a:solidFill>
                <a:srgbClr val="000000"/>
              </a:solidFill>
              <a:latin typeface="Arial" charset="0"/>
            </a:endParaRPr>
          </a:p>
          <a:p>
            <a:pPr marL="285750" indent="-285750" fontAlgn="base">
              <a:buFont typeface="Wingdings" charset="2"/>
              <a:buChar char="§"/>
            </a:pPr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marL="285750" indent="-285750" fontAlgn="base">
              <a:buFont typeface="Wingdings" charset="2"/>
              <a:buChar char="§"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6.5%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NaCl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salt tolerance tests identifies 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Enterococcus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spp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 (salt tolerant)​</a:t>
            </a:r>
            <a:endParaRPr lang="en-US" dirty="0" smtClean="0">
              <a:solidFill>
                <a:srgbClr val="000000"/>
              </a:solidFill>
              <a:latin typeface="Arial" charset="0"/>
            </a:endParaRPr>
          </a:p>
          <a:p>
            <a:pPr marL="285750" indent="-285750" fontAlgn="base">
              <a:buFont typeface="Wingdings" charset="2"/>
              <a:buChar char="§"/>
            </a:pPr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marL="285750" indent="-285750" fontAlgn="base">
              <a:buFont typeface="Wingdings" charset="2"/>
              <a:buChar char="§"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Volume of blood obtained for each blood culture is the single most important variable in recovering microorganisms in patients with BSIs​</a:t>
            </a:r>
            <a:endParaRPr lang="en-US" dirty="0" smtClean="0">
              <a:solidFill>
                <a:srgbClr val="000000"/>
              </a:solidFill>
              <a:latin typeface="Arial" charset="0"/>
            </a:endParaRPr>
          </a:p>
          <a:p>
            <a:pPr marL="285750" indent="-285750" fontAlgn="base">
              <a:buFont typeface="Wingdings" charset="2"/>
              <a:buChar char="§"/>
            </a:pPr>
            <a:endParaRPr lang="en-US" b="0" i="0" dirty="0">
              <a:solidFill>
                <a:srgbClr val="000000"/>
              </a:solidFill>
              <a:effectLst/>
              <a:latin typeface="Arial" charset="0"/>
            </a:endParaRPr>
          </a:p>
          <a:p>
            <a:pPr marL="285750" indent="-285750" fontAlgn="base"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BACTEC system uses CO</a:t>
            </a:r>
            <a:r>
              <a:rPr lang="en-US" baseline="-25000" dirty="0" smtClean="0">
                <a:solidFill>
                  <a:srgbClr val="000000"/>
                </a:solidFill>
                <a:latin typeface="Arial" charset="0"/>
              </a:rPr>
              <a:t>2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detection to identify positive blood cultures </a:t>
            </a:r>
            <a:endParaRPr lang="en-US" b="0" i="0" dirty="0"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27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0189" y="1285187"/>
            <a:ext cx="11094085" cy="4243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dirty="0" smtClean="0">
                <a:effectLst/>
                <a:latin typeface="Arial" charset="0"/>
                <a:ea typeface="Arial" charset="0"/>
                <a:cs typeface="Arial" charset="0"/>
              </a:rPr>
              <a:t>18 </a:t>
            </a:r>
            <a:r>
              <a:rPr lang="en-US" sz="2200" dirty="0" err="1" smtClean="0">
                <a:effectLst/>
                <a:latin typeface="Arial" charset="0"/>
                <a:ea typeface="Arial" charset="0"/>
                <a:cs typeface="Arial" charset="0"/>
              </a:rPr>
              <a:t>yo</a:t>
            </a:r>
            <a:r>
              <a:rPr lang="en-US" sz="2200" dirty="0" smtClean="0">
                <a:effectLst/>
                <a:latin typeface="Arial" charset="0"/>
                <a:ea typeface="Arial" charset="0"/>
                <a:cs typeface="Arial" charset="0"/>
              </a:rPr>
              <a:t> male w/ cystic fibrosis transferred from OSH for acute hypoxic respiratory failure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000" dirty="0" smtClean="0">
              <a:effectLst/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dirty="0" err="1">
                <a:latin typeface="Arial" charset="0"/>
                <a:ea typeface="Arial" charset="0"/>
                <a:cs typeface="Arial" charset="0"/>
              </a:rPr>
              <a:t>RCx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: </a:t>
            </a: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+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WBC, 3+ gram negative bacilli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	Pseudomonas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and normal flora </a:t>
            </a: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0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Febrile despite </a:t>
            </a:r>
            <a:r>
              <a:rPr lang="en-US" sz="2200" dirty="0" err="1" smtClean="0">
                <a:latin typeface="Arial" charset="0"/>
                <a:ea typeface="Arial" charset="0"/>
                <a:cs typeface="Arial" charset="0"/>
              </a:rPr>
              <a:t>Cefepime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for </a:t>
            </a: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Pseudomonas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coverage</a:t>
            </a:r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What specialized testing could you request?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200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Case</a:t>
            </a:r>
            <a:endParaRPr lang="en-US" sz="3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9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2729" y="1398398"/>
            <a:ext cx="5853786" cy="3034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GNB, oxidase (+)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Often grow slowly and poorly on conventional media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charset="2"/>
              <a:buChar char="§"/>
            </a:pPr>
            <a:r>
              <a:rPr lang="en-US" sz="2000" dirty="0" smtClean="0">
                <a:effectLst/>
                <a:latin typeface="Arial" charset="0"/>
                <a:ea typeface="Arial" charset="0"/>
                <a:cs typeface="Arial" charset="0"/>
              </a:rPr>
              <a:t>Can be overgrown by faster growing mucoid bacteria ubiquitous in the respiratory tract of CF pts 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charset="2"/>
              <a:buChar char="§"/>
            </a:pPr>
            <a:r>
              <a:rPr lang="en-US" sz="2000" b="1" i="1" dirty="0" err="1">
                <a:latin typeface="Arial" charset="0"/>
                <a:ea typeface="Arial" charset="0"/>
                <a:cs typeface="Arial" charset="0"/>
              </a:rPr>
              <a:t>Burkholderia</a:t>
            </a:r>
            <a:r>
              <a:rPr lang="en-US" sz="2000" b="1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i="1" dirty="0" err="1">
                <a:latin typeface="Arial" charset="0"/>
                <a:ea typeface="Arial" charset="0"/>
                <a:cs typeface="Arial" charset="0"/>
              </a:rPr>
              <a:t>cepacia</a:t>
            </a:r>
            <a:r>
              <a:rPr lang="en-US" sz="2000" b="1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selective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agar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assists in isolation of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B.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cepacia</a:t>
            </a:r>
            <a:endParaRPr lang="en-US" sz="2000" b="1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1242" y="-657427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i="1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Burkholderia</a:t>
            </a:r>
            <a:r>
              <a:rPr lang="en-US" sz="3400" i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400" i="1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cepacia</a:t>
            </a:r>
            <a:endParaRPr lang="en-US" sz="3400" i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865" y="23411"/>
            <a:ext cx="3274115" cy="3299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086" y="3320613"/>
            <a:ext cx="3341914" cy="353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7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5747" y="1217604"/>
            <a:ext cx="6002525" cy="5091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charset="2"/>
              <a:buChar char="§"/>
            </a:pPr>
            <a:r>
              <a:rPr lang="en-US" sz="2000" b="1" i="1" dirty="0" err="1" smtClean="0">
                <a:latin typeface="Arial" charset="0"/>
                <a:ea typeface="Arial" charset="0"/>
                <a:cs typeface="Arial" charset="0"/>
              </a:rPr>
              <a:t>Burkholderia</a:t>
            </a:r>
            <a:r>
              <a:rPr lang="en-US" sz="2000" b="1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i="1" dirty="0" err="1">
                <a:latin typeface="Arial" charset="0"/>
                <a:ea typeface="Arial" charset="0"/>
                <a:cs typeface="Arial" charset="0"/>
              </a:rPr>
              <a:t>cepacia</a:t>
            </a:r>
            <a:r>
              <a:rPr lang="en-US" sz="2000" b="1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selective agar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Wingdings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ile salts, crystal violet → inhibits gram (+)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Wingdings" charset="2"/>
              <a:buChar char="§"/>
            </a:pP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Polymyxin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B, gentamicin,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ticarcillin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→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inhibit gram (-) of normal flora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Wingdings" charset="2"/>
              <a:buChar char="§"/>
            </a:pP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Burkholderia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cepacia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appears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Translucent, rough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Greenish-brown w/ yellow halo OR white with yellowish-pink halo (phenol red color indicator)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charset="2"/>
              <a:buChar char="§"/>
            </a:pPr>
            <a:r>
              <a:rPr lang="en-US" sz="2000" b="1" i="1" dirty="0">
                <a:latin typeface="Arial" charset="0"/>
                <a:ea typeface="Arial" charset="0"/>
                <a:cs typeface="Arial" charset="0"/>
              </a:rPr>
              <a:t>B. </a:t>
            </a:r>
            <a:r>
              <a:rPr lang="en-US" sz="2000" b="1" i="1" dirty="0" err="1">
                <a:latin typeface="Arial" charset="0"/>
                <a:ea typeface="Arial" charset="0"/>
                <a:cs typeface="Arial" charset="0"/>
              </a:rPr>
              <a:t>pseudomallei</a:t>
            </a:r>
            <a:r>
              <a:rPr lang="en-US" sz="2000" b="1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B. mallei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also grow on this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media. Agar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used as part of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rule in algorithm for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pseudomallei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5747" y="-639752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i="1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Burkholderia</a:t>
            </a:r>
            <a:r>
              <a:rPr lang="en-US" sz="3400" i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400" i="1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cepacia</a:t>
            </a:r>
            <a:endParaRPr lang="en-US" sz="3400" i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865" y="23411"/>
            <a:ext cx="3274115" cy="3299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086" y="3320613"/>
            <a:ext cx="3341914" cy="353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7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Biochemical Tests</a:t>
            </a:r>
            <a:endParaRPr lang="en-US" sz="3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211941"/>
              </p:ext>
            </p:extLst>
          </p:nvPr>
        </p:nvGraphicFramePr>
        <p:xfrm>
          <a:off x="570047" y="1306285"/>
          <a:ext cx="5451930" cy="45394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4696"/>
                <a:gridCol w="3997234"/>
              </a:tblGrid>
              <a:tr h="698803">
                <a:tc>
                  <a:txBody>
                    <a:bodyPr/>
                    <a:lstStyle/>
                    <a:p>
                      <a:pPr algn="r"/>
                      <a:endParaRPr lang="en-US" sz="1800" b="1" dirty="0" smtClean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Catalase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(-)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Streptococcus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(+)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Staphylococcus</a:t>
                      </a:r>
                    </a:p>
                    <a:p>
                      <a:endParaRPr lang="en-US" sz="18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45363">
                <a:tc>
                  <a:txBody>
                    <a:bodyPr/>
                    <a:lstStyle/>
                    <a:p>
                      <a:pPr algn="r"/>
                      <a:endParaRPr lang="en-US" sz="1800" b="1" dirty="0" smtClean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CAMP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(+) </a:t>
                      </a:r>
                      <a:r>
                        <a:rPr lang="en-US" sz="1800" i="1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S. </a:t>
                      </a:r>
                      <a:r>
                        <a:rPr lang="en-US" sz="1800" i="1" dirty="0" err="1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agalactiae</a:t>
                      </a:r>
                      <a:endParaRPr lang="en-US" sz="1800" i="1" dirty="0" smtClean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(-)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non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i="1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S. </a:t>
                      </a:r>
                      <a:r>
                        <a:rPr lang="en-US" sz="1800" i="1" baseline="0" dirty="0" err="1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agalactiae</a:t>
                      </a:r>
                      <a:r>
                        <a:rPr lang="en-US" sz="1800" i="1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beta hemolytic Strep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86137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Coagulase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(+) </a:t>
                      </a:r>
                      <a:r>
                        <a:rPr lang="en-US" sz="1800" i="1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S.</a:t>
                      </a:r>
                      <a:r>
                        <a:rPr lang="en-US" sz="1800" i="1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aureus</a:t>
                      </a:r>
                      <a:endParaRPr lang="en-US" sz="1800" i="1" dirty="0" smtClean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(-) </a:t>
                      </a:r>
                      <a:r>
                        <a:rPr lang="en-US" sz="1800" i="1" u="none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S. epidermidis, S. </a:t>
                      </a:r>
                      <a:r>
                        <a:rPr lang="en-US" sz="1800" i="1" u="none" dirty="0" err="1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lugdunensis</a:t>
                      </a:r>
                      <a:endParaRPr lang="en-US" sz="1800" i="1" u="none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93502">
                <a:tc>
                  <a:txBody>
                    <a:bodyPr/>
                    <a:lstStyle/>
                    <a:p>
                      <a:pPr algn="r"/>
                      <a:endParaRPr lang="en-US" sz="1800" b="1" dirty="0" smtClean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Oxidase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(+)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i="1" dirty="0" smtClean="0"/>
                        <a:t>Pseudomonas,</a:t>
                      </a:r>
                      <a:r>
                        <a:rPr lang="en-US" sz="1800" i="1" baseline="0" dirty="0" smtClean="0"/>
                        <a:t> </a:t>
                      </a:r>
                      <a:r>
                        <a:rPr lang="en-US" sz="1800" i="1" baseline="0" dirty="0" err="1" smtClean="0"/>
                        <a:t>Burkholderia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(-) </a:t>
                      </a:r>
                      <a:r>
                        <a:rPr lang="en-US" sz="1800" i="1" dirty="0" smtClean="0"/>
                        <a:t>Proteus,</a:t>
                      </a:r>
                      <a:r>
                        <a:rPr lang="en-US" sz="1800" i="1" baseline="0" dirty="0" smtClean="0"/>
                        <a:t> </a:t>
                      </a:r>
                      <a:r>
                        <a:rPr lang="en-US" sz="1800" i="1" dirty="0" err="1" smtClean="0"/>
                        <a:t>Shigella</a:t>
                      </a:r>
                      <a:r>
                        <a:rPr lang="en-US" sz="1800" i="1" dirty="0" smtClean="0"/>
                        <a:t>,</a:t>
                      </a:r>
                      <a:r>
                        <a:rPr lang="en-US" sz="1800" i="1" baseline="0" dirty="0" smtClean="0"/>
                        <a:t> </a:t>
                      </a:r>
                      <a:r>
                        <a:rPr lang="en-US" sz="1800" i="1" dirty="0" smtClean="0"/>
                        <a:t>Salmonella</a:t>
                      </a:r>
                      <a:r>
                        <a:rPr lang="en-US" sz="1800" i="1" baseline="0" dirty="0" smtClean="0"/>
                        <a:t>, </a:t>
                      </a:r>
                      <a:r>
                        <a:rPr lang="en-US" sz="1800" i="1" dirty="0" err="1" smtClean="0"/>
                        <a:t>Stenotrophomonas</a:t>
                      </a:r>
                      <a:r>
                        <a:rPr lang="en-US" sz="1800" i="1" dirty="0" smtClean="0"/>
                        <a:t>,</a:t>
                      </a:r>
                      <a:r>
                        <a:rPr lang="en-US" sz="1800" i="1" baseline="0" dirty="0" smtClean="0"/>
                        <a:t> </a:t>
                      </a:r>
                      <a:r>
                        <a:rPr lang="en-US" sz="1800" i="1" dirty="0" smtClean="0"/>
                        <a:t>Acinetobacter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6346190" y="2942666"/>
            <a:ext cx="4141924" cy="2314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charset="2"/>
              <a:buChar char="§"/>
            </a:pPr>
            <a:r>
              <a:rPr lang="en-US" sz="2200" dirty="0" smtClean="0">
                <a:effectLst/>
                <a:latin typeface="Arial" charset="0"/>
                <a:ea typeface="Arial" charset="0"/>
                <a:cs typeface="Arial" charset="0"/>
              </a:rPr>
              <a:t>Optochin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charset="2"/>
              <a:buChar char="§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Bile solubility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charset="2"/>
              <a:buChar char="§"/>
            </a:pPr>
            <a:r>
              <a:rPr lang="en-US" sz="2200" dirty="0" smtClean="0">
                <a:effectLst/>
                <a:latin typeface="Arial" charset="0"/>
                <a:ea typeface="Arial" charset="0"/>
                <a:cs typeface="Arial" charset="0"/>
              </a:rPr>
              <a:t>6.5% </a:t>
            </a:r>
            <a:r>
              <a:rPr lang="en-US" sz="2200" dirty="0" err="1" smtClean="0">
                <a:effectLst/>
                <a:latin typeface="Arial" charset="0"/>
                <a:ea typeface="Arial" charset="0"/>
                <a:cs typeface="Arial" charset="0"/>
              </a:rPr>
              <a:t>NaCl</a:t>
            </a:r>
            <a:endParaRPr lang="en-US" sz="2200" dirty="0" smtClean="0">
              <a:effectLst/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charset="2"/>
              <a:buChar char="§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PYR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charset="2"/>
              <a:buChar char="§"/>
            </a:pPr>
            <a:r>
              <a:rPr lang="en-US" sz="2200" dirty="0" smtClean="0">
                <a:effectLst/>
                <a:latin typeface="Arial" charset="0"/>
                <a:ea typeface="Arial" charset="0"/>
                <a:cs typeface="Arial" charset="0"/>
              </a:rPr>
              <a:t>Indole</a:t>
            </a:r>
            <a:endParaRPr lang="en-US" sz="2200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346190" y="728663"/>
            <a:ext cx="2403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523230" y="3848631"/>
            <a:ext cx="8229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346190" y="728663"/>
            <a:ext cx="0" cy="31199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586538" y="594389"/>
            <a:ext cx="5662034" cy="1717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i="1" dirty="0" smtClean="0">
                <a:latin typeface="Arial Hebrew Scholar" charset="-79"/>
                <a:ea typeface="Arial Hebrew Scholar" charset="-79"/>
                <a:cs typeface="Arial Hebrew Scholar" charset="-79"/>
              </a:rPr>
              <a:t>*</a:t>
            </a:r>
            <a:r>
              <a:rPr lang="en-US" sz="1600" b="1" i="1" dirty="0" smtClean="0">
                <a:latin typeface="Arial Hebrew Scholar" charset="-79"/>
                <a:ea typeface="Arial Hebrew Scholar" charset="-79"/>
                <a:cs typeface="Arial Hebrew Scholar" charset="-79"/>
              </a:rPr>
              <a:t>S</a:t>
            </a:r>
            <a:r>
              <a:rPr lang="en-US" sz="1600" b="1" i="1" dirty="0">
                <a:latin typeface="Arial Hebrew Scholar" charset="-79"/>
                <a:ea typeface="Arial Hebrew Scholar" charset="-79"/>
                <a:cs typeface="Arial Hebrew Scholar" charset="-79"/>
              </a:rPr>
              <a:t>. </a:t>
            </a:r>
            <a:r>
              <a:rPr lang="en-US" sz="1600" b="1" i="1" dirty="0" err="1" smtClean="0">
                <a:latin typeface="Arial Hebrew Scholar" charset="-79"/>
                <a:ea typeface="Arial Hebrew Scholar" charset="-79"/>
                <a:cs typeface="Arial Hebrew Scholar" charset="-79"/>
              </a:rPr>
              <a:t>lugdunensis</a:t>
            </a:r>
            <a:endParaRPr lang="en-US" sz="1600" b="1" dirty="0">
              <a:latin typeface="Arial Hebrew Scholar" charset="-79"/>
              <a:ea typeface="Arial Hebrew Scholar" charset="-79"/>
              <a:cs typeface="Arial Hebrew Scholar" charset="-79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 smtClean="0">
                <a:latin typeface="Arial Hebrew Scholar" charset="-79"/>
                <a:ea typeface="Arial Hebrew Scholar" charset="-79"/>
                <a:cs typeface="Arial Hebrew Scholar" charset="-79"/>
              </a:rPr>
              <a:t>     </a:t>
            </a:r>
            <a:r>
              <a:rPr lang="en-US" sz="1600" dirty="0" smtClean="0">
                <a:effectLst/>
                <a:latin typeface="Arial Hebrew Scholar" charset="-79"/>
                <a:ea typeface="Arial Hebrew Scholar" charset="-79"/>
                <a:cs typeface="Arial Hebrew Scholar" charset="-79"/>
              </a:rPr>
              <a:t>tube: </a:t>
            </a:r>
            <a:r>
              <a:rPr lang="en-US" sz="1600" b="1" dirty="0" smtClean="0">
                <a:effectLst/>
                <a:latin typeface="Arial Hebrew Scholar" charset="-79"/>
                <a:ea typeface="Arial Hebrew Scholar" charset="-79"/>
                <a:cs typeface="Arial Hebrew Scholar" charset="-79"/>
              </a:rPr>
              <a:t>coagulase</a:t>
            </a:r>
            <a:r>
              <a:rPr lang="en-US" sz="1600" dirty="0" smtClean="0">
                <a:effectLst/>
                <a:latin typeface="Arial Hebrew Scholar" charset="-79"/>
                <a:ea typeface="Arial Hebrew Scholar" charset="-79"/>
                <a:cs typeface="Arial Hebrew Scholar" charset="-79"/>
              </a:rPr>
              <a:t> (-)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 smtClean="0">
                <a:latin typeface="Arial Hebrew Scholar" charset="-79"/>
                <a:ea typeface="Arial Hebrew Scholar" charset="-79"/>
                <a:cs typeface="Arial Hebrew Scholar" charset="-79"/>
              </a:rPr>
              <a:t>     rapid slide agglutination: falsely (+) </a:t>
            </a:r>
            <a:r>
              <a:rPr lang="en-US" sz="1600" b="1" dirty="0" smtClean="0">
                <a:latin typeface="Arial Hebrew Scholar" charset="-79"/>
                <a:ea typeface="Arial Hebrew Scholar" charset="-79"/>
                <a:cs typeface="Arial Hebrew Scholar" charset="-79"/>
              </a:rPr>
              <a:t>coagulase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Arial Hebrew Scholar" charset="-79"/>
                <a:ea typeface="Arial Hebrew Scholar" charset="-79"/>
                <a:cs typeface="Arial Hebrew Scholar" charset="-79"/>
              </a:rPr>
              <a:t>	*</a:t>
            </a:r>
            <a:r>
              <a:rPr lang="en-US" sz="1600" dirty="0" smtClean="0">
                <a:latin typeface="Arial Hebrew Scholar" charset="-79"/>
                <a:ea typeface="Arial Hebrew Scholar" charset="-79"/>
                <a:cs typeface="Arial Hebrew Scholar" charset="-79"/>
              </a:rPr>
              <a:t> some strains produce bound coagulase (clumping 	factor) resulting in false (+) </a:t>
            </a:r>
            <a:r>
              <a:rPr lang="en-US" sz="1600" dirty="0" smtClean="0">
                <a:latin typeface="Arial Hebrew Scholar" charset="-79"/>
                <a:ea typeface="Arial Hebrew Scholar" charset="-79"/>
                <a:cs typeface="Arial Hebrew Scholar" charset="-79"/>
              </a:rPr>
              <a:t>on slide coagulase </a:t>
            </a:r>
            <a:r>
              <a:rPr lang="en-US" sz="1600" dirty="0" smtClean="0">
                <a:latin typeface="Arial Hebrew Scholar" charset="-79"/>
                <a:ea typeface="Arial Hebrew Scholar" charset="-79"/>
                <a:cs typeface="Arial Hebrew Scholar" charset="-79"/>
              </a:rPr>
              <a:t>test</a:t>
            </a:r>
            <a:endParaRPr lang="en-US" sz="1600" dirty="0">
              <a:effectLst/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7069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40972" y="142378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3990" y="-5484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Gram Positives</a:t>
            </a:r>
            <a:endParaRPr lang="en-US" sz="3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30137" y="2924300"/>
            <a:ext cx="304799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Group A, B, C, F, G Strep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13622" y="2920759"/>
            <a:ext cx="305688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S. aureus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658983" y="940212"/>
            <a:ext cx="8752113" cy="1274375"/>
            <a:chOff x="1658983" y="599371"/>
            <a:chExt cx="8752113" cy="1274375"/>
          </a:xfrm>
        </p:grpSpPr>
        <p:sp>
          <p:nvSpPr>
            <p:cNvPr id="2" name="TextBox 1"/>
            <p:cNvSpPr txBox="1"/>
            <p:nvPr/>
          </p:nvSpPr>
          <p:spPr>
            <a:xfrm>
              <a:off x="3997234" y="599371"/>
              <a:ext cx="3931919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Cocci</a:t>
              </a:r>
              <a:endParaRPr lang="en-US" sz="16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58983" y="1535192"/>
              <a:ext cx="2481943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α hemolysis</a:t>
              </a:r>
              <a:endParaRPr lang="en-US" sz="16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94068" y="1535192"/>
              <a:ext cx="2481943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β hemolysis</a:t>
              </a:r>
              <a:endParaRPr lang="en-US" sz="16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29153" y="1535192"/>
              <a:ext cx="2481943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 smtClean="0">
                  <a:latin typeface="Arial" charset="0"/>
                  <a:ea typeface="Arial" charset="0"/>
                  <a:cs typeface="Arial" charset="0"/>
                </a:rPr>
                <a:t>γ</a:t>
              </a:r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 hemolysis</a:t>
              </a:r>
              <a:endParaRPr lang="en-US" sz="1600" dirty="0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15" name="Straight Connector 14"/>
            <p:cNvCxnSpPr>
              <a:stCxn id="2" idx="2"/>
            </p:cNvCxnSpPr>
            <p:nvPr/>
          </p:nvCxnSpPr>
          <p:spPr>
            <a:xfrm>
              <a:off x="5963194" y="937925"/>
              <a:ext cx="0" cy="25079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847699" y="1188720"/>
              <a:ext cx="660980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847699" y="1188720"/>
              <a:ext cx="2174" cy="3352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961019" y="1210704"/>
              <a:ext cx="2174" cy="3352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9461872" y="1193071"/>
              <a:ext cx="2174" cy="3352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/>
          <p:cNvCxnSpPr/>
          <p:nvPr/>
        </p:nvCxnSpPr>
        <p:spPr>
          <a:xfrm>
            <a:off x="5963193" y="2236571"/>
            <a:ext cx="2174" cy="335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781005" y="2568705"/>
            <a:ext cx="24928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788675" y="2589347"/>
            <a:ext cx="2174" cy="335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273837" y="2574944"/>
            <a:ext cx="2174" cy="335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548411" y="2584314"/>
            <a:ext cx="1475059" cy="2831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catalase (-)</a:t>
            </a:r>
            <a:endParaRPr lang="en-US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105628" y="2604085"/>
            <a:ext cx="130392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catalase (+)</a:t>
            </a:r>
            <a:endParaRPr lang="en-US" sz="1200" b="1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3461656" y="3609253"/>
            <a:ext cx="1648571" cy="32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461656" y="3609253"/>
            <a:ext cx="2174" cy="335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108053" y="3609253"/>
            <a:ext cx="2174" cy="335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243778" y="3274629"/>
            <a:ext cx="2174" cy="335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292491" y="3932137"/>
            <a:ext cx="195128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Group A</a:t>
            </a:r>
            <a:r>
              <a:rPr lang="en-US" sz="1600" smtClean="0">
                <a:latin typeface="Arial" charset="0"/>
                <a:ea typeface="Arial" charset="0"/>
                <a:cs typeface="Arial" charset="0"/>
              </a:rPr>
              <a:t>, C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, F, G Strep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538595" y="3944535"/>
            <a:ext cx="195128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Group B Strep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364957" y="3617353"/>
            <a:ext cx="1475059" cy="2831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CAMP (-)</a:t>
            </a:r>
            <a:endParaRPr lang="en-US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862274" y="3617512"/>
            <a:ext cx="130392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CAMP (+)</a:t>
            </a:r>
            <a:endParaRPr lang="en-US" sz="12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18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4331</TotalTime>
  <Words>2002</Words>
  <Application>Microsoft Macintosh PowerPoint</Application>
  <PresentationFormat>Widescreen</PresentationFormat>
  <Paragraphs>526</Paragraphs>
  <Slides>42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 Hebrew Scholar</vt:lpstr>
      <vt:lpstr>Calibri</vt:lpstr>
      <vt:lpstr>Calibri Light</vt:lpstr>
      <vt:lpstr>Segoe UI</vt:lpstr>
      <vt:lpstr>Times</vt:lpstr>
      <vt:lpstr>Wingdings</vt:lpstr>
      <vt:lpstr>Arial</vt:lpstr>
      <vt:lpstr>Office Theme</vt:lpstr>
      <vt:lpstr>Micro Plate Rounds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 Tsai</dc:creator>
  <cp:lastModifiedBy>Helen Tsai</cp:lastModifiedBy>
  <cp:revision>332</cp:revision>
  <dcterms:created xsi:type="dcterms:W3CDTF">2021-09-16T13:25:05Z</dcterms:created>
  <dcterms:modified xsi:type="dcterms:W3CDTF">2021-11-02T12:40:50Z</dcterms:modified>
</cp:coreProperties>
</file>