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40"/>
  </p:notesMasterIdLst>
  <p:sldIdLst>
    <p:sldId id="256" r:id="rId2"/>
    <p:sldId id="257" r:id="rId3"/>
    <p:sldId id="331" r:id="rId4"/>
    <p:sldId id="333" r:id="rId5"/>
    <p:sldId id="340" r:id="rId6"/>
    <p:sldId id="381" r:id="rId7"/>
    <p:sldId id="339" r:id="rId8"/>
    <p:sldId id="341" r:id="rId9"/>
    <p:sldId id="349" r:id="rId10"/>
    <p:sldId id="347" r:id="rId11"/>
    <p:sldId id="345" r:id="rId12"/>
    <p:sldId id="365" r:id="rId13"/>
    <p:sldId id="372" r:id="rId14"/>
    <p:sldId id="373" r:id="rId15"/>
    <p:sldId id="378" r:id="rId16"/>
    <p:sldId id="348" r:id="rId17"/>
    <p:sldId id="353" r:id="rId18"/>
    <p:sldId id="352" r:id="rId19"/>
    <p:sldId id="351" r:id="rId20"/>
    <p:sldId id="371" r:id="rId21"/>
    <p:sldId id="375" r:id="rId22"/>
    <p:sldId id="383" r:id="rId23"/>
    <p:sldId id="374" r:id="rId24"/>
    <p:sldId id="382" r:id="rId25"/>
    <p:sldId id="376" r:id="rId26"/>
    <p:sldId id="377" r:id="rId27"/>
    <p:sldId id="366" r:id="rId28"/>
    <p:sldId id="356" r:id="rId29"/>
    <p:sldId id="360" r:id="rId30"/>
    <p:sldId id="379" r:id="rId31"/>
    <p:sldId id="361" r:id="rId32"/>
    <p:sldId id="367" r:id="rId33"/>
    <p:sldId id="368" r:id="rId34"/>
    <p:sldId id="363" r:id="rId35"/>
    <p:sldId id="369" r:id="rId36"/>
    <p:sldId id="364" r:id="rId37"/>
    <p:sldId id="370" r:id="rId38"/>
    <p:sldId id="32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9300"/>
    <a:srgbClr val="FF793A"/>
    <a:srgbClr val="80CDFF"/>
    <a:srgbClr val="72B4FF"/>
    <a:srgbClr val="61C0FF"/>
    <a:srgbClr val="ADDFFF"/>
    <a:srgbClr val="AC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14"/>
    <p:restoredTop sz="96291"/>
  </p:normalViewPr>
  <p:slideViewPr>
    <p:cSldViewPr snapToGrid="0" snapToObjects="1">
      <p:cViewPr>
        <p:scale>
          <a:sx n="108" d="100"/>
          <a:sy n="108" d="100"/>
        </p:scale>
        <p:origin x="-272" y="-8"/>
      </p:cViewPr>
      <p:guideLst/>
    </p:cSldViewPr>
  </p:slideViewPr>
  <p:outlineViewPr>
    <p:cViewPr>
      <p:scale>
        <a:sx n="33" d="100"/>
        <a:sy n="33" d="100"/>
      </p:scale>
      <p:origin x="0" y="-10312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4D25F-1C5B-9241-923D-2FD66DD04930}" type="datetimeFigureOut">
              <a:rPr lang="en-US" smtClean="0"/>
              <a:t>3/15/22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FF558-6951-6E48-B6B1-7A0A3EF0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9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S. Aureus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6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separates staphylococci (positive) from streptococci and enterococci (negative)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34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catalase-positive Micro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coccaceae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Staphylococcaceae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catalase-negative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Streptococcaceae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separates staphylococci (positive) from streptococci and enterococci (negative).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Staphylococcus aureus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Catalase positive.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 pyogenes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Catalase-negative.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18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Group A, C, and G streptococcus</a:t>
            </a:r>
            <a:r>
              <a:rPr lang="en-US" baseline="0" dirty="0" smtClean="0"/>
              <a:t> reported. Group A - antimicrobial treatment is only appropriate for these pathogens to decrease risk of sequelae</a:t>
            </a:r>
          </a:p>
          <a:p>
            <a:r>
              <a:rPr lang="en-US" baseline="0" dirty="0" smtClean="0"/>
              <a:t>Role of Group C and G as causes of pharyngitis is controversial.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35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4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Isolation of GCS or GGS in throat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culture from a patient with pharyngitis of uncertain significance with the possible exception of a suspected outbreak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05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44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opaque, grayish-white to colorless, raised, glistening and smooth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colonie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6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9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71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0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23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9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01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0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immunochromatographic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membrane assay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Onset end duration of urinary antigen excretion in Legionnaires’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9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26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78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7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LRT: Lower respiratory tract</a:t>
            </a:r>
          </a:p>
          <a:p>
            <a:endParaRPr lang="en-US" dirty="0"/>
          </a:p>
          <a:p>
            <a:r>
              <a:rPr lang="en-US" dirty="0"/>
              <a:t>Also, MALDI-TOF gives sensitivity &gt;99% and specificity ~90%.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Med Microbiol. 2010 Mar;59(Pt 3):273-284.)</a:t>
            </a:r>
            <a:endParaRPr lang="en-US" dirty="0"/>
          </a:p>
          <a:p>
            <a:endParaRPr lang="en-US" dirty="0"/>
          </a:p>
          <a:p>
            <a:r>
              <a:rPr lang="en-US" dirty="0"/>
              <a:t>Available methods have great specificity in general, but sensitivity significantly varies. Urinary antigen is only reliable for legionella pneumophila serogroup 1 only, but gives sensitivity 70-90% with specificity &gt;95%. Also very rapid turnaround. Culture is 100% specific, however low sensitivity, especially for blood.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95B8-00DD-4440-93DF-8539ACD9F4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0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Visible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Legionella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colonies usually do not appear before day 3 of incubation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1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0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3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as sputum culture, ensuring to identify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Burkholderia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cepacia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present.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Burkholderia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(Pseudomonas)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cepacia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agar contains bile salts and crystal violet, which inhibits Gram- positive bacteria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polymyxin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ticarcillin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inhibit most Gram-negative organisms that comprise the normal flora.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cepacia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utilizes the pyruvate and produces alkaline products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turns the media bright pink to red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90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dirty="0" smtClean="0"/>
              <a:t>B. </a:t>
            </a:r>
            <a:r>
              <a:rPr lang="en-US" dirty="0" err="1" smtClean="0"/>
              <a:t>cepacia</a:t>
            </a:r>
            <a:r>
              <a:rPr lang="en-US" dirty="0" smtClean="0"/>
              <a:t> is a slow grower and usually outgrown by the faster growing Escherichia coli , Staphylococcus aureus , and Pseudomonas aeruginosa</a:t>
            </a:r>
          </a:p>
          <a:p>
            <a:endParaRPr lang="en-US" dirty="0" smtClean="0"/>
          </a:p>
          <a:p>
            <a:r>
              <a:rPr lang="en-US" dirty="0" smtClean="0"/>
              <a:t>On BCSA medium </a:t>
            </a:r>
            <a:r>
              <a:rPr lang="en-US" dirty="0" err="1" smtClean="0"/>
              <a:t>Burkholderia</a:t>
            </a:r>
            <a:r>
              <a:rPr lang="en-US" dirty="0" smtClean="0"/>
              <a:t> </a:t>
            </a:r>
            <a:r>
              <a:rPr lang="en-US" dirty="0" err="1" smtClean="0"/>
              <a:t>cepacia</a:t>
            </a:r>
            <a:r>
              <a:rPr lang="en-US" dirty="0" smtClean="0"/>
              <a:t> colonies typically appear translucent and rough as </a:t>
            </a:r>
            <a:r>
              <a:rPr lang="en-US" dirty="0" err="1" smtClean="0"/>
              <a:t>greenishbrown</a:t>
            </a:r>
            <a:r>
              <a:rPr lang="en-US" dirty="0" smtClean="0"/>
              <a:t> with a yellowish halo or white with a yellowish-pink halo (phenol red color indicator).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8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6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45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6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3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71FB8C-5C2A-DE4A-A970-41FA907844C6}" type="datetimeFigureOut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40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hyperlink" Target="https://www.researchgate.net/journal/Frontiers-in-Science-2166-608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charset="0"/>
                <a:ea typeface="Arial" charset="0"/>
                <a:cs typeface="Arial" charset="0"/>
              </a:rPr>
              <a:t>Micro Plate Rounds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Session 2</a:t>
            </a:r>
          </a:p>
        </p:txBody>
      </p:sp>
    </p:spTree>
    <p:extLst>
      <p:ext uri="{BB962C8B-B14F-4D97-AF65-F5344CB8AC3E}">
        <p14:creationId xmlns:p14="http://schemas.microsoft.com/office/powerpoint/2010/main" val="5570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62127"/>
              </p:ext>
            </p:extLst>
          </p:nvPr>
        </p:nvGraphicFramePr>
        <p:xfrm>
          <a:off x="668417" y="1444065"/>
          <a:ext cx="10698828" cy="371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276"/>
                <a:gridCol w="3566276"/>
                <a:gridCol w="3566276"/>
              </a:tblGrid>
              <a:tr h="512343"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smtClean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α-hemolysis</a:t>
                      </a:r>
                      <a:endParaRPr lang="en-US" sz="1800" strike="noStrike" baseline="0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smtClean="0">
                          <a:solidFill>
                            <a:srgbClr val="7030A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β-hemolysis</a:t>
                      </a:r>
                      <a:endParaRPr lang="en-US" sz="1800" strike="noStrike" baseline="0" dirty="0">
                        <a:solidFill>
                          <a:srgbClr val="7030A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err="1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γ</a:t>
                      </a:r>
                      <a:r>
                        <a:rPr lang="en-US" sz="1800" strike="noStrike" baseline="0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-hemolysis</a:t>
                      </a:r>
                      <a:endParaRPr lang="en-US" sz="1800" strike="noStrike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0098"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Partially breaks down RBCs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Leaves </a:t>
                      </a:r>
                      <a:r>
                        <a:rPr lang="en-US" sz="1800" b="1" strike="noStrike" baseline="0" dirty="0" smtClean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greenish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color behind (presence of 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biliverdin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800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β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hemolysin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breaks down RBC and hemoglobin completely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Leaves a </a:t>
                      </a:r>
                      <a:r>
                        <a:rPr lang="en-US" sz="1800" b="1" strike="noStrike" baseline="0" dirty="0" smtClean="0">
                          <a:solidFill>
                            <a:srgbClr val="7030A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clear zone 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around bacterial growth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hemolysin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production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RBC breakdown → </a:t>
                      </a:r>
                      <a:r>
                        <a:rPr lang="en-US" sz="1800" b="1" strike="noStrike" baseline="0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clearing</a:t>
                      </a:r>
                      <a:endParaRPr lang="en-US" sz="1800" b="1" strike="noStrike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0365">
                <a:tc>
                  <a:txBody>
                    <a:bodyPr/>
                    <a:lstStyle/>
                    <a:p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Strep pneumoniae</a:t>
                      </a:r>
                    </a:p>
                    <a:p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Strep </a:t>
                      </a:r>
                      <a:r>
                        <a:rPr lang="en-US" sz="1800" i="1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viridans</a:t>
                      </a:r>
                      <a:endParaRPr lang="en-US" sz="1800" i="1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Group A, B, C, F, G </a:t>
                      </a:r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Strep</a:t>
                      </a:r>
                      <a:r>
                        <a:rPr lang="en-US" sz="1800" i="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aureus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Non </a:t>
                      </a:r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Enterococcus</a:t>
                      </a:r>
                      <a:r>
                        <a:rPr lang="en-US" sz="1800" i="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Group D </a:t>
                      </a:r>
                    </a:p>
                    <a:p>
                      <a:pPr algn="ctr"/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(S. </a:t>
                      </a:r>
                      <a:r>
                        <a:rPr lang="en-US" sz="1800" i="1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galloyticus</a:t>
                      </a:r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800" i="1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bovis</a:t>
                      </a:r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  <a:p>
                      <a:r>
                        <a:rPr lang="en-US" sz="1800" i="1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epidermidis</a:t>
                      </a:r>
                    </a:p>
                    <a:p>
                      <a:endParaRPr lang="en-US" sz="1800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emolysis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3502" y="11660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Hemolysis?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Possible organisms?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How could you further identify?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Streptococcus pyogenes media - Encyclopedia of Lif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5" y="1166052"/>
            <a:ext cx="4825265" cy="47730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Throat culture</a:t>
            </a:r>
            <a:r>
              <a:rPr lang="mr-IN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3502" y="1166052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Hemolysis?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β-hemolysis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Possible organisms?</a:t>
            </a:r>
          </a:p>
          <a:p>
            <a:pPr marL="457200" lvl="2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Group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A, B, C,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F, G </a:t>
            </a:r>
            <a:r>
              <a:rPr lang="en-US" sz="2000" i="1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Strep</a:t>
            </a:r>
          </a:p>
          <a:p>
            <a:pPr marL="914400" lvl="3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Grey colonies</a:t>
            </a:r>
            <a:endParaRPr lang="en-US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Less likely in this scenario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Yellow/white colonies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How could you further identify?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Catalase test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CAMP test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Streptex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PCR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Streptococcus pyogenes media - Encyclopedia of Lif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5" y="1166052"/>
            <a:ext cx="4825265" cy="47730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Throat culture</a:t>
            </a:r>
            <a:r>
              <a:rPr lang="mr-IN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Catalase test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190" y="9813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Tests for presence of catalase (enzyme that breaks down hydrogen peroxide into water and oxygen)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8020" y="492324"/>
            <a:ext cx="16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Test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65590" y="1154442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Negative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62788" y="1167218"/>
            <a:ext cx="167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Positive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" y="2639808"/>
            <a:ext cx="5748618" cy="29194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068310" y="861656"/>
            <a:ext cx="877570" cy="3226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28100" y="858679"/>
            <a:ext cx="804228" cy="3256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22400" y="1523774"/>
            <a:ext cx="0" cy="3510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897366" y="1495419"/>
            <a:ext cx="0" cy="3793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Catalase test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190" y="9813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Tests for presence of catalase (enzyme that breaks down hydrogen peroxide into water and oxygen)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8020" y="492324"/>
            <a:ext cx="16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Test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65590" y="1154442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Negative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28230" y="1184351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Positive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" y="2639808"/>
            <a:ext cx="5748618" cy="29194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068310" y="861656"/>
            <a:ext cx="877570" cy="3226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28100" y="858679"/>
            <a:ext cx="804228" cy="3256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97025" y="1553683"/>
            <a:ext cx="0" cy="3510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942451" y="1553683"/>
            <a:ext cx="0" cy="3793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114799" y="1933071"/>
            <a:ext cx="196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Staphylococci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8960225" y="1916326"/>
            <a:ext cx="196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Streptococci</a:t>
            </a:r>
          </a:p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Enterococci</a:t>
            </a:r>
          </a:p>
        </p:txBody>
      </p:sp>
    </p:spTree>
    <p:extLst>
      <p:ext uri="{BB962C8B-B14F-4D97-AF65-F5344CB8AC3E}">
        <p14:creationId xmlns:p14="http://schemas.microsoft.com/office/powerpoint/2010/main" val="15445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4196" y="908654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CAMP Test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29300" y="587829"/>
            <a:ext cx="61032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Distinguishes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from other species of beta hemolytic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based on formation of CAMP factor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1: streak of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2: negative test (non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beta hemolytic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3: positive test.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produces CAMP factor which synergistically interacts with beta-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hemolysin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produced by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resulting in arrowhead zone of enhanced lysis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Listeria monocytogenes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also produces a (+) CAMP reaction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5171" y="1126671"/>
            <a:ext cx="4931228" cy="4914900"/>
            <a:chOff x="3755571" y="1094014"/>
            <a:chExt cx="4931228" cy="4914900"/>
          </a:xfrm>
        </p:grpSpPr>
        <p:pic>
          <p:nvPicPr>
            <p:cNvPr id="1026" name="Picture 2" descr="AMP test and Reverse CAMP test – Microbiology and Infectious Disea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" t="6077" r="7942" b="5719"/>
            <a:stretch/>
          </p:blipFill>
          <p:spPr bwMode="auto">
            <a:xfrm>
              <a:off x="3755571" y="1094014"/>
              <a:ext cx="4931228" cy="491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780314" y="1409700"/>
              <a:ext cx="440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charset="0"/>
                  <a:ea typeface="Arial" charset="0"/>
                  <a:cs typeface="Arial" charset="0"/>
                </a:rPr>
                <a:t>1</a:t>
              </a:r>
              <a:endParaRPr lang="en-US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80313" y="4158343"/>
              <a:ext cx="440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30891" y="2222463"/>
              <a:ext cx="440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4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86016" y="658052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Rapid latex test system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Identifies and differentiates Lancefield group of beta hemolytic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treptococci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(A, B, C, D, F, and G)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Identify group specific antigens by precipitation reactions with group specific antibodies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Agglutinates: presence of homologous antigen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Smooth suspension: absence of homologous antigen </a:t>
            </a:r>
          </a:p>
        </p:txBody>
      </p:sp>
      <p:pic>
        <p:nvPicPr>
          <p:cNvPr id="7" name="Picture 6" descr="Lancefield grouping - Wikiped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0" y="902339"/>
            <a:ext cx="5001126" cy="27246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Streptex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yogenic Coccus. - ppt video online downlo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23951" r="22407" b="18766"/>
          <a:stretch/>
        </p:blipFill>
        <p:spPr bwMode="auto">
          <a:xfrm>
            <a:off x="931334" y="3693472"/>
            <a:ext cx="3678198" cy="29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2899" y="1845734"/>
            <a:ext cx="11100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Only Group A, C, G beta hemolytic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Strep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reported in throat culture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&lt;page&gt; culture result without susceptibilities. Need assistance.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How might you respond?</a:t>
            </a:r>
          </a:p>
          <a:p>
            <a:pPr lvl="1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a) Email the micro lab to request susceptibilities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b) Susceptibilities will not be performed</a:t>
            </a:r>
          </a:p>
          <a:p>
            <a:pPr lvl="1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c) Lab is probably working on susceptibilities already, wait 24 – 48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00" y="1009650"/>
            <a:ext cx="6436520" cy="8360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Throat culture</a:t>
            </a:r>
            <a:r>
              <a:rPr lang="mr-IN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2899" y="1845734"/>
            <a:ext cx="11100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Susceptibilities not routinely performed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Can be requested in those penicillin-allergic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00" y="1009650"/>
            <a:ext cx="6436520" cy="8360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Throat culture</a:t>
            </a:r>
            <a:r>
              <a:rPr lang="mr-IN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Strep PCR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990" y="1178867"/>
            <a:ext cx="111005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Has now replaced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Streptococci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throat cultures at our institution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Only identifies Group A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Strep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(C and G are of uncertain clinical significance and not associated with acute rheumatic fever and immune-mediated complications)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Does not require confirmatory testing</a:t>
            </a:r>
          </a:p>
        </p:txBody>
      </p:sp>
    </p:spTree>
    <p:extLst>
      <p:ext uri="{BB962C8B-B14F-4D97-AF65-F5344CB8AC3E}">
        <p14:creationId xmlns:p14="http://schemas.microsoft.com/office/powerpoint/2010/main" val="21231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90" y="-548418"/>
            <a:ext cx="10058400" cy="1450757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" y="1016000"/>
            <a:ext cx="10058400" cy="3543967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 Throat cultures &amp; pharyngitis</a:t>
            </a:r>
          </a:p>
          <a:p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2. Respiratory specimens processing</a:t>
            </a:r>
          </a:p>
          <a:p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Specialized media</a:t>
            </a: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799" y="2409109"/>
            <a:ext cx="114844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H.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meningitidis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S. pneumoniae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are not etiologic agents of acute pharyngitis and should not be identified or reported in throat cultures</a:t>
            </a:r>
          </a:p>
          <a:p>
            <a:pPr marL="342900" indent="-342900">
              <a:buFont typeface="Wingdings" charset="2"/>
              <a:buChar char="§"/>
            </a:pPr>
            <a:endParaRPr lang="en-US" sz="22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2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Organisms that cause pharyngitis that may not routinely grow on BAP?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0741"/>
          <a:stretch/>
        </p:blipFill>
        <p:spPr>
          <a:xfrm>
            <a:off x="2304763" y="1093819"/>
            <a:ext cx="7927627" cy="7519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Other bacterial causes of pharyngitis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Other bacterial causes of pharyngitis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42" y="2470852"/>
            <a:ext cx="1813983" cy="1760235"/>
          </a:xfrm>
          <a:prstGeom prst="rect">
            <a:avLst/>
          </a:prstGeom>
        </p:spPr>
      </p:pic>
      <p:pic>
        <p:nvPicPr>
          <p:cNvPr id="2054" name="Picture 6" descr="orynebacterium diphtheriae microscopy. Corynebacterium diphtheriae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7" t="52347" r="9668" b="14652"/>
          <a:stretch/>
        </p:blipFill>
        <p:spPr bwMode="auto">
          <a:xfrm>
            <a:off x="7642351" y="2483622"/>
            <a:ext cx="1764604" cy="17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6" name="Picture 8" descr="eissgono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15525" r="56190" b="33181"/>
          <a:stretch/>
        </p:blipFill>
        <p:spPr bwMode="auto">
          <a:xfrm>
            <a:off x="8784878" y="197456"/>
            <a:ext cx="1955608" cy="17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276" y="1524501"/>
            <a:ext cx="707720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Arcanobacterium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haemolyticum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facultative anaerobe (will grow on BAP but not all labs report it);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a/w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diffuse erythematous, sandpaper like blanching papules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Neisseria gonorrhea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NAAT, Thayer-Martin (chocolate agar with vancomycin,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polymyxin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nystatin, trimethoprim)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diphtheriae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Loffler’s media,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Tinsdale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(tellurite) media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pertussis: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PCR, Regan – Lowe media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20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3400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3400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681" r="10145"/>
          <a:stretch/>
        </p:blipFill>
        <p:spPr>
          <a:xfrm>
            <a:off x="6534433" y="176960"/>
            <a:ext cx="5442065" cy="6538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395" y="1305877"/>
            <a:ext cx="6179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</p:txBody>
      </p:sp>
    </p:spTree>
    <p:extLst>
      <p:ext uri="{BB962C8B-B14F-4D97-AF65-F5344CB8AC3E}">
        <p14:creationId xmlns:p14="http://schemas.microsoft.com/office/powerpoint/2010/main" val="3003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3400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3400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681" r="10145"/>
          <a:stretch/>
        </p:blipFill>
        <p:spPr>
          <a:xfrm>
            <a:off x="6483928" y="171796"/>
            <a:ext cx="5442065" cy="6538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395" y="1305877"/>
            <a:ext cx="6179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Pleomorphic, long gram negative, bacilli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Vary from coccoid to long filaments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Filamentous forms: more common in broth cultures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Rod-like forms more frequently seen in older cultures or when grown on agar</a:t>
            </a:r>
          </a:p>
          <a:p>
            <a:pPr marL="800100" lvl="1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Round or tapered ends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Most commonly associated with which syndrome?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3400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3400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681" r="10145"/>
          <a:stretch/>
        </p:blipFill>
        <p:spPr>
          <a:xfrm>
            <a:off x="6483928" y="171796"/>
            <a:ext cx="5442065" cy="6538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483865"/>
            <a:ext cx="6179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Associated with deep neck infections 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Lemierre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syndrome (septic thrombophlebitis internal jugular vein)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Pathogens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that cause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Lemierre’s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syndrome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F.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(most commonly)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other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species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Streptococci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S. pyogenes, S.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anginosus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Porphyromonas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asaccharolytica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Eikenella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corrodens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arely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aureus 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2222"/>
          <a:stretch/>
        </p:blipFill>
        <p:spPr>
          <a:xfrm>
            <a:off x="615142" y="304800"/>
            <a:ext cx="5153891" cy="4714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5339"/>
          <a:stretch/>
        </p:blipFill>
        <p:spPr>
          <a:xfrm>
            <a:off x="6418076" y="304799"/>
            <a:ext cx="5392462" cy="47149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18076" y="5112093"/>
            <a:ext cx="5392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Morphological differences from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142" y="5019760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Long filaments with round or tapered ends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s://microbeonline.com/ezoimgfmt/i1.wp.com/microbeonline.com/wp-content/uploads/2019/12/Corynebacterium-diphtheriae-in-Tinsdale-Agar-Medium.jpg?resize=423%2C423&amp;ssl=1&amp;ezimgfmt=rs:423x423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930" y="1524501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2222"/>
          <a:stretch/>
        </p:blipFill>
        <p:spPr>
          <a:xfrm>
            <a:off x="615142" y="304800"/>
            <a:ext cx="5153891" cy="4714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5339"/>
          <a:stretch/>
        </p:blipFill>
        <p:spPr>
          <a:xfrm>
            <a:off x="6418076" y="304799"/>
            <a:ext cx="5392462" cy="47149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18075" y="5006474"/>
            <a:ext cx="5599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nucleatum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Fusiform rods or spindle shaped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Oral flora implicated in periodontal, head/neck, lower respiratory infections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142" y="5019760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Long filaments with round or tapered ends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Lower Respiratory Cultures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991" y="1178867"/>
            <a:ext cx="74721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" sz="2000" dirty="0"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</a:rPr>
              <a:t>Up to 40% of sputum samples may be incorrectly </a:t>
            </a:r>
            <a:r>
              <a:rPr lang="en" sz="2000" dirty="0" smtClean="0"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</a:rPr>
              <a:t>obtained</a:t>
            </a:r>
            <a:endParaRPr lang="en-US" sz="2000" dirty="0" smtClean="0">
              <a:highlight>
                <a:srgbClr val="FFFFFF"/>
              </a:highlight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highlight>
                <a:srgbClr val="FFFFFF"/>
              </a:highlight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Gram stain performed to determine presence of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Squamous epithelial cells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Reject if ≥ 25 epithelial cells per low (10x objective power field)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WBC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BAL cultures: all organisms are identified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Identifying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Report only if &gt; 90% pure culture present</a:t>
            </a:r>
          </a:p>
        </p:txBody>
      </p:sp>
      <p:pic>
        <p:nvPicPr>
          <p:cNvPr id="6" name="Google Shape;69;p15"/>
          <p:cNvPicPr preferRelativeResize="0"/>
          <p:nvPr/>
        </p:nvPicPr>
        <p:blipFill rotWithShape="1">
          <a:blip r:embed="rId3">
            <a:alphaModFix/>
          </a:blip>
          <a:srcRect t="15103" r="10378"/>
          <a:stretch/>
        </p:blipFill>
        <p:spPr>
          <a:xfrm>
            <a:off x="7760426" y="1178867"/>
            <a:ext cx="3948975" cy="229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3990" y="902339"/>
            <a:ext cx="6175398" cy="585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70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man presenting in August for 3 days of fevers, chills, fatigue and multiple episodes of diarrhea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Repairing his broken basement tub for the past week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Hospital roommate is his wife who is experiencing similar symptoms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T102.9, RR21, 94% on room air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WBC 12.7, Na 131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Respiratory culture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stain: no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organisms, 2 + WBC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 growth on BAP, chocolate, or MacConkey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Next diagnostic testing? 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97" y="0"/>
            <a:ext cx="5245713" cy="326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380843"/>
            <a:ext cx="2642143" cy="338571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03" y="857250"/>
            <a:ext cx="6997700" cy="1104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934" y="2126981"/>
            <a:ext cx="7387166" cy="346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Detects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Legionella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pneumophila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serogroup 1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antigen only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Serogroup 1 accounts for 71.5% of Legionella isolates in US adults per WHO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serogroup 1,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BinaxNow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urinary antigen has sensitivity of 95% and specificity of 95% compared to culture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 be detected as early as 1 day of symptoms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Can persist for &gt; 42 – 61 days even despite resolution of symptoms and therapy (1 case report reported persistence for &gt; 300 days)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Urinary Antigen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68" y="1067170"/>
            <a:ext cx="3543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" y="1227694"/>
            <a:ext cx="11256010" cy="354396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 year old man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with history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recurrent strep pharyngitis presents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 sore throat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 1 day.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 reports no cough or fevers. </a:t>
            </a:r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Physical exam: tonsillar exudates,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 anterior cervical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lymphadenopathy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What diagnostic tests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 you send?</a:t>
            </a: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03" y="857250"/>
            <a:ext cx="6997700" cy="1104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03" y="2702070"/>
            <a:ext cx="64700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Do you send a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respiratory culture? If so, on what media? 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68" y="1067170"/>
            <a:ext cx="3543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E25BE4-1EB8-A343-9538-B2FABFD5E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36" y="1254946"/>
            <a:ext cx="5746321" cy="430974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Legionella</a:t>
            </a:r>
            <a:endParaRPr lang="en-US" sz="3400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7537" y="1254946"/>
            <a:ext cx="51375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Enrichment medium as Legionella requires L-cysteine and iron salts for growth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Contains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L-cysteine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Ferric pyrophosphate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ACES buffer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Alpha-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ketoglutaric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acid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Activated charcoal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Agar may contain antibiotics (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cephalothin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colistin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vancomycin, 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cycloheximide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Incubated 5-10% CO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at 35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 x7 days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D3D5B0-326A-C942-BBB8-B2559DAC7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" t="64269"/>
          <a:stretch/>
        </p:blipFill>
        <p:spPr>
          <a:xfrm>
            <a:off x="4876799" y="170225"/>
            <a:ext cx="6386845" cy="857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2420" y="5577068"/>
            <a:ext cx="4733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Buffered charcoal yeast extract agar (BCYE)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01191" y="5946400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also grows on BCYE agar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14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F18C0-B5D0-384A-BC2C-BF87EF08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16" y="226219"/>
            <a:ext cx="10515600" cy="915089"/>
          </a:xfrm>
        </p:spPr>
        <p:txBody>
          <a:bodyPr/>
          <a:lstStyle/>
          <a:p>
            <a:r>
              <a:rPr lang="en-US" dirty="0"/>
              <a:t>Comments on diagnostic methods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FBB2D2-6D25-1F4E-B617-BF32B7F116F9}"/>
              </a:ext>
            </a:extLst>
          </p:cNvPr>
          <p:cNvGrpSpPr/>
          <p:nvPr/>
        </p:nvGrpSpPr>
        <p:grpSpPr>
          <a:xfrm>
            <a:off x="285749" y="1203094"/>
            <a:ext cx="11288099" cy="4327912"/>
            <a:chOff x="1657350" y="1727200"/>
            <a:chExt cx="8877300" cy="340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8473C29-9428-BD41-A41C-A6B00E93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350" y="1727200"/>
              <a:ext cx="8877300" cy="3403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5242997-D64B-A94B-B29C-214DA412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571" y="2209514"/>
              <a:ext cx="478108" cy="14711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D5DA77-FC19-6849-A2A4-7CAE62BD0798}"/>
              </a:ext>
            </a:extLst>
          </p:cNvPr>
          <p:cNvSpPr/>
          <p:nvPr/>
        </p:nvSpPr>
        <p:spPr>
          <a:xfrm>
            <a:off x="6889531" y="5377907"/>
            <a:ext cx="4228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5"/>
              </a:rPr>
              <a:t>Frontiers in Science</a:t>
            </a:r>
            <a:r>
              <a:rPr lang="en-US" dirty="0"/>
              <a:t> 2012 Aug; 1(4):72-85</a:t>
            </a:r>
          </a:p>
          <a:p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DB6018-0460-C44F-AAAE-4BF1F751AF94}"/>
              </a:ext>
            </a:extLst>
          </p:cNvPr>
          <p:cNvSpPr/>
          <p:nvPr/>
        </p:nvSpPr>
        <p:spPr>
          <a:xfrm>
            <a:off x="409316" y="5592792"/>
            <a:ext cx="1083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Also, MALDI-TOF gives sensitivity &gt;99% and specificity ~90%. (J Med Microbiol. 2010 Mar;59(Pt 3):273-284.)</a:t>
            </a:r>
          </a:p>
        </p:txBody>
      </p:sp>
    </p:spTree>
    <p:extLst>
      <p:ext uri="{BB962C8B-B14F-4D97-AF65-F5344CB8AC3E}">
        <p14:creationId xmlns:p14="http://schemas.microsoft.com/office/powerpoint/2010/main" val="4932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E25BE4-1EB8-A343-9538-B2FABFD5E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36" y="1254946"/>
            <a:ext cx="5746321" cy="430974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culture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8424" y="1409700"/>
            <a:ext cx="50651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Request cultures even for patients with (+) urinary antigen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Establish potential causative association between cases and contaminated water sources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Molecular comparison of patient isolate and environmental isolates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Identify linked clusters of infection and potential environmental sources of infection 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Susceptibilities are not performed in clinical settings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Broth or agar susceptibility results have no clinical correlates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D3D5B0-326A-C942-BBB8-B2559DAC7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" t="64269"/>
          <a:stretch/>
        </p:blipFill>
        <p:spPr>
          <a:xfrm>
            <a:off x="4876799" y="170225"/>
            <a:ext cx="6386845" cy="8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Gram (-)s that do not grow on MacConkey agar</a:t>
            </a:r>
            <a:r>
              <a:rPr lang="mr-IN" sz="3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68" y="1067170"/>
            <a:ext cx="4809512" cy="49079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934" y="1067170"/>
            <a:ext cx="59215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MacConkey optimal for recovery of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all gram negatives grow on MacConkey (fastidious, specific nutritional requirements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68" y="1067170"/>
            <a:ext cx="4809512" cy="49079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934" y="1067170"/>
            <a:ext cx="59215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MacConkey optimal for recovery of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all gram negatives grow on MacConkey (fastidious, specific nutritional requirements)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</a:p>
          <a:p>
            <a:pPr marL="800100" lvl="1" indent="-342900">
              <a:buAutoNum type="arabicParenR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Chyrseobacterium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pertussis</a:t>
            </a:r>
          </a:p>
          <a:p>
            <a:pPr marL="800100" lvl="1" indent="-342900">
              <a:buAutoNum type="arabicParenR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Brucella</a:t>
            </a:r>
          </a:p>
          <a:p>
            <a:pPr marL="800100" lvl="1" indent="-342900">
              <a:buAutoNum type="arabicParenR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Pastuerella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Haemophilus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Francisella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Kingella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arenR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Campylobacter</a:t>
            </a:r>
          </a:p>
          <a:p>
            <a:pPr marL="800100" lvl="1" indent="-342900">
              <a:buAutoNum type="arabicParenR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Helicobacter</a:t>
            </a:r>
          </a:p>
          <a:p>
            <a:pPr marL="800100" lvl="1" indent="-342900">
              <a:buAutoNum type="arabicParenR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Actinobacillus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Gram (-)s that do not grow on MacConkey agar</a:t>
            </a:r>
            <a:r>
              <a:rPr lang="mr-IN" sz="3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190" y="1285187"/>
            <a:ext cx="7125970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18 </a:t>
            </a:r>
            <a:r>
              <a:rPr lang="en-US" sz="2200" dirty="0" err="1" smtClean="0">
                <a:effectLst/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 male w/ cystic fibrosis transferred from OSH for acute hypoxic respiratory failure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RCx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: 4+ WBC,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Pseudomonas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and normal flora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Febrile despite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Cefepime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coverage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specialized testing could you request?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3990" y="902339"/>
            <a:ext cx="6406424" cy="5267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Often grow slowly and poorly on conventional media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>
                <a:effectLst/>
                <a:latin typeface="Arial" charset="0"/>
                <a:ea typeface="Arial" charset="0"/>
                <a:cs typeface="Arial" charset="0"/>
              </a:rPr>
              <a:t>Can be overgrown by faster growing mucoid bacteria ubiquitous in the respiratory tract of CF pts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endParaRPr lang="en-US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selective agar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ile salts, crystal violet → inhibits gram (+)s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Polymyxin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B, gentamicin,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ticarcillin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inhibit gram (-) of normal flora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appears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Translucent, rough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Greenish-brown w/ yellow halo OR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White with yellowish-pink halo (phenol red color indicator)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340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400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cepacia</a:t>
            </a:r>
            <a:endParaRPr lang="en-US" sz="3400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865" y="23411"/>
            <a:ext cx="3274115" cy="329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086" y="3320613"/>
            <a:ext cx="3341914" cy="35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038" y="3309031"/>
            <a:ext cx="1183141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037" y="1409700"/>
            <a:ext cx="11831415" cy="304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186" y="1192277"/>
            <a:ext cx="108911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Several diagnostic tests for streptococcal pharyngitis: rapid antigen detection test,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culture,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PCR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treptococcal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species are catalase negative.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Staphyloccoccal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species are catalase positive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Blood agar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plates differentiate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bacteria based on hemolytic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properties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CAMP test differentiates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from other beta hemolytic Streptococci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necrophorum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nucleatum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are clinically important anaerobes implicated in head/neck infections but have distinct morphological differences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Legionella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cultures are useful to identify linked infections and environmental sources of infection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Specialized media is required for identification and growth of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(BCYE agar). Specialized media can assist in recovery of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(BC agar)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90" y="-548418"/>
            <a:ext cx="10058400" cy="1450757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Rapid antigen detection test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96" y="1149873"/>
            <a:ext cx="7013490" cy="4803455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Readily available, helps provide treatment at point of care</a:t>
            </a:r>
          </a:p>
          <a:p>
            <a:pPr>
              <a:buFont typeface="Wingdings" charset="2"/>
              <a:buChar char="§"/>
            </a:pP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Detects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Lancefield group A carbohydrate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(GAS-specific cell wall antigen)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Enzyme lateral flow immunoassay 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Optical immunoassay 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Utility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Specificity: 95% compared to throat cultures</a:t>
            </a:r>
          </a:p>
          <a:p>
            <a:pPr lvl="1">
              <a:buFont typeface="Wingdings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Sensitivity: 65% - 90%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(higher for optical immunoassay)</a:t>
            </a:r>
          </a:p>
        </p:txBody>
      </p:sp>
      <p:pic>
        <p:nvPicPr>
          <p:cNvPr id="1028" name="Picture 4" descr="trep A Rapid Test Strips. Accustrip Value+ (25/box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88" y="2105561"/>
            <a:ext cx="4513383" cy="2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" y="1227694"/>
            <a:ext cx="11256010" cy="354396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 year old man with history of recurrent strep pharyngitis presents for sore throat for 1 day. He reports no cough or fevers. 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Physical exam: tonsillar exudates, no anterior cervical lymphadenopathy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What diagnostic tests do you send?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Rapid antigen detection test (RADT): negative</a:t>
            </a:r>
          </a:p>
          <a:p>
            <a:pPr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Any further diagnostic testing? </a:t>
            </a:r>
          </a:p>
          <a:p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" y="1227694"/>
            <a:ext cx="11256010" cy="4683249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 year old man with history of recurrent strep pharyngitis presents for sore throat for 1 day. He reports no cough or fevers. 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Physical exam: tonsillar exudates, no anterior cervical lymphadenopathy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What diagnostic tests do you send?</a:t>
            </a:r>
          </a:p>
          <a:p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Rapid antigen detection test (RADT): negative</a:t>
            </a:r>
          </a:p>
          <a:p>
            <a:pPr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Any further diagnostic testing?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Due to low sensitivity rates of RADT, </a:t>
            </a:r>
          </a:p>
          <a:p>
            <a:pPr lvl="2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If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RADT (-),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perform throat culture</a:t>
            </a:r>
          </a:p>
          <a:p>
            <a:pPr lvl="2"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FDA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approved kits and children/adolescents require culture if RADT (-)</a:t>
            </a:r>
          </a:p>
          <a:p>
            <a:pPr lvl="1">
              <a:buFont typeface="Wingdings" charset="2"/>
              <a:buChar char="§"/>
            </a:pPr>
            <a:endPara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409700"/>
            <a:ext cx="6392872" cy="371395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Throat cultures performed on blood agar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plate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only</a:t>
            </a: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Medium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supplemented with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 10% sheep blood</a:t>
            </a:r>
          </a:p>
          <a:p>
            <a:pPr>
              <a:buFont typeface="Wingdings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 Supports growth of some fastidious organisms</a:t>
            </a:r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Limitations: 24 – 48 </a:t>
            </a:r>
            <a:r>
              <a:rPr lang="en-US" sz="2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required for accurate detection </a:t>
            </a:r>
          </a:p>
          <a:p>
            <a:pPr>
              <a:buFont typeface="Wingdings" charset="2"/>
              <a:buChar char="§"/>
            </a:pP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What </a:t>
            </a:r>
            <a:r>
              <a:rPr lang="en-US" sz="2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information do blood agar plates provide that would be helpful to this case?</a:t>
            </a:r>
          </a:p>
          <a:p>
            <a:pPr>
              <a:buFont typeface="Wingdings" charset="2"/>
              <a:buChar char="§"/>
            </a:pP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ryptic Soy Agar with 5% Sheep Blood, Prepared Media Plates, 100 x 15 mm,  Pack of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15553" r="16186" b="14269"/>
          <a:stretch/>
        </p:blipFill>
        <p:spPr bwMode="auto">
          <a:xfrm>
            <a:off x="7705143" y="1409700"/>
            <a:ext cx="3889957" cy="40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Throat Culture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0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409700"/>
            <a:ext cx="6392872" cy="31233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Differential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non selective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Differentiates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bacteria based on hemolytic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properties</a:t>
            </a:r>
          </a:p>
        </p:txBody>
      </p:sp>
      <p:pic>
        <p:nvPicPr>
          <p:cNvPr id="2050" name="Picture 2" descr="ryptic Soy Agar with 5% Sheep Blood, Prepared Media Plates, 100 x 15 mm,  Pack of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15553" r="16186" b="14269"/>
          <a:stretch/>
        </p:blipFill>
        <p:spPr bwMode="auto">
          <a:xfrm>
            <a:off x="7705143" y="1409700"/>
            <a:ext cx="3889957" cy="40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Blood agar plate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189549"/>
              </p:ext>
            </p:extLst>
          </p:nvPr>
        </p:nvGraphicFramePr>
        <p:xfrm>
          <a:off x="622499" y="1215123"/>
          <a:ext cx="10698828" cy="371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276"/>
                <a:gridCol w="3566276"/>
                <a:gridCol w="3566276"/>
              </a:tblGrid>
              <a:tr h="512343"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smtClean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α-hemolysis</a:t>
                      </a:r>
                      <a:endParaRPr lang="en-US" sz="1800" strike="noStrike" baseline="0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smtClean="0">
                          <a:solidFill>
                            <a:srgbClr val="7030A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β-hemolysis</a:t>
                      </a:r>
                      <a:endParaRPr lang="en-US" sz="1800" strike="noStrike" baseline="0" dirty="0">
                        <a:solidFill>
                          <a:srgbClr val="7030A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trike="noStrike" baseline="0" dirty="0" err="1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γ</a:t>
                      </a:r>
                      <a:r>
                        <a:rPr lang="en-US" sz="1800" strike="noStrike" baseline="0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-hemolysis</a:t>
                      </a:r>
                      <a:endParaRPr lang="en-US" sz="1800" strike="noStrike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0098"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Partially breaks down RBCs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Leaves </a:t>
                      </a:r>
                      <a:r>
                        <a:rPr lang="en-US" sz="1800" b="1" strike="noStrike" baseline="0" dirty="0" smtClean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greenish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color behind (presence of 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biliverdin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800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β-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hemolysin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breaks down RBC and hemoglobin completely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Leaves a </a:t>
                      </a:r>
                      <a:r>
                        <a:rPr lang="en-US" sz="1800" b="1" strike="noStrike" baseline="0" dirty="0" smtClean="0">
                          <a:solidFill>
                            <a:srgbClr val="7030A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clear zone 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around bacterial growth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</a:t>
                      </a:r>
                      <a:r>
                        <a:rPr lang="en-US" sz="1800" strike="noStrike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hemolysin</a:t>
                      </a:r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production</a:t>
                      </a:r>
                    </a:p>
                    <a:p>
                      <a:endParaRPr lang="en-US" sz="1800" strike="noStrike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RBC breakdown → </a:t>
                      </a:r>
                      <a:r>
                        <a:rPr lang="en-US" sz="1800" b="1" strike="noStrike" baseline="0" dirty="0" smtClean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clearing</a:t>
                      </a:r>
                      <a:endParaRPr lang="en-US" sz="1800" b="1" strike="noStrike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0365"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Examples?</a:t>
                      </a:r>
                      <a:endParaRPr lang="en-US" sz="1800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Examples?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strike="noStrike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Examples?</a:t>
                      </a:r>
                    </a:p>
                    <a:p>
                      <a:endParaRPr lang="en-US" sz="1800" strike="noStrike" baseline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3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emolysis</a:t>
            </a:r>
            <a:endParaRPr lang="en-US" sz="3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7280" y="5122506"/>
            <a:ext cx="100328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		Group </a:t>
            </a:r>
            <a:r>
              <a:rPr lang="en-US" sz="15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A, B, C, F, G </a:t>
            </a:r>
            <a:r>
              <a:rPr lang="en-US" sz="1500" i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Strep</a:t>
            </a:r>
            <a:r>
              <a:rPr lang="en-US" sz="15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	</a:t>
            </a:r>
            <a:r>
              <a:rPr lang="en-US" sz="15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	Non </a:t>
            </a:r>
            <a:r>
              <a:rPr lang="en-US" sz="1500" i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Enterococcus</a:t>
            </a:r>
            <a:r>
              <a:rPr lang="en-US" sz="15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Group D </a:t>
            </a:r>
          </a:p>
          <a:p>
            <a:r>
              <a:rPr lang="en-US" sz="1500" i="1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		Strep pneumoniae			Strep </a:t>
            </a:r>
            <a:r>
              <a:rPr lang="en-US" sz="1500" i="1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viridans</a:t>
            </a:r>
            <a:endParaRPr lang="en-US" sz="1500" i="1" dirty="0" smtClean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500" i="1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		S</a:t>
            </a:r>
            <a:r>
              <a:rPr lang="en-US" sz="1500" i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500" i="1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aureus				Staph epidermidis</a:t>
            </a:r>
            <a:endParaRPr lang="en-US" sz="1500" i="1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9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FFA000"/>
      </a:accent1>
      <a:accent2>
        <a:srgbClr val="01134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2910</TotalTime>
  <Words>1924</Words>
  <Application>Microsoft Macintosh PowerPoint</Application>
  <PresentationFormat>Widescreen</PresentationFormat>
  <Paragraphs>431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Calibri Light</vt:lpstr>
      <vt:lpstr>Wingdings</vt:lpstr>
      <vt:lpstr>Arial</vt:lpstr>
      <vt:lpstr>Retrospect</vt:lpstr>
      <vt:lpstr>Micro Plate Rounds</vt:lpstr>
      <vt:lpstr>Agenda</vt:lpstr>
      <vt:lpstr>PowerPoint Presentation</vt:lpstr>
      <vt:lpstr>Rapid antigen detection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on diagnostic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249</cp:revision>
  <dcterms:created xsi:type="dcterms:W3CDTF">2021-09-16T13:25:05Z</dcterms:created>
  <dcterms:modified xsi:type="dcterms:W3CDTF">2022-03-15T16:50:19Z</dcterms:modified>
</cp:coreProperties>
</file>