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490" r:id="rId3"/>
    <p:sldId id="408" r:id="rId4"/>
    <p:sldId id="439" r:id="rId5"/>
    <p:sldId id="416" r:id="rId6"/>
    <p:sldId id="417" r:id="rId7"/>
    <p:sldId id="418" r:id="rId8"/>
    <p:sldId id="419" r:id="rId9"/>
    <p:sldId id="415" r:id="rId10"/>
    <p:sldId id="414" r:id="rId11"/>
    <p:sldId id="413" r:id="rId12"/>
    <p:sldId id="420" r:id="rId13"/>
    <p:sldId id="401" r:id="rId14"/>
    <p:sldId id="390" r:id="rId15"/>
    <p:sldId id="398" r:id="rId16"/>
    <p:sldId id="395" r:id="rId17"/>
    <p:sldId id="400" r:id="rId18"/>
    <p:sldId id="402" r:id="rId19"/>
    <p:sldId id="448" r:id="rId20"/>
    <p:sldId id="399" r:id="rId21"/>
    <p:sldId id="404" r:id="rId22"/>
    <p:sldId id="406" r:id="rId23"/>
    <p:sldId id="407" r:id="rId24"/>
    <p:sldId id="412" r:id="rId25"/>
    <p:sldId id="449" r:id="rId26"/>
    <p:sldId id="450" r:id="rId27"/>
    <p:sldId id="464" r:id="rId28"/>
    <p:sldId id="451" r:id="rId29"/>
    <p:sldId id="458" r:id="rId30"/>
    <p:sldId id="456" r:id="rId31"/>
    <p:sldId id="492" r:id="rId32"/>
    <p:sldId id="463" r:id="rId33"/>
    <p:sldId id="465" r:id="rId34"/>
    <p:sldId id="467" r:id="rId35"/>
    <p:sldId id="466" r:id="rId36"/>
    <p:sldId id="468" r:id="rId37"/>
    <p:sldId id="476" r:id="rId38"/>
    <p:sldId id="470" r:id="rId39"/>
    <p:sldId id="487" r:id="rId40"/>
    <p:sldId id="471" r:id="rId41"/>
    <p:sldId id="474" r:id="rId42"/>
    <p:sldId id="475" r:id="rId43"/>
    <p:sldId id="477" r:id="rId44"/>
    <p:sldId id="478" r:id="rId45"/>
    <p:sldId id="479" r:id="rId46"/>
    <p:sldId id="485" r:id="rId47"/>
    <p:sldId id="41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2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64"/>
    <p:restoredTop sz="82418"/>
  </p:normalViewPr>
  <p:slideViewPr>
    <p:cSldViewPr snapToGrid="0" snapToObjects="1">
      <p:cViewPr>
        <p:scale>
          <a:sx n="89" d="100"/>
          <a:sy n="89" d="100"/>
        </p:scale>
        <p:origin x="240" y="384"/>
      </p:cViewPr>
      <p:guideLst>
        <p:guide orient="horz" pos="2400"/>
        <p:guide pos="216"/>
      </p:guideLst>
    </p:cSldViewPr>
  </p:slideViewPr>
  <p:outlineViewPr>
    <p:cViewPr>
      <p:scale>
        <a:sx n="33" d="100"/>
        <a:sy n="33" d="100"/>
      </p:scale>
      <p:origin x="0" y="-414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B2CFF-EADA-F045-8D2F-51202CC3050A}" type="datetimeFigureOut">
              <a:rPr lang="en-US" smtClean="0"/>
              <a:t>4/10/22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FE55C-2540-D743-B32F-AD0F3CA62958}" type="slidenum">
              <a:rPr lang="en-US" smtClean="0"/>
              <a:t>‹#›</a:t>
            </a:fld>
            <a:endParaRPr lang="en-US"/>
          </a:p>
        </p:txBody>
      </p:sp>
    </p:spTree>
    <p:extLst>
      <p:ext uri="{BB962C8B-B14F-4D97-AF65-F5344CB8AC3E}">
        <p14:creationId xmlns:p14="http://schemas.microsoft.com/office/powerpoint/2010/main" val="175759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a:t>
            </a:fld>
            <a:endParaRPr lang="en-US"/>
          </a:p>
        </p:txBody>
      </p:sp>
    </p:spTree>
    <p:extLst>
      <p:ext uri="{BB962C8B-B14F-4D97-AF65-F5344CB8AC3E}">
        <p14:creationId xmlns:p14="http://schemas.microsoft.com/office/powerpoint/2010/main" val="3652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10</a:t>
            </a:fld>
            <a:endParaRPr lang="en-US"/>
          </a:p>
        </p:txBody>
      </p:sp>
    </p:spTree>
    <p:extLst>
      <p:ext uri="{BB962C8B-B14F-4D97-AF65-F5344CB8AC3E}">
        <p14:creationId xmlns:p14="http://schemas.microsoft.com/office/powerpoint/2010/main" val="74605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11</a:t>
            </a:fld>
            <a:endParaRPr lang="en-US"/>
          </a:p>
        </p:txBody>
      </p:sp>
    </p:spTree>
    <p:extLst>
      <p:ext uri="{BB962C8B-B14F-4D97-AF65-F5344CB8AC3E}">
        <p14:creationId xmlns:p14="http://schemas.microsoft.com/office/powerpoint/2010/main" val="114506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ts val="0"/>
              </a:spcBef>
              <a:spcAft>
                <a:spcPts val="0"/>
              </a:spcAft>
              <a:buClrTx/>
              <a:buSzTx/>
              <a:buFontTx/>
              <a:buNone/>
              <a:tabLst/>
              <a:defRPr/>
            </a:pPr>
            <a:r>
              <a:rPr lang="en-US" dirty="0" smtClean="0"/>
              <a:t>One piece of tissue/swab in one </a:t>
            </a:r>
            <a:r>
              <a:rPr lang="en-US" dirty="0" err="1" smtClean="0"/>
              <a:t>Eswab</a:t>
            </a:r>
            <a:r>
              <a:rPr lang="en-US" dirty="0" smtClean="0"/>
              <a:t> container can be submitted for</a:t>
            </a:r>
            <a:r>
              <a:rPr lang="en-US" baseline="0" dirty="0" smtClean="0"/>
              <a:t> both aerobic and anaerobic </a:t>
            </a:r>
            <a:r>
              <a:rPr lang="en-US" dirty="0" smtClean="0"/>
              <a:t>cultures</a:t>
            </a:r>
          </a:p>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12</a:t>
            </a:fld>
            <a:endParaRPr lang="en-US"/>
          </a:p>
        </p:txBody>
      </p:sp>
    </p:spTree>
    <p:extLst>
      <p:ext uri="{BB962C8B-B14F-4D97-AF65-F5344CB8AC3E}">
        <p14:creationId xmlns:p14="http://schemas.microsoft.com/office/powerpoint/2010/main" val="1022596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13</a:t>
            </a:fld>
            <a:endParaRPr lang="en-US"/>
          </a:p>
        </p:txBody>
      </p:sp>
    </p:spTree>
    <p:extLst>
      <p:ext uri="{BB962C8B-B14F-4D97-AF65-F5344CB8AC3E}">
        <p14:creationId xmlns:p14="http://schemas.microsoft.com/office/powerpoint/2010/main" val="2142006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14</a:t>
            </a:fld>
            <a:endParaRPr lang="en-US"/>
          </a:p>
        </p:txBody>
      </p:sp>
    </p:spTree>
    <p:extLst>
      <p:ext uri="{BB962C8B-B14F-4D97-AF65-F5344CB8AC3E}">
        <p14:creationId xmlns:p14="http://schemas.microsoft.com/office/powerpoint/2010/main" val="617071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15</a:t>
            </a:fld>
            <a:endParaRPr lang="en-US"/>
          </a:p>
        </p:txBody>
      </p:sp>
    </p:spTree>
    <p:extLst>
      <p:ext uri="{BB962C8B-B14F-4D97-AF65-F5344CB8AC3E}">
        <p14:creationId xmlns:p14="http://schemas.microsoft.com/office/powerpoint/2010/main" val="2001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16</a:t>
            </a:fld>
            <a:endParaRPr lang="en-US"/>
          </a:p>
        </p:txBody>
      </p:sp>
    </p:spTree>
    <p:extLst>
      <p:ext uri="{BB962C8B-B14F-4D97-AF65-F5344CB8AC3E}">
        <p14:creationId xmlns:p14="http://schemas.microsoft.com/office/powerpoint/2010/main" val="1314325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0" dirty="0"/>
          </a:p>
        </p:txBody>
      </p:sp>
      <p:sp>
        <p:nvSpPr>
          <p:cNvPr id="4" name="Slide Number Placeholder 3"/>
          <p:cNvSpPr>
            <a:spLocks noGrp="1"/>
          </p:cNvSpPr>
          <p:nvPr>
            <p:ph type="sldNum" sz="quarter" idx="10"/>
          </p:nvPr>
        </p:nvSpPr>
        <p:spPr/>
        <p:txBody>
          <a:bodyPr/>
          <a:lstStyle/>
          <a:p>
            <a:fld id="{61CFE55C-2540-D743-B32F-AD0F3CA62958}" type="slidenum">
              <a:rPr lang="en-US" smtClean="0"/>
              <a:t>17</a:t>
            </a:fld>
            <a:endParaRPr lang="en-US"/>
          </a:p>
        </p:txBody>
      </p:sp>
    </p:spTree>
    <p:extLst>
      <p:ext uri="{BB962C8B-B14F-4D97-AF65-F5344CB8AC3E}">
        <p14:creationId xmlns:p14="http://schemas.microsoft.com/office/powerpoint/2010/main" val="13283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0" dirty="0" smtClean="0"/>
              <a:t>Blood cultures usually negative in absence of lipid-enriched media –</a:t>
            </a:r>
            <a:r>
              <a:rPr lang="en-US" sz="5000" baseline="0" dirty="0" smtClean="0"/>
              <a:t> communicate clinical suspicion with the micro lab </a:t>
            </a:r>
            <a:endParaRPr lang="en-US" sz="5000" dirty="0"/>
          </a:p>
        </p:txBody>
      </p:sp>
      <p:sp>
        <p:nvSpPr>
          <p:cNvPr id="4" name="Slide Number Placeholder 3"/>
          <p:cNvSpPr>
            <a:spLocks noGrp="1"/>
          </p:cNvSpPr>
          <p:nvPr>
            <p:ph type="sldNum" sz="quarter" idx="10"/>
          </p:nvPr>
        </p:nvSpPr>
        <p:spPr/>
        <p:txBody>
          <a:bodyPr/>
          <a:lstStyle/>
          <a:p>
            <a:fld id="{61CFE55C-2540-D743-B32F-AD0F3CA62958}" type="slidenum">
              <a:rPr lang="en-US" smtClean="0"/>
              <a:t>18</a:t>
            </a:fld>
            <a:endParaRPr lang="en-US"/>
          </a:p>
        </p:txBody>
      </p:sp>
    </p:spTree>
    <p:extLst>
      <p:ext uri="{BB962C8B-B14F-4D97-AF65-F5344CB8AC3E}">
        <p14:creationId xmlns:p14="http://schemas.microsoft.com/office/powerpoint/2010/main" val="538462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0" baseline="0"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19</a:t>
            </a:fld>
            <a:endParaRPr lang="en-US"/>
          </a:p>
        </p:txBody>
      </p:sp>
    </p:spTree>
    <p:extLst>
      <p:ext uri="{BB962C8B-B14F-4D97-AF65-F5344CB8AC3E}">
        <p14:creationId xmlns:p14="http://schemas.microsoft.com/office/powerpoint/2010/main" val="20890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2</a:t>
            </a:fld>
            <a:endParaRPr lang="en-US"/>
          </a:p>
        </p:txBody>
      </p:sp>
    </p:spTree>
    <p:extLst>
      <p:ext uri="{BB962C8B-B14F-4D97-AF65-F5344CB8AC3E}">
        <p14:creationId xmlns:p14="http://schemas.microsoft.com/office/powerpoint/2010/main" val="91646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20</a:t>
            </a:fld>
            <a:endParaRPr lang="en-US"/>
          </a:p>
        </p:txBody>
      </p:sp>
    </p:spTree>
    <p:extLst>
      <p:ext uri="{BB962C8B-B14F-4D97-AF65-F5344CB8AC3E}">
        <p14:creationId xmlns:p14="http://schemas.microsoft.com/office/powerpoint/2010/main" val="1448710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21</a:t>
            </a:fld>
            <a:endParaRPr lang="en-US"/>
          </a:p>
        </p:txBody>
      </p:sp>
    </p:spTree>
    <p:extLst>
      <p:ext uri="{BB962C8B-B14F-4D97-AF65-F5344CB8AC3E}">
        <p14:creationId xmlns:p14="http://schemas.microsoft.com/office/powerpoint/2010/main" val="2131187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22</a:t>
            </a:fld>
            <a:endParaRPr lang="en-US"/>
          </a:p>
        </p:txBody>
      </p:sp>
    </p:spTree>
    <p:extLst>
      <p:ext uri="{BB962C8B-B14F-4D97-AF65-F5344CB8AC3E}">
        <p14:creationId xmlns:p14="http://schemas.microsoft.com/office/powerpoint/2010/main" val="58989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23</a:t>
            </a:fld>
            <a:endParaRPr lang="en-US"/>
          </a:p>
        </p:txBody>
      </p:sp>
    </p:spTree>
    <p:extLst>
      <p:ext uri="{BB962C8B-B14F-4D97-AF65-F5344CB8AC3E}">
        <p14:creationId xmlns:p14="http://schemas.microsoft.com/office/powerpoint/2010/main" val="1536998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24</a:t>
            </a:fld>
            <a:endParaRPr lang="en-US"/>
          </a:p>
        </p:txBody>
      </p:sp>
    </p:spTree>
    <p:extLst>
      <p:ext uri="{BB962C8B-B14F-4D97-AF65-F5344CB8AC3E}">
        <p14:creationId xmlns:p14="http://schemas.microsoft.com/office/powerpoint/2010/main" val="592153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25</a:t>
            </a:fld>
            <a:endParaRPr lang="en-US"/>
          </a:p>
        </p:txBody>
      </p:sp>
    </p:spTree>
    <p:extLst>
      <p:ext uri="{BB962C8B-B14F-4D97-AF65-F5344CB8AC3E}">
        <p14:creationId xmlns:p14="http://schemas.microsoft.com/office/powerpoint/2010/main" val="1339308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26</a:t>
            </a:fld>
            <a:endParaRPr lang="en-US"/>
          </a:p>
        </p:txBody>
      </p:sp>
    </p:spTree>
    <p:extLst>
      <p:ext uri="{BB962C8B-B14F-4D97-AF65-F5344CB8AC3E}">
        <p14:creationId xmlns:p14="http://schemas.microsoft.com/office/powerpoint/2010/main" val="614860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27</a:t>
            </a:fld>
            <a:endParaRPr lang="en-US"/>
          </a:p>
        </p:txBody>
      </p:sp>
    </p:spTree>
    <p:extLst>
      <p:ext uri="{BB962C8B-B14F-4D97-AF65-F5344CB8AC3E}">
        <p14:creationId xmlns:p14="http://schemas.microsoft.com/office/powerpoint/2010/main" val="1768529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28</a:t>
            </a:fld>
            <a:endParaRPr lang="en-US"/>
          </a:p>
        </p:txBody>
      </p:sp>
    </p:spTree>
    <p:extLst>
      <p:ext uri="{BB962C8B-B14F-4D97-AF65-F5344CB8AC3E}">
        <p14:creationId xmlns:p14="http://schemas.microsoft.com/office/powerpoint/2010/main" val="1400976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Minimum of 4 germ tubes should be observed before calling an organism positive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ysClr val="windowText" lastClr="000000"/>
                </a:solidFill>
                <a:latin typeface="Arial" charset="0"/>
                <a:ea typeface="Arial" charset="0"/>
                <a:cs typeface="Arial" charset="0"/>
              </a:rPr>
              <a:t>Growth at 45oC separates C. </a:t>
            </a:r>
            <a:r>
              <a:rPr lang="en-US" b="0" i="0" dirty="0" err="1" smtClean="0">
                <a:solidFill>
                  <a:sysClr val="windowText" lastClr="000000"/>
                </a:solidFill>
                <a:latin typeface="Arial" charset="0"/>
                <a:ea typeface="Arial" charset="0"/>
                <a:cs typeface="Arial" charset="0"/>
              </a:rPr>
              <a:t>albicans</a:t>
            </a:r>
            <a:r>
              <a:rPr lang="en-US" b="0" i="0" dirty="0" smtClean="0">
                <a:solidFill>
                  <a:sysClr val="windowText" lastClr="000000"/>
                </a:solidFill>
                <a:latin typeface="Arial" charset="0"/>
                <a:ea typeface="Arial" charset="0"/>
                <a:cs typeface="Arial" charset="0"/>
              </a:rPr>
              <a:t> from C.</a:t>
            </a:r>
            <a:r>
              <a:rPr lang="en-US" b="0" i="0" baseline="0" dirty="0" smtClean="0">
                <a:solidFill>
                  <a:sysClr val="windowText" lastClr="000000"/>
                </a:solidFill>
                <a:latin typeface="Arial" charset="0"/>
                <a:ea typeface="Arial" charset="0"/>
                <a:cs typeface="Arial" charset="0"/>
              </a:rPr>
              <a:t> </a:t>
            </a:r>
            <a:r>
              <a:rPr lang="en-US" b="0" i="0" baseline="0" dirty="0" err="1" smtClean="0">
                <a:solidFill>
                  <a:sysClr val="windowText" lastClr="000000"/>
                </a:solidFill>
                <a:latin typeface="Arial" charset="0"/>
                <a:ea typeface="Arial" charset="0"/>
                <a:cs typeface="Arial" charset="0"/>
              </a:rPr>
              <a:t>dubliniensis</a:t>
            </a: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29</a:t>
            </a:fld>
            <a:endParaRPr lang="en-US"/>
          </a:p>
        </p:txBody>
      </p:sp>
    </p:spTree>
    <p:extLst>
      <p:ext uri="{BB962C8B-B14F-4D97-AF65-F5344CB8AC3E}">
        <p14:creationId xmlns:p14="http://schemas.microsoft.com/office/powerpoint/2010/main" val="154444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3</a:t>
            </a:fld>
            <a:endParaRPr lang="en-US"/>
          </a:p>
        </p:txBody>
      </p:sp>
    </p:spTree>
    <p:extLst>
      <p:ext uri="{BB962C8B-B14F-4D97-AF65-F5344CB8AC3E}">
        <p14:creationId xmlns:p14="http://schemas.microsoft.com/office/powerpoint/2010/main" val="1476559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
            </a:r>
            <a:r>
              <a:rPr lang="en-US" dirty="0" err="1" smtClean="0"/>
              <a:t>pseudohyphae</a:t>
            </a:r>
            <a:r>
              <a:rPr lang="en-US" dirty="0" smtClean="0"/>
              <a:t> and </a:t>
            </a:r>
            <a:r>
              <a:rPr lang="en-US" dirty="0" err="1" smtClean="0"/>
              <a:t>blastoconidia</a:t>
            </a:r>
            <a:r>
              <a:rPr lang="en-US" dirty="0" smtClean="0"/>
              <a:t> are present, a presumptive identification of </a:t>
            </a:r>
            <a:r>
              <a:rPr lang="en-US" i="1" dirty="0" smtClean="0"/>
              <a:t>Candida </a:t>
            </a:r>
            <a:r>
              <a:rPr lang="en-US" dirty="0" smtClean="0"/>
              <a:t>species can be made. The different patterns of growth in the cornmeal agar preparations are often sufficiently distinctive to establish presumptive species identification. </a:t>
            </a:r>
          </a:p>
          <a:p>
            <a:r>
              <a:rPr lang="en-US" dirty="0" err="1" smtClean="0"/>
              <a:t>Chlamydospores</a:t>
            </a:r>
            <a:r>
              <a:rPr lang="en-US" dirty="0" smtClean="0"/>
              <a:t> are large terminal vesicles at the end of </a:t>
            </a:r>
            <a:r>
              <a:rPr lang="en-US" dirty="0" err="1" smtClean="0"/>
              <a:t>pseudohyphae</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30</a:t>
            </a:fld>
            <a:endParaRPr lang="en-US"/>
          </a:p>
        </p:txBody>
      </p:sp>
    </p:spTree>
    <p:extLst>
      <p:ext uri="{BB962C8B-B14F-4D97-AF65-F5344CB8AC3E}">
        <p14:creationId xmlns:p14="http://schemas.microsoft.com/office/powerpoint/2010/main" val="110061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Colonies of </a:t>
            </a:r>
            <a:r>
              <a:rPr lang="en-US" sz="1200" i="1" dirty="0" smtClean="0">
                <a:latin typeface="Arial" charset="0"/>
                <a:ea typeface="Arial" charset="0"/>
                <a:cs typeface="Arial" charset="0"/>
              </a:rPr>
              <a:t>C. </a:t>
            </a:r>
            <a:r>
              <a:rPr lang="en-US" sz="1200" i="1" dirty="0" err="1" smtClean="0">
                <a:latin typeface="Arial" charset="0"/>
                <a:ea typeface="Arial" charset="0"/>
                <a:cs typeface="Arial" charset="0"/>
              </a:rPr>
              <a:t>albicans</a:t>
            </a:r>
            <a:r>
              <a:rPr lang="en-US" sz="1200" dirty="0" smtClean="0">
                <a:latin typeface="Arial" charset="0"/>
                <a:ea typeface="Arial" charset="0"/>
                <a:cs typeface="Arial" charset="0"/>
              </a:rPr>
              <a:t>, </a:t>
            </a:r>
            <a:r>
              <a:rPr lang="en-US" sz="1200" i="1" dirty="0" smtClean="0">
                <a:latin typeface="Arial" charset="0"/>
                <a:ea typeface="Arial" charset="0"/>
                <a:cs typeface="Arial" charset="0"/>
              </a:rPr>
              <a:t>C. </a:t>
            </a:r>
            <a:r>
              <a:rPr lang="en-US" sz="1200" i="1" dirty="0" err="1" smtClean="0">
                <a:latin typeface="Arial" charset="0"/>
                <a:ea typeface="Arial" charset="0"/>
                <a:cs typeface="Arial" charset="0"/>
              </a:rPr>
              <a:t>tropicalis</a:t>
            </a:r>
            <a:r>
              <a:rPr lang="en-US" sz="1200" dirty="0" smtClean="0">
                <a:latin typeface="Arial" charset="0"/>
                <a:ea typeface="Arial" charset="0"/>
                <a:cs typeface="Arial" charset="0"/>
              </a:rPr>
              <a:t>, and </a:t>
            </a:r>
            <a:r>
              <a:rPr lang="en-US" sz="1200" i="1" dirty="0" smtClean="0">
                <a:latin typeface="Arial" charset="0"/>
                <a:ea typeface="Arial" charset="0"/>
                <a:cs typeface="Arial" charset="0"/>
              </a:rPr>
              <a:t>C. </a:t>
            </a:r>
            <a:r>
              <a:rPr lang="en-US" sz="1200" i="1" dirty="0" err="1" smtClean="0">
                <a:latin typeface="Arial" charset="0"/>
                <a:ea typeface="Arial" charset="0"/>
                <a:cs typeface="Arial" charset="0"/>
              </a:rPr>
              <a:t>krusei</a:t>
            </a:r>
            <a:r>
              <a:rPr lang="en-US" sz="1200" i="1" dirty="0" smtClean="0">
                <a:latin typeface="Arial" charset="0"/>
                <a:ea typeface="Arial" charset="0"/>
                <a:cs typeface="Arial" charset="0"/>
              </a:rPr>
              <a:t> </a:t>
            </a:r>
            <a:r>
              <a:rPr lang="en-US" sz="1200" dirty="0" smtClean="0">
                <a:latin typeface="Arial" charset="0"/>
                <a:ea typeface="Arial" charset="0"/>
                <a:cs typeface="Arial" charset="0"/>
              </a:rPr>
              <a:t>produce different colors, allowing for direct detection on agar 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31</a:t>
            </a:fld>
            <a:endParaRPr lang="en-US"/>
          </a:p>
        </p:txBody>
      </p:sp>
    </p:spTree>
    <p:extLst>
      <p:ext uri="{BB962C8B-B14F-4D97-AF65-F5344CB8AC3E}">
        <p14:creationId xmlns:p14="http://schemas.microsoft.com/office/powerpoint/2010/main" val="865512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Substrate for enzyme B-</a:t>
            </a:r>
            <a:r>
              <a:rPr lang="en-US" dirty="0" err="1" smtClean="0"/>
              <a:t>galactosaminidase</a:t>
            </a:r>
            <a:r>
              <a:rPr lang="en-US" dirty="0" smtClean="0"/>
              <a:t> on disc:</a:t>
            </a:r>
          </a:p>
          <a:p>
            <a:r>
              <a:rPr lang="en-US" dirty="0" smtClean="0"/>
              <a:t>Positive: Yellow color</a:t>
            </a:r>
          </a:p>
          <a:p>
            <a:r>
              <a:rPr lang="en-US" dirty="0" smtClean="0"/>
              <a:t>Negative: No yellow color</a:t>
            </a:r>
          </a:p>
          <a:p>
            <a:endParaRPr lang="en-US" dirty="0" smtClean="0"/>
          </a:p>
          <a:p>
            <a:r>
              <a:rPr lang="en-US" dirty="0" smtClean="0"/>
              <a:t>Substrate for enzyme L-proline aminopeptidase  on disc:</a:t>
            </a:r>
          </a:p>
          <a:p>
            <a:r>
              <a:rPr lang="en-US" dirty="0" smtClean="0"/>
              <a:t>Positive: pink – red color</a:t>
            </a:r>
          </a:p>
          <a:p>
            <a:r>
              <a:rPr lang="en-US" dirty="0" smtClean="0"/>
              <a:t>Negative: no color change or slight yellow color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32</a:t>
            </a:fld>
            <a:endParaRPr lang="en-US"/>
          </a:p>
        </p:txBody>
      </p:sp>
    </p:spTree>
    <p:extLst>
      <p:ext uri="{BB962C8B-B14F-4D97-AF65-F5344CB8AC3E}">
        <p14:creationId xmlns:p14="http://schemas.microsoft.com/office/powerpoint/2010/main" val="520317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33</a:t>
            </a:fld>
            <a:endParaRPr lang="en-US"/>
          </a:p>
        </p:txBody>
      </p:sp>
    </p:spTree>
    <p:extLst>
      <p:ext uri="{BB962C8B-B14F-4D97-AF65-F5344CB8AC3E}">
        <p14:creationId xmlns:p14="http://schemas.microsoft.com/office/powerpoint/2010/main" val="1425472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34</a:t>
            </a:fld>
            <a:endParaRPr lang="en-US"/>
          </a:p>
        </p:txBody>
      </p:sp>
    </p:spTree>
    <p:extLst>
      <p:ext uri="{BB962C8B-B14F-4D97-AF65-F5344CB8AC3E}">
        <p14:creationId xmlns:p14="http://schemas.microsoft.com/office/powerpoint/2010/main" val="1061007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35</a:t>
            </a:fld>
            <a:endParaRPr lang="en-US"/>
          </a:p>
        </p:txBody>
      </p:sp>
    </p:spTree>
    <p:extLst>
      <p:ext uri="{BB962C8B-B14F-4D97-AF65-F5344CB8AC3E}">
        <p14:creationId xmlns:p14="http://schemas.microsoft.com/office/powerpoint/2010/main" val="1426218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36</a:t>
            </a:fld>
            <a:endParaRPr lang="en-US"/>
          </a:p>
        </p:txBody>
      </p:sp>
    </p:spTree>
    <p:extLst>
      <p:ext uri="{BB962C8B-B14F-4D97-AF65-F5344CB8AC3E}">
        <p14:creationId xmlns:p14="http://schemas.microsoft.com/office/powerpoint/2010/main" val="1820991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37</a:t>
            </a:fld>
            <a:endParaRPr lang="en-US"/>
          </a:p>
        </p:txBody>
      </p:sp>
    </p:spTree>
    <p:extLst>
      <p:ext uri="{BB962C8B-B14F-4D97-AF65-F5344CB8AC3E}">
        <p14:creationId xmlns:p14="http://schemas.microsoft.com/office/powerpoint/2010/main" val="1343070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38</a:t>
            </a:fld>
            <a:endParaRPr lang="en-US"/>
          </a:p>
        </p:txBody>
      </p:sp>
    </p:spTree>
    <p:extLst>
      <p:ext uri="{BB962C8B-B14F-4D97-AF65-F5344CB8AC3E}">
        <p14:creationId xmlns:p14="http://schemas.microsoft.com/office/powerpoint/2010/main" val="873794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C. </a:t>
            </a:r>
            <a:r>
              <a:rPr lang="en-US" b="0" dirty="0" err="1" smtClean="0"/>
              <a:t>tropicalis</a:t>
            </a:r>
            <a:r>
              <a:rPr lang="en-US" b="0" dirty="0" smtClean="0"/>
              <a:t>: negative germ</a:t>
            </a:r>
            <a:r>
              <a:rPr lang="en-US" b="0" baseline="0" dirty="0" smtClean="0"/>
              <a:t> tube test, negative CAS, no </a:t>
            </a:r>
            <a:r>
              <a:rPr lang="en-US" sz="1200" b="0" dirty="0" err="1" smtClean="0">
                <a:latin typeface="Arial" charset="0"/>
                <a:ea typeface="Arial" charset="0"/>
                <a:cs typeface="Arial" charset="0"/>
              </a:rPr>
              <a:t>chlamydocondia</a:t>
            </a:r>
            <a:r>
              <a:rPr lang="en-US" sz="1200" b="0" dirty="0" smtClean="0">
                <a:latin typeface="Arial" charset="0"/>
                <a:ea typeface="Arial" charset="0"/>
                <a:cs typeface="Arial" charset="0"/>
              </a:rPr>
              <a:t>, but </a:t>
            </a:r>
            <a:r>
              <a:rPr lang="en-US" b="0" dirty="0" smtClean="0">
                <a:latin typeface="Arial" charset="0"/>
                <a:ea typeface="Arial" charset="0"/>
                <a:cs typeface="Arial" charset="0"/>
              </a:rPr>
              <a:t>blue/greenish – metallic blue</a:t>
            </a:r>
            <a:r>
              <a:rPr lang="en-US" b="0" baseline="0" dirty="0" smtClean="0">
                <a:latin typeface="Arial" charset="0"/>
                <a:ea typeface="Arial" charset="0"/>
                <a:cs typeface="Arial" charset="0"/>
              </a:rPr>
              <a:t> on </a:t>
            </a:r>
            <a:r>
              <a:rPr lang="en-US" b="0" baseline="0" dirty="0" err="1" smtClean="0">
                <a:latin typeface="Arial" charset="0"/>
                <a:ea typeface="Arial" charset="0"/>
                <a:cs typeface="Arial" charset="0"/>
              </a:rPr>
              <a:t>CHROMagar</a:t>
            </a:r>
            <a:endParaRPr lang="en-US" b="0" baseline="0" dirty="0" smtClean="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latin typeface="Arial" charset="0"/>
                <a:ea typeface="Arial" charset="0"/>
                <a:cs typeface="Arial" charset="0"/>
              </a:rPr>
              <a:t>C. </a:t>
            </a:r>
            <a:r>
              <a:rPr lang="en-US" sz="1200" b="0" baseline="0" dirty="0" err="1" smtClean="0">
                <a:latin typeface="Arial" charset="0"/>
                <a:ea typeface="Arial" charset="0"/>
                <a:cs typeface="Arial" charset="0"/>
              </a:rPr>
              <a:t>albicans</a:t>
            </a:r>
            <a:r>
              <a:rPr lang="en-US" sz="1200" b="0" baseline="0" dirty="0" smtClean="0">
                <a:latin typeface="Arial" charset="0"/>
                <a:ea typeface="Arial" charset="0"/>
                <a:cs typeface="Arial" charset="0"/>
              </a:rPr>
              <a:t>: (+) germ tube test, (+) CAS, </a:t>
            </a:r>
            <a:r>
              <a:rPr lang="en-US" sz="1200" b="0" baseline="0" dirty="0" err="1" smtClean="0">
                <a:latin typeface="Arial" charset="0"/>
                <a:ea typeface="Arial" charset="0"/>
                <a:cs typeface="Arial" charset="0"/>
              </a:rPr>
              <a:t>chlamydocondia</a:t>
            </a:r>
            <a:r>
              <a:rPr lang="en-US" sz="1200" b="0" baseline="0" dirty="0" smtClean="0">
                <a:latin typeface="Arial" charset="0"/>
                <a:ea typeface="Arial" charset="0"/>
                <a:cs typeface="Arial" charset="0"/>
              </a:rPr>
              <a:t>, green colonies on </a:t>
            </a:r>
            <a:r>
              <a:rPr lang="en-US" sz="1200" b="0" baseline="0" dirty="0" err="1" smtClean="0">
                <a:latin typeface="Arial" charset="0"/>
                <a:ea typeface="Arial" charset="0"/>
                <a:cs typeface="Arial" charset="0"/>
              </a:rPr>
              <a:t>CHROMagar</a:t>
            </a:r>
            <a:endParaRPr lang="en-US" sz="1200" b="0" baseline="0" dirty="0" smtClean="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latin typeface="Arial" charset="0"/>
                <a:ea typeface="Arial" charset="0"/>
                <a:cs typeface="Arial" charset="0"/>
              </a:rPr>
              <a:t>C. </a:t>
            </a:r>
            <a:r>
              <a:rPr lang="en-US" sz="1200" b="0" baseline="0" dirty="0" err="1" smtClean="0">
                <a:latin typeface="Arial" charset="0"/>
                <a:ea typeface="Arial" charset="0"/>
                <a:cs typeface="Arial" charset="0"/>
              </a:rPr>
              <a:t>glabrata</a:t>
            </a:r>
            <a:r>
              <a:rPr lang="en-US" sz="1200" b="0" baseline="0" dirty="0" smtClean="0">
                <a:latin typeface="Arial" charset="0"/>
                <a:ea typeface="Arial" charset="0"/>
                <a:cs typeface="Arial" charset="0"/>
              </a:rPr>
              <a:t>: </a:t>
            </a:r>
            <a:endParaRPr lang="en-US" sz="1200" b="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39</a:t>
            </a:fld>
            <a:endParaRPr lang="en-US"/>
          </a:p>
        </p:txBody>
      </p:sp>
    </p:spTree>
    <p:extLst>
      <p:ext uri="{BB962C8B-B14F-4D97-AF65-F5344CB8AC3E}">
        <p14:creationId xmlns:p14="http://schemas.microsoft.com/office/powerpoint/2010/main" val="107081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4</a:t>
            </a:fld>
            <a:endParaRPr lang="en-US"/>
          </a:p>
        </p:txBody>
      </p:sp>
    </p:spTree>
    <p:extLst>
      <p:ext uri="{BB962C8B-B14F-4D97-AF65-F5344CB8AC3E}">
        <p14:creationId xmlns:p14="http://schemas.microsoft.com/office/powerpoint/2010/main" val="1047885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40</a:t>
            </a:fld>
            <a:endParaRPr lang="en-US"/>
          </a:p>
        </p:txBody>
      </p:sp>
    </p:spTree>
    <p:extLst>
      <p:ext uri="{BB962C8B-B14F-4D97-AF65-F5344CB8AC3E}">
        <p14:creationId xmlns:p14="http://schemas.microsoft.com/office/powerpoint/2010/main" val="1472030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
            </a:pPr>
            <a:endParaRPr lang="en-US" sz="12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1CFE55C-2540-D743-B32F-AD0F3CA62958}" type="slidenum">
              <a:rPr lang="en-US" smtClean="0"/>
              <a:t>41</a:t>
            </a:fld>
            <a:endParaRPr lang="en-US"/>
          </a:p>
        </p:txBody>
      </p:sp>
    </p:spTree>
    <p:extLst>
      <p:ext uri="{BB962C8B-B14F-4D97-AF65-F5344CB8AC3E}">
        <p14:creationId xmlns:p14="http://schemas.microsoft.com/office/powerpoint/2010/main" val="875081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
            </a:pPr>
            <a:endParaRPr lang="en-US" sz="12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1CFE55C-2540-D743-B32F-AD0F3CA62958}" type="slidenum">
              <a:rPr lang="en-US" smtClean="0"/>
              <a:t>42</a:t>
            </a:fld>
            <a:endParaRPr lang="en-US"/>
          </a:p>
        </p:txBody>
      </p:sp>
    </p:spTree>
    <p:extLst>
      <p:ext uri="{BB962C8B-B14F-4D97-AF65-F5344CB8AC3E}">
        <p14:creationId xmlns:p14="http://schemas.microsoft.com/office/powerpoint/2010/main" val="1673625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
            </a:pPr>
            <a:endParaRPr lang="en-US" sz="12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1CFE55C-2540-D743-B32F-AD0F3CA62958}" type="slidenum">
              <a:rPr lang="en-US" smtClean="0"/>
              <a:t>43</a:t>
            </a:fld>
            <a:endParaRPr lang="en-US"/>
          </a:p>
        </p:txBody>
      </p:sp>
    </p:spTree>
    <p:extLst>
      <p:ext uri="{BB962C8B-B14F-4D97-AF65-F5344CB8AC3E}">
        <p14:creationId xmlns:p14="http://schemas.microsoft.com/office/powerpoint/2010/main" val="1269321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
            </a:pPr>
            <a:endParaRPr lang="en-US" sz="12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1CFE55C-2540-D743-B32F-AD0F3CA62958}" type="slidenum">
              <a:rPr lang="en-US" smtClean="0"/>
              <a:t>44</a:t>
            </a:fld>
            <a:endParaRPr lang="en-US"/>
          </a:p>
        </p:txBody>
      </p:sp>
    </p:spTree>
    <p:extLst>
      <p:ext uri="{BB962C8B-B14F-4D97-AF65-F5344CB8AC3E}">
        <p14:creationId xmlns:p14="http://schemas.microsoft.com/office/powerpoint/2010/main" val="813727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
            </a:pPr>
            <a:endParaRPr lang="en-US" sz="12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1CFE55C-2540-D743-B32F-AD0F3CA62958}" type="slidenum">
              <a:rPr lang="en-US" smtClean="0"/>
              <a:t>45</a:t>
            </a:fld>
            <a:endParaRPr lang="en-US"/>
          </a:p>
        </p:txBody>
      </p:sp>
    </p:spTree>
    <p:extLst>
      <p:ext uri="{BB962C8B-B14F-4D97-AF65-F5344CB8AC3E}">
        <p14:creationId xmlns:p14="http://schemas.microsoft.com/office/powerpoint/2010/main" val="1318055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CFE55C-2540-D743-B32F-AD0F3CA62958}" type="slidenum">
              <a:rPr lang="en-US" smtClean="0"/>
              <a:t>46</a:t>
            </a:fld>
            <a:endParaRPr lang="en-US"/>
          </a:p>
        </p:txBody>
      </p:sp>
    </p:spTree>
    <p:extLst>
      <p:ext uri="{BB962C8B-B14F-4D97-AF65-F5344CB8AC3E}">
        <p14:creationId xmlns:p14="http://schemas.microsoft.com/office/powerpoint/2010/main" val="2135398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1CFE55C-2540-D743-B32F-AD0F3CA62958}" type="slidenum">
              <a:rPr lang="en-US" smtClean="0"/>
              <a:t>47</a:t>
            </a:fld>
            <a:endParaRPr lang="en-US"/>
          </a:p>
        </p:txBody>
      </p:sp>
    </p:spTree>
    <p:extLst>
      <p:ext uri="{BB962C8B-B14F-4D97-AF65-F5344CB8AC3E}">
        <p14:creationId xmlns:p14="http://schemas.microsoft.com/office/powerpoint/2010/main" val="130584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5</a:t>
            </a:fld>
            <a:endParaRPr lang="en-US"/>
          </a:p>
        </p:txBody>
      </p:sp>
    </p:spTree>
    <p:extLst>
      <p:ext uri="{BB962C8B-B14F-4D97-AF65-F5344CB8AC3E}">
        <p14:creationId xmlns:p14="http://schemas.microsoft.com/office/powerpoint/2010/main" val="1572454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6</a:t>
            </a:fld>
            <a:endParaRPr lang="en-US"/>
          </a:p>
        </p:txBody>
      </p:sp>
    </p:spTree>
    <p:extLst>
      <p:ext uri="{BB962C8B-B14F-4D97-AF65-F5344CB8AC3E}">
        <p14:creationId xmlns:p14="http://schemas.microsoft.com/office/powerpoint/2010/main" val="26418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7</a:t>
            </a:fld>
            <a:endParaRPr lang="en-US"/>
          </a:p>
        </p:txBody>
      </p:sp>
    </p:spTree>
    <p:extLst>
      <p:ext uri="{BB962C8B-B14F-4D97-AF65-F5344CB8AC3E}">
        <p14:creationId xmlns:p14="http://schemas.microsoft.com/office/powerpoint/2010/main" val="1009498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8</a:t>
            </a:fld>
            <a:endParaRPr lang="en-US"/>
          </a:p>
        </p:txBody>
      </p:sp>
    </p:spTree>
    <p:extLst>
      <p:ext uri="{BB962C8B-B14F-4D97-AF65-F5344CB8AC3E}">
        <p14:creationId xmlns:p14="http://schemas.microsoft.com/office/powerpoint/2010/main" val="645427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1CFE55C-2540-D743-B32F-AD0F3CA62958}" type="slidenum">
              <a:rPr lang="en-US" smtClean="0"/>
              <a:t>9</a:t>
            </a:fld>
            <a:endParaRPr lang="en-US"/>
          </a:p>
        </p:txBody>
      </p:sp>
    </p:spTree>
    <p:extLst>
      <p:ext uri="{BB962C8B-B14F-4D97-AF65-F5344CB8AC3E}">
        <p14:creationId xmlns:p14="http://schemas.microsoft.com/office/powerpoint/2010/main" val="42479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4/10/22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048403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4/10/22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26649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4/10/22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1940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B9AEC-5CB0-B24A-805F-4A9DFBABCB47}" type="datetimeFigureOut">
              <a:rPr lang="en-US" smtClean="0"/>
              <a:t>4/10/22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42162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B9AEC-5CB0-B24A-805F-4A9DFBABCB47}" type="datetimeFigureOut">
              <a:rPr lang="en-US" smtClean="0"/>
              <a:t>4/10/22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76529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B9AEC-5CB0-B24A-805F-4A9DFBABCB47}" type="datetimeFigureOut">
              <a:rPr lang="en-US" smtClean="0"/>
              <a:t>4/10/22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829271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B9AEC-5CB0-B24A-805F-4A9DFBABCB47}" type="datetimeFigureOut">
              <a:rPr lang="en-US" smtClean="0"/>
              <a:t>4/10/22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19284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B9AEC-5CB0-B24A-805F-4A9DFBABCB47}" type="datetimeFigureOut">
              <a:rPr lang="en-US" smtClean="0"/>
              <a:t>4/10/22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44904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B9AEC-5CB0-B24A-805F-4A9DFBABCB47}" type="datetimeFigureOut">
              <a:rPr lang="en-US" smtClean="0"/>
              <a:t>4/10/22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65297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B9AEC-5CB0-B24A-805F-4A9DFBABCB47}" type="datetimeFigureOut">
              <a:rPr lang="en-US" smtClean="0"/>
              <a:t>4/10/22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173275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B9AEC-5CB0-B24A-805F-4A9DFBABCB47}" type="datetimeFigureOut">
              <a:rPr lang="en-US" smtClean="0"/>
              <a:t>4/10/22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FA32-DC03-EF4E-9A5F-78E955F98620}" type="slidenum">
              <a:rPr lang="en-US" smtClean="0"/>
              <a:t>‹#›</a:t>
            </a:fld>
            <a:endParaRPr lang="en-US"/>
          </a:p>
        </p:txBody>
      </p:sp>
    </p:spTree>
    <p:extLst>
      <p:ext uri="{BB962C8B-B14F-4D97-AF65-F5344CB8AC3E}">
        <p14:creationId xmlns:p14="http://schemas.microsoft.com/office/powerpoint/2010/main" val="3785394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B9AEC-5CB0-B24A-805F-4A9DFBABCB47}" type="datetimeFigureOut">
              <a:rPr lang="en-US" smtClean="0"/>
              <a:t>4/10/22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4FA32-DC03-EF4E-9A5F-78E955F98620}" type="slidenum">
              <a:rPr lang="en-US" smtClean="0"/>
              <a:t>‹#›</a:t>
            </a:fld>
            <a:endParaRPr lang="en-US"/>
          </a:p>
        </p:txBody>
      </p:sp>
    </p:spTree>
    <p:extLst>
      <p:ext uri="{BB962C8B-B14F-4D97-AF65-F5344CB8AC3E}">
        <p14:creationId xmlns:p14="http://schemas.microsoft.com/office/powerpoint/2010/main" val="873136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tiff"/></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tiff"/></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tiff"/></Relationships>
</file>

<file path=ppt/slides/_rels/slide39.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21.tiff"/><Relationship Id="rId6"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200" b="1" dirty="0" smtClean="0">
                <a:latin typeface="Arial" charset="0"/>
                <a:ea typeface="Arial" charset="0"/>
                <a:cs typeface="Arial" charset="0"/>
              </a:rPr>
              <a:t>Micro Plate Rounds</a:t>
            </a:r>
            <a:endParaRPr lang="en-US" sz="4200" b="1" dirty="0">
              <a:latin typeface="Arial" charset="0"/>
              <a:ea typeface="Arial" charset="0"/>
              <a:cs typeface="Arial" charset="0"/>
            </a:endParaRPr>
          </a:p>
        </p:txBody>
      </p:sp>
      <p:sp>
        <p:nvSpPr>
          <p:cNvPr id="3" name="Subtitle 2"/>
          <p:cNvSpPr>
            <a:spLocks noGrp="1"/>
          </p:cNvSpPr>
          <p:nvPr>
            <p:ph type="subTitle" idx="1"/>
          </p:nvPr>
        </p:nvSpPr>
        <p:spPr/>
        <p:txBody>
          <a:bodyPr>
            <a:normAutofit/>
          </a:bodyPr>
          <a:lstStyle/>
          <a:p>
            <a:r>
              <a:rPr lang="en-US" sz="3200" dirty="0" smtClean="0">
                <a:latin typeface="Arial" charset="0"/>
                <a:ea typeface="Arial" charset="0"/>
                <a:cs typeface="Arial" charset="0"/>
              </a:rPr>
              <a:t>Mycology</a:t>
            </a:r>
          </a:p>
          <a:p>
            <a:r>
              <a:rPr lang="en-US" sz="3200" dirty="0" smtClean="0">
                <a:latin typeface="Arial" charset="0"/>
                <a:ea typeface="Arial" charset="0"/>
                <a:cs typeface="Arial" charset="0"/>
              </a:rPr>
              <a:t>Session 13</a:t>
            </a:r>
            <a:endParaRPr lang="en-US" sz="3200" dirty="0">
              <a:latin typeface="Arial" charset="0"/>
              <a:ea typeface="Arial" charset="0"/>
              <a:cs typeface="Arial" charset="0"/>
            </a:endParaRPr>
          </a:p>
        </p:txBody>
      </p:sp>
    </p:spTree>
    <p:extLst>
      <p:ext uri="{BB962C8B-B14F-4D97-AF65-F5344CB8AC3E}">
        <p14:creationId xmlns:p14="http://schemas.microsoft.com/office/powerpoint/2010/main" val="1083503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030847753"/>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27003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a:t>
            </a:r>
            <a:r>
              <a:rPr lang="en-US" sz="2200" dirty="0" smtClean="0">
                <a:latin typeface="Arial" charset="0"/>
                <a:ea typeface="Arial" charset="0"/>
                <a:cs typeface="Arial" charset="0"/>
              </a:rPr>
              <a:t>choice over swabs, </a:t>
            </a:r>
            <a:r>
              <a:rPr lang="en-US" sz="2200" dirty="0">
                <a:latin typeface="Arial" charset="0"/>
                <a:ea typeface="Arial" charset="0"/>
                <a:cs typeface="Arial" charset="0"/>
              </a:rPr>
              <a:t>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32534516"/>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877183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a:t>
            </a:r>
            <a:r>
              <a:rPr lang="en-US" sz="3400" b="1" dirty="0">
                <a:latin typeface="Arial" charset="0"/>
                <a:ea typeface="Arial" charset="0"/>
                <a:cs typeface="Arial" charset="0"/>
              </a:rPr>
              <a:t>1</a:t>
            </a:r>
          </a:p>
        </p:txBody>
      </p:sp>
      <p:graphicFrame>
        <p:nvGraphicFramePr>
          <p:cNvPr id="2" name="Table 1"/>
          <p:cNvGraphicFramePr>
            <a:graphicFrameLocks noGrp="1"/>
          </p:cNvGraphicFramePr>
          <p:nvPr>
            <p:extLst>
              <p:ext uri="{D42A27DB-BD31-4B8C-83A1-F6EECF244321}">
                <p14:modId xmlns:p14="http://schemas.microsoft.com/office/powerpoint/2010/main" val="767778046"/>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sp>
        <p:nvSpPr>
          <p:cNvPr id="6" name="Right Brace 5"/>
          <p:cNvSpPr/>
          <p:nvPr/>
        </p:nvSpPr>
        <p:spPr>
          <a:xfrm>
            <a:off x="9521309" y="4994219"/>
            <a:ext cx="177804" cy="891192"/>
          </a:xfrm>
          <a:prstGeom prst="rightBrace">
            <a:avLst/>
          </a:prstGeom>
          <a:ln>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p:cNvSpPr txBox="1"/>
          <p:nvPr/>
        </p:nvSpPr>
        <p:spPr>
          <a:xfrm>
            <a:off x="9754144" y="4414586"/>
            <a:ext cx="2153837" cy="2308324"/>
          </a:xfrm>
          <a:prstGeom prst="rect">
            <a:avLst/>
          </a:prstGeom>
          <a:noFill/>
          <a:ln>
            <a:solidFill>
              <a:srgbClr val="7030A0"/>
            </a:solidFill>
          </a:ln>
        </p:spPr>
        <p:txBody>
          <a:bodyPr wrap="square" rtlCol="0">
            <a:spAutoFit/>
          </a:bodyPr>
          <a:lstStyle/>
          <a:p>
            <a:pPr marL="285750" indent="-285750">
              <a:buFont typeface="Wingdings" charset="2"/>
              <a:buChar char="§"/>
            </a:pPr>
            <a:r>
              <a:rPr lang="en-US" dirty="0" smtClean="0">
                <a:latin typeface="Arial" charset="0"/>
                <a:ea typeface="Arial" charset="0"/>
                <a:cs typeface="Arial" charset="0"/>
              </a:rPr>
              <a:t>Can share sterile cup if needed</a:t>
            </a:r>
          </a:p>
          <a:p>
            <a:pPr marL="285750" indent="-285750">
              <a:buFont typeface="Wingdings" charset="2"/>
              <a:buChar char="§"/>
            </a:pPr>
            <a:r>
              <a:rPr lang="en-US" dirty="0" smtClean="0">
                <a:latin typeface="Arial" charset="0"/>
                <a:ea typeface="Arial" charset="0"/>
                <a:cs typeface="Arial" charset="0"/>
              </a:rPr>
              <a:t>≥ 10 mL of fluid preferred for fungal/AFB culture (2 mL for CSF)</a:t>
            </a:r>
            <a:endParaRPr lang="en-US" dirty="0">
              <a:latin typeface="Arial" charset="0"/>
              <a:ea typeface="Arial" charset="0"/>
              <a:cs typeface="Arial" charset="0"/>
            </a:endParaRPr>
          </a:p>
        </p:txBody>
      </p:sp>
    </p:spTree>
    <p:extLst>
      <p:ext uri="{BB962C8B-B14F-4D97-AF65-F5344CB8AC3E}">
        <p14:creationId xmlns:p14="http://schemas.microsoft.com/office/powerpoint/2010/main" val="1985144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Collection</a:t>
            </a:r>
            <a:endParaRPr lang="en-US" sz="3400" b="1" dirty="0">
              <a:latin typeface="Arial" charset="0"/>
              <a:ea typeface="Arial" charset="0"/>
              <a:cs typeface="Arial" charset="0"/>
            </a:endParaRPr>
          </a:p>
        </p:txBody>
      </p:sp>
      <p:sp>
        <p:nvSpPr>
          <p:cNvPr id="5" name="Content Placeholder 1"/>
          <p:cNvSpPr>
            <a:spLocks noGrp="1"/>
          </p:cNvSpPr>
          <p:nvPr>
            <p:ph idx="1"/>
          </p:nvPr>
        </p:nvSpPr>
        <p:spPr>
          <a:xfrm>
            <a:off x="566737" y="724530"/>
            <a:ext cx="10515600" cy="5233358"/>
          </a:xfrm>
        </p:spPr>
        <p:txBody>
          <a:bodyPr>
            <a:noAutofit/>
          </a:bodyPr>
          <a:lstStyle/>
          <a:p>
            <a:pPr>
              <a:buFont typeface="Wingdings" charset="2"/>
              <a:buChar char="§"/>
            </a:pPr>
            <a:r>
              <a:rPr lang="en-US" sz="2000" dirty="0" smtClean="0">
                <a:latin typeface="Arial" charset="0"/>
                <a:ea typeface="Arial" charset="0"/>
                <a:cs typeface="Arial" charset="0"/>
              </a:rPr>
              <a:t>Biopsy, aspirate, </a:t>
            </a:r>
            <a:r>
              <a:rPr lang="en-US" sz="2000" dirty="0" err="1" smtClean="0">
                <a:latin typeface="Arial" charset="0"/>
                <a:ea typeface="Arial" charset="0"/>
                <a:cs typeface="Arial" charset="0"/>
              </a:rPr>
              <a:t>currettings</a:t>
            </a:r>
            <a:r>
              <a:rPr lang="en-US" sz="2000" dirty="0" smtClean="0">
                <a:latin typeface="Arial" charset="0"/>
                <a:ea typeface="Arial" charset="0"/>
                <a:cs typeface="Arial" charset="0"/>
              </a:rPr>
              <a:t> from advancing border of lesion are essential to demonstrate invasive fungal disease</a:t>
            </a:r>
          </a:p>
          <a:p>
            <a:pPr>
              <a:buFont typeface="Wingdings" charset="2"/>
              <a:buChar char="§"/>
            </a:pPr>
            <a:r>
              <a:rPr lang="en-US" sz="2000" dirty="0" smtClean="0">
                <a:latin typeface="Arial" charset="0"/>
                <a:ea typeface="Arial" charset="0"/>
                <a:cs typeface="Arial" charset="0"/>
              </a:rPr>
              <a:t>Use swabs only for </a:t>
            </a:r>
            <a:r>
              <a:rPr lang="en-US" sz="2000" dirty="0">
                <a:latin typeface="Arial" charset="0"/>
                <a:ea typeface="Arial" charset="0"/>
                <a:cs typeface="Arial" charset="0"/>
              </a:rPr>
              <a:t>superficial skin or mucous membranes infections</a:t>
            </a:r>
          </a:p>
          <a:p>
            <a:pPr>
              <a:buFont typeface="Wingdings" charset="2"/>
              <a:buChar char="§"/>
            </a:pPr>
            <a:endParaRPr lang="en-US" sz="2000" dirty="0" smtClean="0">
              <a:latin typeface="Arial" charset="0"/>
              <a:ea typeface="Arial" charset="0"/>
              <a:cs typeface="Arial" charset="0"/>
            </a:endParaRPr>
          </a:p>
        </p:txBody>
      </p:sp>
      <p:pic>
        <p:nvPicPr>
          <p:cNvPr id="6" name="Picture 5"/>
          <p:cNvPicPr>
            <a:picLocks noChangeAspect="1"/>
          </p:cNvPicPr>
          <p:nvPr/>
        </p:nvPicPr>
        <p:blipFill>
          <a:blip r:embed="rId3"/>
          <a:stretch>
            <a:fillRect/>
          </a:stretch>
        </p:blipFill>
        <p:spPr>
          <a:xfrm>
            <a:off x="792361" y="1961388"/>
            <a:ext cx="9982407" cy="1930414"/>
          </a:xfrm>
          <a:prstGeom prst="rect">
            <a:avLst/>
          </a:prstGeom>
        </p:spPr>
      </p:pic>
      <p:sp>
        <p:nvSpPr>
          <p:cNvPr id="18" name="Rounded Rectangle 17"/>
          <p:cNvSpPr/>
          <p:nvPr/>
        </p:nvSpPr>
        <p:spPr>
          <a:xfrm>
            <a:off x="732726" y="2049130"/>
            <a:ext cx="3154017" cy="3255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3787352" y="3346774"/>
            <a:ext cx="18950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792360" y="4437761"/>
            <a:ext cx="9982407" cy="2119618"/>
          </a:xfrm>
          <a:prstGeom prst="rect">
            <a:avLst/>
          </a:prstGeom>
        </p:spPr>
      </p:pic>
      <p:sp>
        <p:nvSpPr>
          <p:cNvPr id="15" name="Rounded Rectangle 14"/>
          <p:cNvSpPr/>
          <p:nvPr/>
        </p:nvSpPr>
        <p:spPr>
          <a:xfrm>
            <a:off x="732726" y="4437761"/>
            <a:ext cx="3154017" cy="3255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787352" y="5770461"/>
            <a:ext cx="360459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58203" y="5922861"/>
            <a:ext cx="31672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87352" y="6088514"/>
            <a:ext cx="48370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751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599" y="914399"/>
            <a:ext cx="5881427"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5" name="TextBox 14"/>
          <p:cNvSpPr txBox="1"/>
          <p:nvPr/>
        </p:nvSpPr>
        <p:spPr>
          <a:xfrm>
            <a:off x="3005667" y="1403603"/>
            <a:ext cx="8140128" cy="2308324"/>
          </a:xfrm>
          <a:prstGeom prst="rect">
            <a:avLst/>
          </a:prstGeom>
          <a:noFill/>
          <a:ln>
            <a:noFill/>
          </a:ln>
        </p:spPr>
        <p:txBody>
          <a:bodyPr wrap="square" rtlCol="0">
            <a:spAutoFit/>
          </a:bodyPr>
          <a:lstStyle/>
          <a:p>
            <a:pPr marL="285750" indent="-285750">
              <a:buFont typeface="Wingdings" charset="2"/>
              <a:buChar char="§"/>
            </a:pPr>
            <a:r>
              <a:rPr lang="en-US" dirty="0" smtClean="0">
                <a:latin typeface="Arial" charset="0"/>
                <a:ea typeface="Arial" charset="0"/>
                <a:cs typeface="Arial" charset="0"/>
              </a:rPr>
              <a:t>If unable to process promptly, refrigerate</a:t>
            </a:r>
          </a:p>
          <a:p>
            <a:pPr marL="742950" lvl="1" indent="-285750">
              <a:buFont typeface="Wingdings" charset="2"/>
              <a:buChar char="§"/>
            </a:pPr>
            <a:r>
              <a:rPr lang="en-US" dirty="0" smtClean="0">
                <a:latin typeface="Arial" charset="0"/>
                <a:ea typeface="Arial" charset="0"/>
                <a:cs typeface="Arial" charset="0"/>
              </a:rPr>
              <a:t>Exceptions:  </a:t>
            </a:r>
          </a:p>
          <a:p>
            <a:pPr marL="1200150" lvl="2" indent="-285750">
              <a:buFont typeface="Wingdings" charset="2"/>
              <a:buChar char="§"/>
            </a:pPr>
            <a:r>
              <a:rPr lang="en-US" dirty="0" smtClean="0">
                <a:solidFill>
                  <a:schemeClr val="dk1"/>
                </a:solidFill>
                <a:latin typeface="Arial" charset="0"/>
                <a:ea typeface="Arial" charset="0"/>
                <a:cs typeface="Arial" charset="0"/>
              </a:rPr>
              <a:t>Bone </a:t>
            </a:r>
            <a:r>
              <a:rPr lang="en-US" dirty="0">
                <a:solidFill>
                  <a:schemeClr val="dk1"/>
                </a:solidFill>
                <a:latin typeface="Arial" charset="0"/>
                <a:ea typeface="Arial" charset="0"/>
                <a:cs typeface="Arial" charset="0"/>
              </a:rPr>
              <a:t>marrow </a:t>
            </a:r>
            <a:r>
              <a:rPr lang="en-US" dirty="0" smtClean="0">
                <a:solidFill>
                  <a:schemeClr val="dk1"/>
                </a:solidFill>
                <a:latin typeface="Arial" charset="0"/>
                <a:ea typeface="Arial" charset="0"/>
                <a:cs typeface="Arial" charset="0"/>
              </a:rPr>
              <a:t>→  room temp</a:t>
            </a:r>
          </a:p>
          <a:p>
            <a:pPr marL="1200150" lvl="2" indent="-285750">
              <a:buFont typeface="Wingdings" charset="2"/>
              <a:buChar char="§"/>
            </a:pPr>
            <a:r>
              <a:rPr lang="en-US" dirty="0" smtClean="0">
                <a:solidFill>
                  <a:schemeClr val="dk1"/>
                </a:solidFill>
                <a:latin typeface="Arial" charset="0"/>
                <a:ea typeface="Arial" charset="0"/>
                <a:cs typeface="Arial" charset="0"/>
              </a:rPr>
              <a:t>Blood </a:t>
            </a:r>
            <a:r>
              <a:rPr lang="en-US" dirty="0">
                <a:solidFill>
                  <a:schemeClr val="dk1"/>
                </a:solidFill>
                <a:latin typeface="Arial" charset="0"/>
                <a:ea typeface="Arial" charset="0"/>
                <a:cs typeface="Arial" charset="0"/>
              </a:rPr>
              <a:t>cultures → </a:t>
            </a:r>
            <a:r>
              <a:rPr lang="en-US" dirty="0" smtClean="0">
                <a:solidFill>
                  <a:schemeClr val="dk1"/>
                </a:solidFill>
                <a:latin typeface="Arial" charset="0"/>
                <a:ea typeface="Arial" charset="0"/>
                <a:cs typeface="Arial" charset="0"/>
              </a:rPr>
              <a:t> room temp</a:t>
            </a:r>
          </a:p>
          <a:p>
            <a:pPr marL="1200150" lvl="2" indent="-285750">
              <a:buFont typeface="Wingdings" charset="2"/>
              <a:buChar char="§"/>
            </a:pPr>
            <a:r>
              <a:rPr lang="en-US" dirty="0" err="1" smtClean="0">
                <a:solidFill>
                  <a:schemeClr val="dk1"/>
                </a:solidFill>
                <a:latin typeface="Arial" charset="0"/>
                <a:ea typeface="Arial" charset="0"/>
                <a:cs typeface="Arial" charset="0"/>
              </a:rPr>
              <a:t>Mucorales</a:t>
            </a:r>
            <a:r>
              <a:rPr lang="en-US" dirty="0" smtClean="0">
                <a:solidFill>
                  <a:schemeClr val="dk1"/>
                </a:solidFill>
                <a:latin typeface="Arial" charset="0"/>
                <a:ea typeface="Arial" charset="0"/>
                <a:cs typeface="Arial" charset="0"/>
              </a:rPr>
              <a:t> </a:t>
            </a:r>
            <a:r>
              <a:rPr lang="en-US" dirty="0">
                <a:solidFill>
                  <a:schemeClr val="dk1"/>
                </a:solidFill>
                <a:latin typeface="Arial" charset="0"/>
                <a:ea typeface="Arial" charset="0"/>
                <a:cs typeface="Arial" charset="0"/>
              </a:rPr>
              <a:t>or Dermatophytes suspected </a:t>
            </a:r>
            <a:r>
              <a:rPr lang="en-US" dirty="0" smtClean="0">
                <a:solidFill>
                  <a:schemeClr val="dk1"/>
                </a:solidFill>
                <a:latin typeface="Arial" charset="0"/>
                <a:ea typeface="Arial" charset="0"/>
                <a:cs typeface="Arial" charset="0"/>
              </a:rPr>
              <a:t>→ room temp</a:t>
            </a:r>
          </a:p>
          <a:p>
            <a:pPr marL="285750" indent="-285750">
              <a:buFont typeface="Wingdings" charset="2"/>
              <a:buChar char="§"/>
            </a:pPr>
            <a:r>
              <a:rPr lang="en-US" dirty="0" smtClean="0">
                <a:solidFill>
                  <a:schemeClr val="dk1"/>
                </a:solidFill>
                <a:latin typeface="Arial" charset="0"/>
                <a:ea typeface="Arial" charset="0"/>
                <a:cs typeface="Arial" charset="0"/>
              </a:rPr>
              <a:t>Fungal tissue cultures are minced, rather than grinded</a:t>
            </a:r>
          </a:p>
          <a:p>
            <a:pPr marL="742950" lvl="1" indent="-285750">
              <a:buFont typeface="Wingdings" charset="2"/>
              <a:buChar char="§"/>
            </a:pPr>
            <a:r>
              <a:rPr lang="en-US" dirty="0" err="1" smtClean="0">
                <a:solidFill>
                  <a:schemeClr val="dk1"/>
                </a:solidFill>
                <a:latin typeface="Arial" charset="0"/>
                <a:ea typeface="Arial" charset="0"/>
                <a:cs typeface="Arial" charset="0"/>
              </a:rPr>
              <a:t>Zygomycetes</a:t>
            </a:r>
            <a:r>
              <a:rPr lang="en-US" dirty="0" smtClean="0">
                <a:solidFill>
                  <a:schemeClr val="dk1"/>
                </a:solidFill>
                <a:latin typeface="Arial" charset="0"/>
                <a:ea typeface="Arial" charset="0"/>
                <a:cs typeface="Arial" charset="0"/>
              </a:rPr>
              <a:t> have few </a:t>
            </a:r>
            <a:r>
              <a:rPr lang="en-US" dirty="0" err="1" smtClean="0">
                <a:solidFill>
                  <a:schemeClr val="dk1"/>
                </a:solidFill>
                <a:latin typeface="Arial" charset="0"/>
                <a:ea typeface="Arial" charset="0"/>
                <a:cs typeface="Arial" charset="0"/>
              </a:rPr>
              <a:t>septations</a:t>
            </a:r>
            <a:r>
              <a:rPr lang="en-US" dirty="0" smtClean="0">
                <a:solidFill>
                  <a:schemeClr val="dk1"/>
                </a:solidFill>
                <a:latin typeface="Arial" charset="0"/>
                <a:ea typeface="Arial" charset="0"/>
                <a:cs typeface="Arial" charset="0"/>
              </a:rPr>
              <a:t> → grinding between </a:t>
            </a:r>
            <a:r>
              <a:rPr lang="en-US" dirty="0" err="1" smtClean="0">
                <a:solidFill>
                  <a:schemeClr val="dk1"/>
                </a:solidFill>
                <a:latin typeface="Arial" charset="0"/>
                <a:ea typeface="Arial" charset="0"/>
                <a:cs typeface="Arial" charset="0"/>
              </a:rPr>
              <a:t>septations</a:t>
            </a:r>
            <a:r>
              <a:rPr lang="en-US" dirty="0" smtClean="0">
                <a:solidFill>
                  <a:schemeClr val="dk1"/>
                </a:solidFill>
                <a:latin typeface="Arial" charset="0"/>
                <a:ea typeface="Arial" charset="0"/>
                <a:cs typeface="Arial" charset="0"/>
              </a:rPr>
              <a:t> can kill pieces of hyphae</a:t>
            </a:r>
            <a:endParaRPr lang="en-US" dirty="0">
              <a:solidFill>
                <a:schemeClr val="dk1"/>
              </a:solidFill>
              <a:latin typeface="Arial" charset="0"/>
              <a:ea typeface="Arial" charset="0"/>
              <a:cs typeface="Arial" charset="0"/>
            </a:endParaRPr>
          </a:p>
        </p:txBody>
      </p:sp>
      <p:cxnSp>
        <p:nvCxnSpPr>
          <p:cNvPr id="11" name="Straight Arrow Connector 10"/>
          <p:cNvCxnSpPr/>
          <p:nvPr/>
        </p:nvCxnSpPr>
        <p:spPr>
          <a:xfrm>
            <a:off x="2794000" y="1557868"/>
            <a:ext cx="2" cy="1121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905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599" y="914399"/>
            <a:ext cx="6086143"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7" name="TextBox 16"/>
          <p:cNvSpPr txBox="1"/>
          <p:nvPr/>
        </p:nvSpPr>
        <p:spPr>
          <a:xfrm>
            <a:off x="246200" y="2612922"/>
            <a:ext cx="6098842"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2. Direct Smear</a:t>
            </a:r>
            <a:endParaRPr lang="en-US" b="1" dirty="0">
              <a:latin typeface="Arial" charset="0"/>
              <a:ea typeface="Arial" charset="0"/>
              <a:cs typeface="Arial" charset="0"/>
            </a:endParaRPr>
          </a:p>
        </p:txBody>
      </p:sp>
      <p:sp>
        <p:nvSpPr>
          <p:cNvPr id="8" name="Rectangle 7"/>
          <p:cNvSpPr/>
          <p:nvPr/>
        </p:nvSpPr>
        <p:spPr>
          <a:xfrm>
            <a:off x="150665" y="3346135"/>
            <a:ext cx="11836547" cy="3785652"/>
          </a:xfrm>
          <a:prstGeom prst="rect">
            <a:avLst/>
          </a:prstGeom>
        </p:spPr>
        <p:txBody>
          <a:bodyPr wrap="square">
            <a:spAutoFit/>
          </a:bodyPr>
          <a:lstStyle/>
          <a:p>
            <a:pPr>
              <a:buFont typeface="Wingdings" charset="2"/>
              <a:buChar char="§"/>
            </a:pPr>
            <a:r>
              <a:rPr lang="en-US" dirty="0" smtClean="0">
                <a:latin typeface="Arial" charset="0"/>
                <a:ea typeface="Arial" charset="0"/>
                <a:cs typeface="Arial" charset="0"/>
              </a:rPr>
              <a:t> Visualization </a:t>
            </a:r>
            <a:r>
              <a:rPr lang="en-US" dirty="0">
                <a:latin typeface="Arial" charset="0"/>
                <a:ea typeface="Arial" charset="0"/>
                <a:cs typeface="Arial" charset="0"/>
              </a:rPr>
              <a:t>of fungal elements to give early evidence of fungal infection </a:t>
            </a:r>
            <a:r>
              <a:rPr lang="en-US" dirty="0" smtClean="0">
                <a:latin typeface="Arial" charset="0"/>
                <a:ea typeface="Arial" charset="0"/>
                <a:cs typeface="Arial" charset="0"/>
              </a:rPr>
              <a:t>[e.g</a:t>
            </a:r>
            <a:r>
              <a:rPr lang="en-US" dirty="0">
                <a:latin typeface="Arial" charset="0"/>
                <a:ea typeface="Arial" charset="0"/>
                <a:cs typeface="Arial" charset="0"/>
              </a:rPr>
              <a:t>. size of yeast, type of budding, hyphae (pseudo, true, </a:t>
            </a:r>
            <a:r>
              <a:rPr lang="en-US" dirty="0" err="1">
                <a:latin typeface="Arial" charset="0"/>
                <a:ea typeface="Arial" charset="0"/>
                <a:cs typeface="Arial" charset="0"/>
              </a:rPr>
              <a:t>septations</a:t>
            </a:r>
            <a:r>
              <a:rPr lang="en-US" dirty="0">
                <a:latin typeface="Arial" charset="0"/>
                <a:ea typeface="Arial" charset="0"/>
                <a:cs typeface="Arial" charset="0"/>
              </a:rPr>
              <a:t>, pigment</a:t>
            </a:r>
            <a:r>
              <a:rPr lang="en-US" dirty="0" smtClean="0">
                <a:latin typeface="Arial" charset="0"/>
                <a:ea typeface="Arial" charset="0"/>
                <a:cs typeface="Arial" charset="0"/>
              </a:rPr>
              <a:t>)]</a:t>
            </a:r>
          </a:p>
          <a:p>
            <a:pPr>
              <a:buFont typeface="Wingdings" charset="2"/>
              <a:buChar char="§"/>
            </a:pPr>
            <a:endParaRPr lang="en-US" dirty="0" smtClean="0">
              <a:latin typeface="Arial" charset="0"/>
              <a:ea typeface="Arial" charset="0"/>
              <a:cs typeface="Arial" charset="0"/>
            </a:endParaRPr>
          </a:p>
          <a:p>
            <a:pPr>
              <a:buFont typeface="Wingdings" charset="2"/>
              <a:buChar char="§"/>
            </a:pPr>
            <a:r>
              <a:rPr lang="en-US" dirty="0" smtClean="0">
                <a:latin typeface="Arial" charset="0"/>
                <a:ea typeface="Arial" charset="0"/>
                <a:cs typeface="Arial" charset="0"/>
              </a:rPr>
              <a:t> Can </a:t>
            </a:r>
            <a:r>
              <a:rPr lang="en-US" dirty="0">
                <a:latin typeface="Arial" charset="0"/>
                <a:ea typeface="Arial" charset="0"/>
                <a:cs typeface="Arial" charset="0"/>
              </a:rPr>
              <a:t>guide selection of appropriate media </a:t>
            </a:r>
            <a:r>
              <a:rPr lang="en-US" dirty="0" smtClean="0">
                <a:latin typeface="Arial" charset="0"/>
                <a:ea typeface="Arial" charset="0"/>
                <a:cs typeface="Arial" charset="0"/>
              </a:rPr>
              <a:t>or growth conditions</a:t>
            </a:r>
            <a:endParaRPr lang="en-US" dirty="0">
              <a:latin typeface="Arial" charset="0"/>
              <a:ea typeface="Arial" charset="0"/>
              <a:cs typeface="Arial" charset="0"/>
            </a:endParaRPr>
          </a:p>
          <a:p>
            <a:pPr>
              <a:buFont typeface="Wingdings" charset="2"/>
              <a:buChar char="§"/>
            </a:pPr>
            <a:endParaRPr lang="en-US" dirty="0" smtClean="0">
              <a:latin typeface="Arial" charset="0"/>
              <a:ea typeface="Arial" charset="0"/>
              <a:cs typeface="Arial" charset="0"/>
            </a:endParaRPr>
          </a:p>
          <a:p>
            <a:pPr>
              <a:buFont typeface="Wingdings" charset="2"/>
              <a:buChar char="§"/>
            </a:pPr>
            <a:r>
              <a:rPr lang="en-US" u="sng" dirty="0" smtClean="0">
                <a:latin typeface="Arial" charset="0"/>
                <a:ea typeface="Arial" charset="0"/>
                <a:cs typeface="Arial" charset="0"/>
              </a:rPr>
              <a:t> Limitations</a:t>
            </a:r>
            <a:r>
              <a:rPr lang="en-US" u="sng" dirty="0">
                <a:latin typeface="Arial" charset="0"/>
                <a:ea typeface="Arial" charset="0"/>
                <a:cs typeface="Arial" charset="0"/>
              </a:rPr>
              <a:t>:</a:t>
            </a:r>
          </a:p>
          <a:p>
            <a:pPr lvl="1">
              <a:buFont typeface="Wingdings" charset="2"/>
              <a:buChar char="§"/>
            </a:pPr>
            <a:r>
              <a:rPr lang="en-US" dirty="0" smtClean="0">
                <a:latin typeface="Arial" charset="0"/>
                <a:ea typeface="Arial" charset="0"/>
                <a:cs typeface="Arial" charset="0"/>
              </a:rPr>
              <a:t> Does </a:t>
            </a:r>
            <a:r>
              <a:rPr lang="en-US" dirty="0">
                <a:latin typeface="Arial" charset="0"/>
                <a:ea typeface="Arial" charset="0"/>
                <a:cs typeface="Arial" charset="0"/>
              </a:rPr>
              <a:t>not rule out fungal </a:t>
            </a:r>
            <a:r>
              <a:rPr lang="en-US" dirty="0" smtClean="0">
                <a:latin typeface="Arial" charset="0"/>
                <a:ea typeface="Arial" charset="0"/>
                <a:cs typeface="Arial" charset="0"/>
              </a:rPr>
              <a:t>infections (culture </a:t>
            </a:r>
            <a:r>
              <a:rPr lang="en-US" dirty="0">
                <a:latin typeface="Arial" charset="0"/>
                <a:ea typeface="Arial" charset="0"/>
                <a:cs typeface="Arial" charset="0"/>
              </a:rPr>
              <a:t>must be </a:t>
            </a:r>
            <a:r>
              <a:rPr lang="en-US" dirty="0" smtClean="0">
                <a:latin typeface="Arial" charset="0"/>
                <a:ea typeface="Arial" charset="0"/>
                <a:cs typeface="Arial" charset="0"/>
              </a:rPr>
              <a:t>done) </a:t>
            </a:r>
          </a:p>
          <a:p>
            <a:pPr lvl="1">
              <a:buFont typeface="Wingdings" charset="2"/>
              <a:buChar char="§"/>
            </a:pPr>
            <a:r>
              <a:rPr lang="en-US" dirty="0">
                <a:latin typeface="Arial" charset="0"/>
                <a:ea typeface="Arial" charset="0"/>
                <a:cs typeface="Arial" charset="0"/>
              </a:rPr>
              <a:t> </a:t>
            </a:r>
            <a:r>
              <a:rPr lang="en-US" dirty="0" smtClean="0">
                <a:latin typeface="Arial" charset="0"/>
                <a:ea typeface="Arial" charset="0"/>
                <a:cs typeface="Arial" charset="0"/>
              </a:rPr>
              <a:t>Many </a:t>
            </a:r>
            <a:r>
              <a:rPr lang="en-US" dirty="0">
                <a:latin typeface="Arial" charset="0"/>
                <a:ea typeface="Arial" charset="0"/>
                <a:cs typeface="Arial" charset="0"/>
              </a:rPr>
              <a:t>fungi have similar appearances </a:t>
            </a:r>
            <a:r>
              <a:rPr lang="en-US" dirty="0" smtClean="0">
                <a:latin typeface="Arial" charset="0"/>
                <a:ea typeface="Arial" charset="0"/>
                <a:cs typeface="Arial" charset="0"/>
              </a:rPr>
              <a:t>on </a:t>
            </a:r>
            <a:r>
              <a:rPr lang="en-US" dirty="0">
                <a:latin typeface="Arial" charset="0"/>
                <a:ea typeface="Arial" charset="0"/>
                <a:cs typeface="Arial" charset="0"/>
              </a:rPr>
              <a:t>direct </a:t>
            </a:r>
            <a:r>
              <a:rPr lang="en-US" dirty="0" smtClean="0">
                <a:latin typeface="Arial" charset="0"/>
                <a:ea typeface="Arial" charset="0"/>
                <a:cs typeface="Arial" charset="0"/>
              </a:rPr>
              <a:t>mounts</a:t>
            </a:r>
          </a:p>
          <a:p>
            <a:pPr lvl="1">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a:latin typeface="Arial" charset="0"/>
                <a:ea typeface="Arial" charset="0"/>
                <a:cs typeface="Arial" charset="0"/>
              </a:rPr>
              <a:t>Blood or bone </a:t>
            </a:r>
            <a:r>
              <a:rPr lang="en-US" dirty="0" smtClean="0">
                <a:latin typeface="Arial" charset="0"/>
                <a:ea typeface="Arial" charset="0"/>
                <a:cs typeface="Arial" charset="0"/>
              </a:rPr>
              <a:t>marrow </a:t>
            </a:r>
            <a:r>
              <a:rPr lang="en-US" dirty="0">
                <a:solidFill>
                  <a:schemeClr val="dk1"/>
                </a:solidFill>
                <a:latin typeface="Arial" charset="0"/>
                <a:ea typeface="Arial" charset="0"/>
                <a:cs typeface="Arial" charset="0"/>
              </a:rPr>
              <a:t>→ </a:t>
            </a:r>
            <a:r>
              <a:rPr lang="en-US" dirty="0" smtClean="0">
                <a:solidFill>
                  <a:schemeClr val="dk1"/>
                </a:solidFill>
                <a:latin typeface="Arial" charset="0"/>
                <a:ea typeface="Arial" charset="0"/>
                <a:cs typeface="Arial" charset="0"/>
              </a:rPr>
              <a:t> </a:t>
            </a:r>
            <a:r>
              <a:rPr lang="en-US" dirty="0" smtClean="0">
                <a:latin typeface="Arial" charset="0"/>
                <a:ea typeface="Arial" charset="0"/>
                <a:cs typeface="Arial" charset="0"/>
              </a:rPr>
              <a:t>no direct mount done. </a:t>
            </a:r>
            <a:r>
              <a:rPr lang="en-US" dirty="0">
                <a:latin typeface="Arial" charset="0"/>
                <a:ea typeface="Arial" charset="0"/>
                <a:cs typeface="Arial" charset="0"/>
              </a:rPr>
              <a:t>C</a:t>
            </a:r>
            <a:r>
              <a:rPr lang="en-US" dirty="0" smtClean="0">
                <a:latin typeface="Arial" charset="0"/>
                <a:ea typeface="Arial" charset="0"/>
                <a:cs typeface="Arial" charset="0"/>
              </a:rPr>
              <a:t>ollected </a:t>
            </a:r>
            <a:r>
              <a:rPr lang="en-US" dirty="0">
                <a:latin typeface="Arial" charset="0"/>
                <a:ea typeface="Arial" charset="0"/>
                <a:cs typeface="Arial" charset="0"/>
              </a:rPr>
              <a:t>in yellow top tube with SPS, transferred to </a:t>
            </a:r>
            <a:r>
              <a:rPr lang="en-US" dirty="0" err="1">
                <a:latin typeface="Arial" charset="0"/>
                <a:ea typeface="Arial" charset="0"/>
                <a:cs typeface="Arial" charset="0"/>
              </a:rPr>
              <a:t>Myco</a:t>
            </a:r>
            <a:r>
              <a:rPr lang="en-US" dirty="0">
                <a:latin typeface="Arial" charset="0"/>
                <a:ea typeface="Arial" charset="0"/>
                <a:cs typeface="Arial" charset="0"/>
              </a:rPr>
              <a:t>-F bottles, incubated in </a:t>
            </a:r>
            <a:r>
              <a:rPr lang="en-US" dirty="0" err="1">
                <a:latin typeface="Arial" charset="0"/>
                <a:ea typeface="Arial" charset="0"/>
                <a:cs typeface="Arial" charset="0"/>
              </a:rPr>
              <a:t>BacTec</a:t>
            </a:r>
            <a:endParaRPr lang="en-US" dirty="0">
              <a:latin typeface="Arial" charset="0"/>
              <a:ea typeface="Arial" charset="0"/>
              <a:cs typeface="Arial" charset="0"/>
            </a:endParaRPr>
          </a:p>
          <a:p>
            <a:pPr marL="285750" indent="-285750">
              <a:buFont typeface="Wingdings" charset="2"/>
              <a:buChar char="§"/>
            </a:pPr>
            <a:endParaRPr lang="en-US" dirty="0">
              <a:latin typeface="Arial" charset="0"/>
              <a:ea typeface="Arial" charset="0"/>
              <a:cs typeface="Arial" charset="0"/>
            </a:endParaRPr>
          </a:p>
          <a:p>
            <a:pPr lvl="1">
              <a:buFont typeface="Wingdings" charset="2"/>
              <a:buChar char="§"/>
            </a:pPr>
            <a:endParaRPr lang="en-US" dirty="0">
              <a:latin typeface="Arial" charset="0"/>
              <a:ea typeface="Arial" charset="0"/>
              <a:cs typeface="Arial" charset="0"/>
            </a:endParaRPr>
          </a:p>
        </p:txBody>
      </p:sp>
      <p:cxnSp>
        <p:nvCxnSpPr>
          <p:cNvPr id="9" name="Straight Arrow Connector 8"/>
          <p:cNvCxnSpPr/>
          <p:nvPr/>
        </p:nvCxnSpPr>
        <p:spPr>
          <a:xfrm>
            <a:off x="2835564" y="1387744"/>
            <a:ext cx="2" cy="1121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7042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Direct Smear</a:t>
            </a:r>
            <a:endParaRPr lang="en-US" sz="3400" b="1" dirty="0">
              <a:latin typeface="Arial" charset="0"/>
              <a:ea typeface="Arial" charset="0"/>
              <a:cs typeface="Arial" charset="0"/>
            </a:endParaRPr>
          </a:p>
        </p:txBody>
      </p:sp>
      <p:sp>
        <p:nvSpPr>
          <p:cNvPr id="8" name="Content Placeholder 1"/>
          <p:cNvSpPr>
            <a:spLocks noGrp="1"/>
          </p:cNvSpPr>
          <p:nvPr>
            <p:ph idx="1"/>
          </p:nvPr>
        </p:nvSpPr>
        <p:spPr>
          <a:xfrm>
            <a:off x="-1" y="724530"/>
            <a:ext cx="6455391" cy="5233358"/>
          </a:xfrm>
        </p:spPr>
        <p:txBody>
          <a:bodyPr>
            <a:noAutofit/>
          </a:bodyPr>
          <a:lstStyle/>
          <a:p>
            <a:pPr>
              <a:buFont typeface="Wingdings" charset="2"/>
              <a:buChar char="§"/>
            </a:pPr>
            <a:r>
              <a:rPr lang="en-US" sz="2000" b="1" u="sng" dirty="0" smtClean="0">
                <a:latin typeface="Arial" charset="0"/>
                <a:ea typeface="Arial" charset="0"/>
                <a:cs typeface="Arial" charset="0"/>
              </a:rPr>
              <a:t>Wet Mount, KOH-</a:t>
            </a:r>
            <a:r>
              <a:rPr lang="en-US" sz="2000" b="1" u="sng" dirty="0" err="1" smtClean="0">
                <a:latin typeface="Arial" charset="0"/>
                <a:ea typeface="Arial" charset="0"/>
                <a:cs typeface="Arial" charset="0"/>
              </a:rPr>
              <a:t>Calcofluor</a:t>
            </a:r>
            <a:endParaRPr lang="en-US" sz="2000" b="1" u="sng" dirty="0" smtClean="0">
              <a:latin typeface="Arial" charset="0"/>
              <a:ea typeface="Arial" charset="0"/>
              <a:cs typeface="Arial" charset="0"/>
            </a:endParaRPr>
          </a:p>
          <a:p>
            <a:pPr>
              <a:buFont typeface="Wingdings" charset="2"/>
              <a:buChar char="§"/>
            </a:pPr>
            <a:endParaRPr lang="en-US" sz="2000" b="1" u="sng" dirty="0" smtClean="0">
              <a:latin typeface="Arial" charset="0"/>
              <a:ea typeface="Arial" charset="0"/>
              <a:cs typeface="Arial" charset="0"/>
            </a:endParaRPr>
          </a:p>
          <a:p>
            <a:pPr lvl="1">
              <a:buFont typeface="Wingdings" charset="2"/>
              <a:buChar char="§"/>
            </a:pPr>
            <a:r>
              <a:rPr lang="en-US" sz="2000" dirty="0" smtClean="0">
                <a:latin typeface="Arial" charset="0"/>
                <a:ea typeface="Arial" charset="0"/>
                <a:cs typeface="Arial" charset="0"/>
              </a:rPr>
              <a:t>KOH:</a:t>
            </a:r>
          </a:p>
          <a:p>
            <a:pPr lvl="2">
              <a:buFont typeface="Wingdings" charset="2"/>
              <a:buChar char="§"/>
            </a:pPr>
            <a:r>
              <a:rPr lang="en-US" dirty="0" smtClean="0">
                <a:latin typeface="Arial" charset="0"/>
                <a:ea typeface="Arial" charset="0"/>
                <a:cs typeface="Arial" charset="0"/>
              </a:rPr>
              <a:t>Softens, digests, and clears surrounding tissue to make fungal elements more visible  </a:t>
            </a:r>
          </a:p>
          <a:p>
            <a:pPr lvl="1">
              <a:buFont typeface="Wingdings" charset="2"/>
              <a:buChar char="§"/>
            </a:pPr>
            <a:endParaRPr lang="en-US" sz="2000" dirty="0" smtClean="0">
              <a:latin typeface="Arial" charset="0"/>
              <a:ea typeface="Arial" charset="0"/>
              <a:cs typeface="Arial" charset="0"/>
            </a:endParaRPr>
          </a:p>
          <a:p>
            <a:pPr lvl="1">
              <a:buFont typeface="Wingdings" charset="2"/>
              <a:buChar char="§"/>
            </a:pPr>
            <a:endParaRPr lang="en-US" sz="2000" dirty="0">
              <a:latin typeface="Arial" charset="0"/>
              <a:ea typeface="Arial" charset="0"/>
              <a:cs typeface="Arial" charset="0"/>
            </a:endParaRPr>
          </a:p>
          <a:p>
            <a:pPr lvl="1">
              <a:buFont typeface="Wingdings" charset="2"/>
              <a:buChar char="§"/>
            </a:pPr>
            <a:r>
              <a:rPr lang="en-US" sz="2000" dirty="0" err="1" smtClean="0">
                <a:latin typeface="Arial" charset="0"/>
                <a:ea typeface="Arial" charset="0"/>
                <a:cs typeface="Arial" charset="0"/>
              </a:rPr>
              <a:t>Calcofluor</a:t>
            </a:r>
            <a:r>
              <a:rPr lang="en-US" sz="2000" dirty="0" smtClean="0">
                <a:latin typeface="Arial" charset="0"/>
                <a:ea typeface="Arial" charset="0"/>
                <a:cs typeface="Arial" charset="0"/>
              </a:rPr>
              <a:t> White: </a:t>
            </a:r>
          </a:p>
          <a:p>
            <a:pPr lvl="2">
              <a:buFont typeface="Wingdings" charset="2"/>
              <a:buChar char="§"/>
            </a:pPr>
            <a:r>
              <a:rPr lang="en-US" dirty="0" smtClean="0">
                <a:latin typeface="Arial" charset="0"/>
                <a:ea typeface="Arial" charset="0"/>
                <a:cs typeface="Arial" charset="0"/>
              </a:rPr>
              <a:t>Binds to cellulose and chitin → fluoresces when exposed to UV light</a:t>
            </a:r>
          </a:p>
          <a:p>
            <a:pPr lvl="2">
              <a:buFont typeface="Wingdings" charset="2"/>
              <a:buChar char="§"/>
            </a:pPr>
            <a:r>
              <a:rPr lang="en-US" dirty="0" smtClean="0">
                <a:latin typeface="Arial" charset="0"/>
                <a:ea typeface="Arial" charset="0"/>
                <a:cs typeface="Arial" charset="0"/>
              </a:rPr>
              <a:t>Bacteria may fluoresce to a lesser degree; presence of fungi should be determined based on morphology </a:t>
            </a:r>
            <a:endParaRPr lang="en-US" dirty="0">
              <a:latin typeface="Arial" charset="0"/>
              <a:ea typeface="Arial" charset="0"/>
              <a:cs typeface="Arial" charset="0"/>
            </a:endParaRPr>
          </a:p>
        </p:txBody>
      </p:sp>
      <p:pic>
        <p:nvPicPr>
          <p:cNvPr id="9" name="Google Shape;81;p15"/>
          <p:cNvPicPr preferRelativeResize="0"/>
          <p:nvPr/>
        </p:nvPicPr>
        <p:blipFill>
          <a:blip r:embed="rId3">
            <a:alphaModFix/>
          </a:blip>
          <a:stretch>
            <a:fillRect/>
          </a:stretch>
        </p:blipFill>
        <p:spPr>
          <a:xfrm>
            <a:off x="7263095" y="42142"/>
            <a:ext cx="4716010" cy="3258461"/>
          </a:xfrm>
          <a:prstGeom prst="rect">
            <a:avLst/>
          </a:prstGeom>
          <a:noFill/>
          <a:ln>
            <a:noFill/>
          </a:ln>
        </p:spPr>
      </p:pic>
      <p:pic>
        <p:nvPicPr>
          <p:cNvPr id="10" name="Google Shape;82;p15"/>
          <p:cNvPicPr preferRelativeResize="0"/>
          <p:nvPr/>
        </p:nvPicPr>
        <p:blipFill>
          <a:blip r:embed="rId4">
            <a:alphaModFix/>
          </a:blip>
          <a:stretch>
            <a:fillRect/>
          </a:stretch>
        </p:blipFill>
        <p:spPr>
          <a:xfrm>
            <a:off x="7055892" y="3342745"/>
            <a:ext cx="5032395" cy="3557397"/>
          </a:xfrm>
          <a:prstGeom prst="rect">
            <a:avLst/>
          </a:prstGeom>
          <a:noFill/>
          <a:ln>
            <a:noFill/>
          </a:ln>
        </p:spPr>
      </p:pic>
      <p:pic>
        <p:nvPicPr>
          <p:cNvPr id="2" name="Picture 1"/>
          <p:cNvPicPr>
            <a:picLocks noChangeAspect="1"/>
          </p:cNvPicPr>
          <p:nvPr/>
        </p:nvPicPr>
        <p:blipFill>
          <a:blip r:embed="rId5"/>
          <a:stretch>
            <a:fillRect/>
          </a:stretch>
        </p:blipFill>
        <p:spPr>
          <a:xfrm>
            <a:off x="1068694" y="5691188"/>
            <a:ext cx="4318000" cy="533400"/>
          </a:xfrm>
          <a:prstGeom prst="rect">
            <a:avLst/>
          </a:prstGeom>
        </p:spPr>
      </p:pic>
    </p:spTree>
    <p:extLst>
      <p:ext uri="{BB962C8B-B14F-4D97-AF65-F5344CB8AC3E}">
        <p14:creationId xmlns:p14="http://schemas.microsoft.com/office/powerpoint/2010/main" val="623227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#2</a:t>
            </a:r>
            <a:endParaRPr lang="en-US" sz="3400" b="1" dirty="0">
              <a:latin typeface="Arial" charset="0"/>
              <a:ea typeface="Arial" charset="0"/>
              <a:cs typeface="Arial" charset="0"/>
            </a:endParaRPr>
          </a:p>
        </p:txBody>
      </p:sp>
      <p:sp>
        <p:nvSpPr>
          <p:cNvPr id="8" name="Content Placeholder 2">
            <a:extLst>
              <a:ext uri="{FF2B5EF4-FFF2-40B4-BE49-F238E27FC236}">
                <a16:creationId xmlns:a16="http://schemas.microsoft.com/office/drawing/2014/main" xmlns=""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10" name="Content Placeholder 1"/>
          <p:cNvSpPr>
            <a:spLocks noGrp="1"/>
          </p:cNvSpPr>
          <p:nvPr>
            <p:ph idx="1"/>
          </p:nvPr>
        </p:nvSpPr>
        <p:spPr>
          <a:xfrm>
            <a:off x="274320" y="1264596"/>
            <a:ext cx="10979524" cy="5233358"/>
          </a:xfrm>
        </p:spPr>
        <p:txBody>
          <a:bodyPr>
            <a:noAutofit/>
          </a:bodyPr>
          <a:lstStyle/>
          <a:p>
            <a:pPr marL="0" indent="0">
              <a:buNone/>
            </a:pPr>
            <a:r>
              <a:rPr lang="en-US" sz="2000" dirty="0" smtClean="0">
                <a:latin typeface="Arial" charset="0"/>
                <a:ea typeface="Arial" charset="0"/>
                <a:cs typeface="Arial" charset="0"/>
              </a:rPr>
              <a:t>A KOH direct examination of skin scrapings from torso lesions reveals short curved hyphal elements along with round yeast cells in compacted clusters.  After visualization of these fungal elements, the Micro Lab will</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a:buFont typeface="Wingdings" charset="2"/>
              <a:buChar char="§"/>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A.  Add </a:t>
            </a:r>
            <a:r>
              <a:rPr lang="en-US" sz="2000" dirty="0">
                <a:latin typeface="Arial" charset="0"/>
                <a:ea typeface="Arial" charset="0"/>
                <a:cs typeface="Arial" charset="0"/>
              </a:rPr>
              <a:t>an overlay of olive oil to agar </a:t>
            </a:r>
          </a:p>
          <a:p>
            <a:pPr marL="0" indent="0">
              <a:buNone/>
            </a:pPr>
            <a:r>
              <a:rPr lang="en-US" sz="2000" dirty="0" smtClean="0">
                <a:latin typeface="Arial" charset="0"/>
                <a:ea typeface="Arial" charset="0"/>
                <a:cs typeface="Arial" charset="0"/>
              </a:rPr>
              <a:t>B.  Perform a germ tube test </a:t>
            </a:r>
          </a:p>
          <a:p>
            <a:pPr marL="342900" indent="-342900">
              <a:buAutoNum type="alphaUcPeriod" startAt="3"/>
            </a:pPr>
            <a:r>
              <a:rPr lang="en-US" sz="2000" dirty="0" smtClean="0">
                <a:latin typeface="Arial" charset="0"/>
                <a:ea typeface="Arial" charset="0"/>
                <a:cs typeface="Arial" charset="0"/>
              </a:rPr>
              <a:t>Use </a:t>
            </a: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Heart Infusion Agar with blood </a:t>
            </a:r>
          </a:p>
          <a:p>
            <a:pPr marL="0" indent="0">
              <a:buNone/>
            </a:pPr>
            <a:r>
              <a:rPr lang="en-US" sz="2000" dirty="0" smtClean="0">
                <a:latin typeface="Arial" charset="0"/>
                <a:ea typeface="Arial" charset="0"/>
                <a:cs typeface="Arial" charset="0"/>
              </a:rPr>
              <a:t>as culture media </a:t>
            </a:r>
          </a:p>
        </p:txBody>
      </p:sp>
      <p:pic>
        <p:nvPicPr>
          <p:cNvPr id="5" name="Picture 4"/>
          <p:cNvPicPr>
            <a:picLocks noChangeAspect="1"/>
          </p:cNvPicPr>
          <p:nvPr/>
        </p:nvPicPr>
        <p:blipFill rotWithShape="1">
          <a:blip r:embed="rId3"/>
          <a:srcRect t="1168"/>
          <a:stretch/>
        </p:blipFill>
        <p:spPr>
          <a:xfrm>
            <a:off x="6524903" y="2551665"/>
            <a:ext cx="5287628" cy="4057730"/>
          </a:xfrm>
          <a:prstGeom prst="rect">
            <a:avLst/>
          </a:prstGeom>
        </p:spPr>
      </p:pic>
      <p:sp>
        <p:nvSpPr>
          <p:cNvPr id="7" name="TextBox 6"/>
          <p:cNvSpPr txBox="1"/>
          <p:nvPr/>
        </p:nvSpPr>
        <p:spPr>
          <a:xfrm>
            <a:off x="3119202" y="348232"/>
            <a:ext cx="7396398" cy="646331"/>
          </a:xfrm>
          <a:prstGeom prst="rect">
            <a:avLst/>
          </a:prstGeom>
          <a:noFill/>
          <a:ln>
            <a:solidFill>
              <a:srgbClr val="7030A0"/>
            </a:solidFill>
          </a:ln>
        </p:spPr>
        <p:txBody>
          <a:bodyPr wrap="square" rtlCol="0">
            <a:spAutoFit/>
          </a:bodyPr>
          <a:lstStyle/>
          <a:p>
            <a:pPr algn="ctr"/>
            <a:r>
              <a:rPr lang="en-US" i="1" dirty="0" smtClean="0"/>
              <a:t>*Note - At MMC, no KOH-</a:t>
            </a:r>
            <a:r>
              <a:rPr lang="en-US" i="1" dirty="0" err="1" smtClean="0"/>
              <a:t>calcofluor</a:t>
            </a:r>
            <a:r>
              <a:rPr lang="en-US" i="1" dirty="0" smtClean="0"/>
              <a:t> performed on skin, hair, nail cultures</a:t>
            </a:r>
          </a:p>
          <a:p>
            <a:pPr algn="ctr"/>
            <a:r>
              <a:rPr lang="en-US" i="1" dirty="0" smtClean="0"/>
              <a:t>Specimens directly inoculated into </a:t>
            </a:r>
            <a:r>
              <a:rPr lang="en-US" i="1" dirty="0" err="1" smtClean="0"/>
              <a:t>Mycosel</a:t>
            </a:r>
            <a:r>
              <a:rPr lang="en-US" i="1" dirty="0" smtClean="0"/>
              <a:t> culture bottles by providers</a:t>
            </a:r>
            <a:endParaRPr lang="en-US" i="1" dirty="0"/>
          </a:p>
        </p:txBody>
      </p:sp>
    </p:spTree>
    <p:extLst>
      <p:ext uri="{BB962C8B-B14F-4D97-AF65-F5344CB8AC3E}">
        <p14:creationId xmlns:p14="http://schemas.microsoft.com/office/powerpoint/2010/main" val="690110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a:t>
            </a:r>
            <a:r>
              <a:rPr lang="en-US" sz="3400" b="1" dirty="0">
                <a:latin typeface="Arial" charset="0"/>
                <a:ea typeface="Arial" charset="0"/>
                <a:cs typeface="Arial" charset="0"/>
              </a:rPr>
              <a:t>2</a:t>
            </a:r>
          </a:p>
        </p:txBody>
      </p:sp>
      <p:sp>
        <p:nvSpPr>
          <p:cNvPr id="8" name="Content Placeholder 2">
            <a:extLst>
              <a:ext uri="{FF2B5EF4-FFF2-40B4-BE49-F238E27FC236}">
                <a16:creationId xmlns:a16="http://schemas.microsoft.com/office/drawing/2014/main" xmlns=""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sp>
        <p:nvSpPr>
          <p:cNvPr id="10" name="Content Placeholder 1"/>
          <p:cNvSpPr>
            <a:spLocks noGrp="1"/>
          </p:cNvSpPr>
          <p:nvPr>
            <p:ph idx="1"/>
          </p:nvPr>
        </p:nvSpPr>
        <p:spPr>
          <a:xfrm>
            <a:off x="342900" y="632631"/>
            <a:ext cx="10172700" cy="5233358"/>
          </a:xfrm>
        </p:spPr>
        <p:txBody>
          <a:bodyPr>
            <a:noAutofit/>
          </a:bodyPr>
          <a:lstStyle/>
          <a:p>
            <a:pPr marL="0" indent="0">
              <a:buNone/>
            </a:pPr>
            <a:r>
              <a:rPr lang="en-US" sz="2000" dirty="0" smtClean="0">
                <a:latin typeface="Arial" charset="0"/>
                <a:ea typeface="Arial" charset="0"/>
                <a:cs typeface="Arial" charset="0"/>
              </a:rPr>
              <a:t>A KOH direct examination of skin scrapings from torso lesions reveals short curved hyphal elements along with round yeast cells in compacted clusters.  After visualization of these fungal elements, the Micro Lab will</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a:buFont typeface="Wingdings" charset="2"/>
              <a:buChar char="§"/>
            </a:pPr>
            <a:endParaRPr lang="en-US" sz="2000" dirty="0">
              <a:latin typeface="Arial" charset="0"/>
              <a:ea typeface="Arial" charset="0"/>
              <a:cs typeface="Arial" charset="0"/>
            </a:endParaRPr>
          </a:p>
          <a:p>
            <a:pPr marL="0" indent="0">
              <a:buNone/>
            </a:pPr>
            <a:r>
              <a:rPr lang="en-US" sz="2000" b="1" dirty="0" smtClean="0">
                <a:latin typeface="Arial" charset="0"/>
                <a:ea typeface="Arial" charset="0"/>
                <a:cs typeface="Arial" charset="0"/>
              </a:rPr>
              <a:t>A.  Add an overlay of olive oil to agar </a:t>
            </a:r>
          </a:p>
          <a:p>
            <a:pPr marL="0" indent="0">
              <a:buNone/>
            </a:pPr>
            <a:r>
              <a:rPr lang="en-US" sz="2000" dirty="0" smtClean="0">
                <a:latin typeface="Arial" charset="0"/>
                <a:ea typeface="Arial" charset="0"/>
                <a:cs typeface="Arial" charset="0"/>
              </a:rPr>
              <a:t>B.  Perform a germ tube test </a:t>
            </a:r>
          </a:p>
          <a:p>
            <a:pPr marL="342900" indent="-342900">
              <a:buAutoNum type="alphaUcPeriod" startAt="3"/>
            </a:pPr>
            <a:r>
              <a:rPr lang="en-US" sz="2000" dirty="0" smtClean="0">
                <a:latin typeface="Arial" charset="0"/>
                <a:ea typeface="Arial" charset="0"/>
                <a:cs typeface="Arial" charset="0"/>
              </a:rPr>
              <a:t>Use </a:t>
            </a: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Heart Infusion Agar with blood </a:t>
            </a:r>
          </a:p>
          <a:p>
            <a:pPr marL="0" indent="0">
              <a:buNone/>
            </a:pPr>
            <a:r>
              <a:rPr lang="en-US" sz="2000" dirty="0" smtClean="0">
                <a:latin typeface="Arial" charset="0"/>
                <a:ea typeface="Arial" charset="0"/>
                <a:cs typeface="Arial" charset="0"/>
              </a:rPr>
              <a:t>as culture media </a:t>
            </a:r>
          </a:p>
        </p:txBody>
      </p:sp>
      <p:pic>
        <p:nvPicPr>
          <p:cNvPr id="5" name="Picture 4"/>
          <p:cNvPicPr>
            <a:picLocks noChangeAspect="1"/>
          </p:cNvPicPr>
          <p:nvPr/>
        </p:nvPicPr>
        <p:blipFill rotWithShape="1">
          <a:blip r:embed="rId3"/>
          <a:srcRect t="1168"/>
          <a:stretch/>
        </p:blipFill>
        <p:spPr>
          <a:xfrm>
            <a:off x="7118671" y="2089284"/>
            <a:ext cx="4921425" cy="3776705"/>
          </a:xfrm>
          <a:prstGeom prst="rect">
            <a:avLst/>
          </a:prstGeom>
        </p:spPr>
      </p:pic>
    </p:spTree>
    <p:extLst>
      <p:ext uri="{BB962C8B-B14F-4D97-AF65-F5344CB8AC3E}">
        <p14:creationId xmlns:p14="http://schemas.microsoft.com/office/powerpoint/2010/main" val="1788600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4530"/>
          </a:xfrm>
        </p:spPr>
        <p:txBody>
          <a:bodyPr>
            <a:normAutofit/>
          </a:bodyPr>
          <a:lstStyle/>
          <a:p>
            <a:r>
              <a:rPr lang="en-US" sz="3400" b="1" i="1" dirty="0" err="1" smtClean="0">
                <a:latin typeface="Arial" charset="0"/>
                <a:ea typeface="Arial" charset="0"/>
                <a:cs typeface="Arial" charset="0"/>
              </a:rPr>
              <a:t>Malassezia</a:t>
            </a:r>
            <a:r>
              <a:rPr lang="en-US" sz="3400" b="1" i="1" dirty="0" smtClean="0">
                <a:latin typeface="Arial" charset="0"/>
                <a:ea typeface="Arial" charset="0"/>
                <a:cs typeface="Arial" charset="0"/>
              </a:rPr>
              <a:t> furfur</a:t>
            </a:r>
            <a:endParaRPr lang="en-US" sz="3400" b="1" i="1" dirty="0">
              <a:latin typeface="Arial" charset="0"/>
              <a:ea typeface="Arial" charset="0"/>
              <a:cs typeface="Arial" charset="0"/>
            </a:endParaRPr>
          </a:p>
        </p:txBody>
      </p:sp>
      <p:sp>
        <p:nvSpPr>
          <p:cNvPr id="8" name="Content Placeholder 2">
            <a:extLst>
              <a:ext uri="{FF2B5EF4-FFF2-40B4-BE49-F238E27FC236}">
                <a16:creationId xmlns:a16="http://schemas.microsoft.com/office/drawing/2014/main" xmlns="" id="{67F6787D-0EA4-434E-A5D7-E102E1DB51DE}"/>
              </a:ext>
            </a:extLst>
          </p:cNvPr>
          <p:cNvSpPr txBox="1">
            <a:spLocks/>
          </p:cNvSpPr>
          <p:nvPr/>
        </p:nvSpPr>
        <p:spPr>
          <a:xfrm>
            <a:off x="274320" y="3968496"/>
            <a:ext cx="11048104" cy="417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Wingdings" charset="2"/>
              <a:buNone/>
            </a:pPr>
            <a:endParaRPr lang="en-US" sz="2400" dirty="0" smtClean="0">
              <a:latin typeface="Arial" charset="0"/>
              <a:ea typeface="Arial" charset="0"/>
              <a:cs typeface="Arial" charset="0"/>
            </a:endParaRPr>
          </a:p>
        </p:txBody>
      </p:sp>
      <p:pic>
        <p:nvPicPr>
          <p:cNvPr id="5" name="Picture 4"/>
          <p:cNvPicPr>
            <a:picLocks noChangeAspect="1"/>
          </p:cNvPicPr>
          <p:nvPr/>
        </p:nvPicPr>
        <p:blipFill rotWithShape="1">
          <a:blip r:embed="rId3"/>
          <a:srcRect t="1168"/>
          <a:stretch/>
        </p:blipFill>
        <p:spPr>
          <a:xfrm>
            <a:off x="6430079" y="1390625"/>
            <a:ext cx="5372814" cy="4123101"/>
          </a:xfrm>
          <a:prstGeom prst="rect">
            <a:avLst/>
          </a:prstGeom>
        </p:spPr>
      </p:pic>
      <p:sp>
        <p:nvSpPr>
          <p:cNvPr id="4" name="Rectangle 3"/>
          <p:cNvSpPr/>
          <p:nvPr/>
        </p:nvSpPr>
        <p:spPr>
          <a:xfrm>
            <a:off x="465438" y="913020"/>
            <a:ext cx="5484172" cy="5078313"/>
          </a:xfrm>
          <a:prstGeom prst="rect">
            <a:avLst/>
          </a:prstGeom>
        </p:spPr>
        <p:txBody>
          <a:bodyPr wrap="square">
            <a:spAutoFit/>
          </a:bodyPr>
          <a:lstStyle/>
          <a:p>
            <a:pPr marL="285750" indent="-285750">
              <a:buFont typeface="Wingdings" charset="2"/>
              <a:buChar char="§"/>
            </a:pPr>
            <a:r>
              <a:rPr lang="en-US" dirty="0" smtClean="0">
                <a:latin typeface="Arial" charset="0"/>
                <a:ea typeface="Arial" charset="0"/>
                <a:cs typeface="Arial" charset="0"/>
              </a:rPr>
              <a:t>“</a:t>
            </a:r>
            <a:r>
              <a:rPr lang="en-US" dirty="0">
                <a:latin typeface="Arial" charset="0"/>
                <a:ea typeface="Arial" charset="0"/>
                <a:cs typeface="Arial" charset="0"/>
              </a:rPr>
              <a:t>Spaghetti and meatball appearance</a:t>
            </a:r>
            <a:r>
              <a:rPr lang="en-US" dirty="0" smtClean="0">
                <a:latin typeface="Arial" charset="0"/>
                <a:ea typeface="Arial" charset="0"/>
                <a:cs typeface="Arial" charset="0"/>
              </a:rPr>
              <a:t>”</a:t>
            </a: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Lipophilic dimorphic fungi</a:t>
            </a:r>
          </a:p>
          <a:p>
            <a:pPr marL="285750" indent="-285750">
              <a:buFont typeface="Wingdings" charset="2"/>
              <a:buChar char="§"/>
            </a:pPr>
            <a:endParaRPr lang="en-US" dirty="0" smtClean="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Cannot </a:t>
            </a:r>
            <a:r>
              <a:rPr lang="en-US" dirty="0">
                <a:latin typeface="Arial" charset="0"/>
                <a:ea typeface="Arial" charset="0"/>
                <a:cs typeface="Arial" charset="0"/>
              </a:rPr>
              <a:t>synthesize medium-long chain fatty acids, requires exogenous supply for growth</a:t>
            </a:r>
          </a:p>
          <a:p>
            <a:pPr marL="742950" lvl="1" indent="-285750">
              <a:buFont typeface="Wingdings" charset="2"/>
              <a:buChar char="§"/>
            </a:pPr>
            <a:r>
              <a:rPr lang="en-US" dirty="0">
                <a:latin typeface="Arial" charset="0"/>
                <a:ea typeface="Arial" charset="0"/>
                <a:cs typeface="Arial" charset="0"/>
              </a:rPr>
              <a:t>Tend to colonize oily areas of skin</a:t>
            </a:r>
          </a:p>
          <a:p>
            <a:pPr marL="742950" lvl="1" indent="-285750">
              <a:buFont typeface="Wingdings" charset="2"/>
              <a:buChar char="§"/>
            </a:pPr>
            <a:r>
              <a:rPr lang="en-US" dirty="0">
                <a:latin typeface="Arial" charset="0"/>
                <a:ea typeface="Arial" charset="0"/>
                <a:cs typeface="Arial" charset="0"/>
              </a:rPr>
              <a:t>Contaminates parenteral </a:t>
            </a:r>
            <a:r>
              <a:rPr lang="en-US" dirty="0" smtClean="0">
                <a:latin typeface="Arial" charset="0"/>
                <a:ea typeface="Arial" charset="0"/>
                <a:cs typeface="Arial" charset="0"/>
              </a:rPr>
              <a:t>lipids</a:t>
            </a: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b="1" dirty="0" smtClean="0">
                <a:latin typeface="Arial" charset="0"/>
                <a:ea typeface="Arial" charset="0"/>
                <a:cs typeface="Arial" charset="0"/>
              </a:rPr>
              <a:t>Communicate </a:t>
            </a:r>
            <a:r>
              <a:rPr lang="en-US" b="1" dirty="0">
                <a:latin typeface="Arial" charset="0"/>
                <a:ea typeface="Arial" charset="0"/>
                <a:cs typeface="Arial" charset="0"/>
              </a:rPr>
              <a:t>with lab if suspected. </a:t>
            </a:r>
            <a:r>
              <a:rPr lang="en-US" b="1" dirty="0" smtClean="0">
                <a:latin typeface="Arial" charset="0"/>
                <a:ea typeface="Arial" charset="0"/>
                <a:cs typeface="Arial" charset="0"/>
              </a:rPr>
              <a:t>Isolation requires </a:t>
            </a:r>
            <a:r>
              <a:rPr lang="en-US" b="1" dirty="0">
                <a:latin typeface="Arial" charset="0"/>
                <a:ea typeface="Arial" charset="0"/>
                <a:cs typeface="Arial" charset="0"/>
              </a:rPr>
              <a:t>media enriched with fatty acids </a:t>
            </a:r>
            <a:r>
              <a:rPr lang="en-US" dirty="0">
                <a:latin typeface="Arial" charset="0"/>
                <a:ea typeface="Arial" charset="0"/>
                <a:cs typeface="Arial" charset="0"/>
              </a:rPr>
              <a:t>(olive oil or tween to </a:t>
            </a:r>
            <a:r>
              <a:rPr lang="en-US" dirty="0" err="1">
                <a:latin typeface="Arial" charset="0"/>
                <a:ea typeface="Arial" charset="0"/>
                <a:cs typeface="Arial" charset="0"/>
              </a:rPr>
              <a:t>Sabouraud</a:t>
            </a:r>
            <a:r>
              <a:rPr lang="en-US" dirty="0">
                <a:latin typeface="Arial" charset="0"/>
                <a:ea typeface="Arial" charset="0"/>
                <a:cs typeface="Arial" charset="0"/>
              </a:rPr>
              <a:t> dextrose agar or Dixon’s </a:t>
            </a:r>
            <a:r>
              <a:rPr lang="en-US" dirty="0" smtClean="0">
                <a:latin typeface="Arial" charset="0"/>
                <a:ea typeface="Arial" charset="0"/>
                <a:cs typeface="Arial" charset="0"/>
              </a:rPr>
              <a:t>media)</a:t>
            </a:r>
          </a:p>
          <a:p>
            <a:pPr marL="285750" indent="-285750">
              <a:buFont typeface="Wingdings" charset="2"/>
              <a:buChar char="§"/>
            </a:pPr>
            <a:endParaRPr lang="en-US" dirty="0" smtClean="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Clinical:</a:t>
            </a:r>
          </a:p>
          <a:p>
            <a:pPr marL="742950" lvl="1" indent="-285750">
              <a:buFont typeface="Wingdings" charset="2"/>
              <a:buChar char="§"/>
            </a:pPr>
            <a:r>
              <a:rPr lang="en-US" dirty="0" err="1" smtClean="0">
                <a:latin typeface="Arial" charset="0"/>
                <a:ea typeface="Arial" charset="0"/>
                <a:cs typeface="Arial" charset="0"/>
              </a:rPr>
              <a:t>Pityriasis</a:t>
            </a:r>
            <a:r>
              <a:rPr lang="en-US" dirty="0" smtClean="0">
                <a:latin typeface="Arial" charset="0"/>
                <a:ea typeface="Arial" charset="0"/>
                <a:cs typeface="Arial" charset="0"/>
              </a:rPr>
              <a:t> versicolor, folliculitis</a:t>
            </a:r>
          </a:p>
          <a:p>
            <a:pPr marL="742950" lvl="1" indent="-285750">
              <a:buFont typeface="Wingdings" charset="2"/>
              <a:buChar char="§"/>
            </a:pPr>
            <a:r>
              <a:rPr lang="en-US" dirty="0" smtClean="0">
                <a:latin typeface="Arial" charset="0"/>
                <a:ea typeface="Arial" charset="0"/>
                <a:cs typeface="Arial" charset="0"/>
              </a:rPr>
              <a:t>Systemic disease. RF:  preterm neonates, CVC, parenteral lipids, immunocompromised</a:t>
            </a:r>
            <a:endParaRPr lang="en-US" dirty="0">
              <a:latin typeface="Arial" charset="0"/>
              <a:ea typeface="Arial" charset="0"/>
              <a:cs typeface="Arial" charset="0"/>
            </a:endParaRPr>
          </a:p>
        </p:txBody>
      </p:sp>
    </p:spTree>
    <p:extLst>
      <p:ext uri="{BB962C8B-B14F-4D97-AF65-F5344CB8AC3E}">
        <p14:creationId xmlns:p14="http://schemas.microsoft.com/office/powerpoint/2010/main" val="1947914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94204"/>
          </a:xfrm>
        </p:spPr>
        <p:txBody>
          <a:bodyPr>
            <a:normAutofit/>
          </a:bodyPr>
          <a:lstStyle/>
          <a:p>
            <a:r>
              <a:rPr lang="en-US" sz="3200" smtClean="0">
                <a:latin typeface="Arial" charset="0"/>
                <a:ea typeface="Arial" charset="0"/>
                <a:cs typeface="Arial" charset="0"/>
              </a:rPr>
              <a:t>QuantiFERON</a:t>
            </a:r>
            <a:endParaRPr lang="en-US" sz="3200" dirty="0">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a:off x="6595835" y="1048430"/>
            <a:ext cx="5270500" cy="4216400"/>
          </a:xfrm>
          <a:prstGeom prst="rect">
            <a:avLst/>
          </a:prstGeom>
        </p:spPr>
      </p:pic>
      <p:sp>
        <p:nvSpPr>
          <p:cNvPr id="6" name="Rectangle 5"/>
          <p:cNvSpPr/>
          <p:nvPr/>
        </p:nvSpPr>
        <p:spPr>
          <a:xfrm>
            <a:off x="10515600" y="6363091"/>
            <a:ext cx="1582484" cy="369332"/>
          </a:xfrm>
          <a:prstGeom prst="rect">
            <a:avLst/>
          </a:prstGeom>
        </p:spPr>
        <p:txBody>
          <a:bodyPr wrap="none">
            <a:spAutoFit/>
          </a:bodyPr>
          <a:lstStyle/>
          <a:p>
            <a:r>
              <a:rPr lang="en-US" smtClean="0">
                <a:latin typeface="Arial" charset="0"/>
                <a:ea typeface="Arial" charset="0"/>
                <a:cs typeface="Arial" charset="0"/>
              </a:rPr>
              <a:t>Harada, 2008</a:t>
            </a:r>
            <a:endParaRPr lang="en-US"/>
          </a:p>
        </p:txBody>
      </p:sp>
      <p:sp>
        <p:nvSpPr>
          <p:cNvPr id="7" name="Rounded Rectangle 6"/>
          <p:cNvSpPr/>
          <p:nvPr/>
        </p:nvSpPr>
        <p:spPr>
          <a:xfrm>
            <a:off x="6482443" y="3967843"/>
            <a:ext cx="5453743" cy="244928"/>
          </a:xfrm>
          <a:prstGeom prst="roundRect">
            <a:avLst/>
          </a:prstGeom>
          <a:solidFill>
            <a:srgbClr val="FFEA9E">
              <a:alpha val="44000"/>
            </a:srgbClr>
          </a:solidFill>
          <a:ln>
            <a:solidFill>
              <a:srgbClr val="FFEA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69702" y="863562"/>
            <a:ext cx="5885911" cy="1011641"/>
          </a:xfrm>
          <a:prstGeom prst="rect">
            <a:avLst/>
          </a:prstGeom>
        </p:spPr>
      </p:pic>
      <p:sp>
        <p:nvSpPr>
          <p:cNvPr id="9" name="Rounded Rectangle 8"/>
          <p:cNvSpPr/>
          <p:nvPr/>
        </p:nvSpPr>
        <p:spPr>
          <a:xfrm>
            <a:off x="1879964" y="1553679"/>
            <a:ext cx="2592284" cy="321524"/>
          </a:xfrm>
          <a:prstGeom prst="roundRect">
            <a:avLst/>
          </a:prstGeom>
          <a:solidFill>
            <a:srgbClr val="FFEA9E">
              <a:alpha val="44000"/>
            </a:srgbClr>
          </a:solidFill>
          <a:ln>
            <a:solidFill>
              <a:srgbClr val="FFEA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9702" y="2121183"/>
            <a:ext cx="5665585" cy="4247317"/>
          </a:xfrm>
          <a:prstGeom prst="rect">
            <a:avLst/>
          </a:prstGeom>
        </p:spPr>
        <p:txBody>
          <a:bodyPr wrap="square">
            <a:spAutoFit/>
          </a:bodyPr>
          <a:lstStyle/>
          <a:p>
            <a:pPr marL="285750" indent="-285750">
              <a:buFont typeface="Wingdings" charset="2"/>
              <a:buChar char="§"/>
            </a:pPr>
            <a:r>
              <a:rPr lang="en-US" dirty="0">
                <a:latin typeface="Arial" charset="0"/>
                <a:ea typeface="Arial" charset="0"/>
                <a:cs typeface="Arial" charset="0"/>
              </a:rPr>
              <a:t>≥ 0.35 </a:t>
            </a:r>
            <a:r>
              <a:rPr lang="en-US" dirty="0" smtClean="0">
                <a:latin typeface="Arial" charset="0"/>
                <a:ea typeface="Arial" charset="0"/>
                <a:cs typeface="Arial" charset="0"/>
              </a:rPr>
              <a:t>IU/Ml cut-off established by manufacturer to give “best” combination of sensitivity and specificity based on ROC curve analysis (population derived cut-off) </a:t>
            </a: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Small </a:t>
            </a:r>
            <a:r>
              <a:rPr lang="en-US" dirty="0">
                <a:latin typeface="Arial" charset="0"/>
                <a:ea typeface="Arial" charset="0"/>
                <a:cs typeface="Arial" charset="0"/>
              </a:rPr>
              <a:t>changes in level of </a:t>
            </a:r>
            <a:r>
              <a:rPr lang="en-US" dirty="0" smtClean="0">
                <a:latin typeface="Arial" charset="0"/>
                <a:ea typeface="Arial" charset="0"/>
                <a:cs typeface="Arial" charset="0"/>
              </a:rPr>
              <a:t>response may be expected on individual level (inherent variability of test, lab artifact, variability of individual immune response over time) </a:t>
            </a:r>
          </a:p>
          <a:p>
            <a:pPr marL="742950" lvl="1" indent="-285750">
              <a:buFont typeface="Wingdings" charset="2"/>
              <a:buChar char="§"/>
            </a:pPr>
            <a:r>
              <a:rPr lang="en-US" dirty="0" smtClean="0">
                <a:latin typeface="Arial" charset="0"/>
                <a:ea typeface="Arial" charset="0"/>
                <a:cs typeface="Arial" charset="0"/>
              </a:rPr>
              <a:t>If serial testing is discordant, dx/</a:t>
            </a:r>
            <a:r>
              <a:rPr lang="en-US" dirty="0" err="1" smtClean="0">
                <a:latin typeface="Arial" charset="0"/>
                <a:ea typeface="Arial" charset="0"/>
                <a:cs typeface="Arial" charset="0"/>
              </a:rPr>
              <a:t>tx</a:t>
            </a:r>
            <a:r>
              <a:rPr lang="en-US" dirty="0" smtClean="0">
                <a:latin typeface="Arial" charset="0"/>
                <a:ea typeface="Arial" charset="0"/>
                <a:cs typeface="Arial" charset="0"/>
              </a:rPr>
              <a:t> dependent on clinical &amp; historical information </a:t>
            </a:r>
          </a:p>
          <a:p>
            <a:pPr marL="742950" lvl="1"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Depending on prevalence &amp; risk of MTB screening situation, different cut – offs may be used to optimize sensitivity or specificity </a:t>
            </a:r>
            <a:endParaRPr lang="en-US" dirty="0">
              <a:latin typeface="Arial" charset="0"/>
              <a:ea typeface="Arial" charset="0"/>
              <a:cs typeface="Arial" charset="0"/>
            </a:endParaRPr>
          </a:p>
        </p:txBody>
      </p:sp>
    </p:spTree>
    <p:extLst>
      <p:ext uri="{BB962C8B-B14F-4D97-AF65-F5344CB8AC3E}">
        <p14:creationId xmlns:p14="http://schemas.microsoft.com/office/powerpoint/2010/main" val="312076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600" y="914399"/>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7" name="TextBox 16"/>
          <p:cNvSpPr txBox="1"/>
          <p:nvPr/>
        </p:nvSpPr>
        <p:spPr>
          <a:xfrm>
            <a:off x="355600" y="2637294"/>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2. Direct Smear</a:t>
            </a:r>
            <a:endParaRPr lang="en-US" b="1" dirty="0">
              <a:latin typeface="Arial" charset="0"/>
              <a:ea typeface="Arial" charset="0"/>
              <a:cs typeface="Arial" charset="0"/>
            </a:endParaRPr>
          </a:p>
        </p:txBody>
      </p:sp>
      <p:sp>
        <p:nvSpPr>
          <p:cNvPr id="20" name="TextBox 19"/>
          <p:cNvSpPr txBox="1"/>
          <p:nvPr/>
        </p:nvSpPr>
        <p:spPr>
          <a:xfrm>
            <a:off x="355600" y="4360189"/>
            <a:ext cx="5944992"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3. Media Inoculation and Incubation</a:t>
            </a:r>
            <a:endParaRPr lang="en-US" b="1" dirty="0">
              <a:latin typeface="Arial" charset="0"/>
              <a:ea typeface="Arial" charset="0"/>
              <a:cs typeface="Arial" charset="0"/>
            </a:endParaRPr>
          </a:p>
        </p:txBody>
      </p:sp>
      <p:cxnSp>
        <p:nvCxnSpPr>
          <p:cNvPr id="11" name="Straight Arrow Connector 10"/>
          <p:cNvCxnSpPr/>
          <p:nvPr/>
        </p:nvCxnSpPr>
        <p:spPr>
          <a:xfrm>
            <a:off x="3258695" y="1502222"/>
            <a:ext cx="0" cy="8866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3258695" y="3283199"/>
            <a:ext cx="0" cy="820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9786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Culture Media</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5" name="Content Placeholder 1"/>
          <p:cNvSpPr>
            <a:spLocks noGrp="1"/>
          </p:cNvSpPr>
          <p:nvPr>
            <p:ph idx="1"/>
          </p:nvPr>
        </p:nvSpPr>
        <p:spPr>
          <a:xfrm>
            <a:off x="401845" y="805884"/>
            <a:ext cx="7361092" cy="4125879"/>
          </a:xfrm>
        </p:spPr>
        <p:txBody>
          <a:bodyPr>
            <a:noAutofit/>
          </a:bodyPr>
          <a:lstStyle/>
          <a:p>
            <a:pPr>
              <a:buFont typeface="Wingdings" charset="2"/>
              <a:buChar char="§"/>
            </a:pP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dextrose agar (SAB)</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Inhibitory </a:t>
            </a:r>
            <a:r>
              <a:rPr lang="en-US" sz="2000" dirty="0">
                <a:latin typeface="Arial" charset="0"/>
                <a:ea typeface="Arial" charset="0"/>
                <a:cs typeface="Arial" charset="0"/>
              </a:rPr>
              <a:t>Mold Agar (</a:t>
            </a:r>
            <a:r>
              <a:rPr lang="en-US" sz="2000" dirty="0" smtClean="0">
                <a:latin typeface="Arial" charset="0"/>
                <a:ea typeface="Arial" charset="0"/>
                <a:cs typeface="Arial" charset="0"/>
              </a:rPr>
              <a:t>IMA), </a:t>
            </a:r>
            <a:r>
              <a:rPr lang="en-US" sz="2000" dirty="0" err="1" smtClean="0">
                <a:latin typeface="Arial" charset="0"/>
                <a:ea typeface="Arial" charset="0"/>
                <a:cs typeface="Arial" charset="0"/>
              </a:rPr>
              <a:t>Sabouraud</a:t>
            </a:r>
            <a:r>
              <a:rPr lang="en-US" sz="2000" dirty="0" smtClean="0">
                <a:latin typeface="Arial" charset="0"/>
                <a:ea typeface="Arial" charset="0"/>
                <a:cs typeface="Arial" charset="0"/>
              </a:rPr>
              <a:t> Heart Infusion Agar (SABHI), </a:t>
            </a:r>
            <a:r>
              <a:rPr lang="en" sz="2000" dirty="0" err="1">
                <a:latin typeface="Arial" charset="0"/>
                <a:ea typeface="Arial" charset="0"/>
                <a:cs typeface="Arial" charset="0"/>
                <a:sym typeface="Calibri"/>
              </a:rPr>
              <a:t>Mycosel</a:t>
            </a:r>
            <a:r>
              <a:rPr lang="en" sz="2000" dirty="0">
                <a:latin typeface="Arial" charset="0"/>
                <a:ea typeface="Arial" charset="0"/>
                <a:cs typeface="Arial" charset="0"/>
                <a:sym typeface="Calibri"/>
              </a:rPr>
              <a:t>/</a:t>
            </a:r>
            <a:r>
              <a:rPr lang="en" sz="2000" dirty="0" err="1">
                <a:latin typeface="Arial" charset="0"/>
                <a:ea typeface="Arial" charset="0"/>
                <a:cs typeface="Arial" charset="0"/>
                <a:sym typeface="Calibri"/>
              </a:rPr>
              <a:t>Mycobiotic</a:t>
            </a:r>
            <a:r>
              <a:rPr lang="en" sz="2000" dirty="0">
                <a:latin typeface="Arial" charset="0"/>
                <a:ea typeface="Arial" charset="0"/>
                <a:cs typeface="Arial" charset="0"/>
                <a:sym typeface="Calibri"/>
              </a:rPr>
              <a:t> agar </a:t>
            </a:r>
            <a:r>
              <a:rPr lang="en-US" sz="2000" dirty="0" smtClean="0">
                <a:latin typeface="Arial" charset="0"/>
                <a:ea typeface="Arial" charset="0"/>
                <a:cs typeface="Arial" charset="0"/>
              </a:rPr>
              <a:t>(MYCO), among others</a:t>
            </a:r>
            <a:r>
              <a:rPr lang="mr-IN" sz="2000" dirty="0" smtClean="0">
                <a:latin typeface="Arial" charset="0"/>
                <a:ea typeface="Arial" charset="0"/>
                <a:cs typeface="Arial" charset="0"/>
              </a:rPr>
              <a:t>…</a:t>
            </a:r>
            <a:endParaRPr lang="en-US" sz="2000" dirty="0" smtClean="0">
              <a:latin typeface="Arial" charset="0"/>
              <a:ea typeface="Arial" charset="0"/>
              <a:cs typeface="Arial" charset="0"/>
            </a:endParaRPr>
          </a:p>
          <a:p>
            <a:pPr>
              <a:buFont typeface="Wingdings" charset="2"/>
              <a:buChar char="§"/>
            </a:pPr>
            <a:endParaRPr lang="en-US" sz="2000" dirty="0">
              <a:latin typeface="Arial" charset="0"/>
              <a:ea typeface="Arial" charset="0"/>
              <a:cs typeface="Arial" charset="0"/>
            </a:endParaRPr>
          </a:p>
          <a:p>
            <a:pPr marL="285750" lvl="0" indent="-285750">
              <a:lnSpc>
                <a:spcPct val="100000"/>
              </a:lnSpc>
              <a:spcBef>
                <a:spcPts val="0"/>
              </a:spcBef>
              <a:buFont typeface="Wingdings" charset="2"/>
              <a:buChar char="§"/>
              <a:defRPr/>
            </a:pPr>
            <a:r>
              <a:rPr lang="en-US" sz="2000" dirty="0">
                <a:latin typeface="Arial" charset="0"/>
                <a:ea typeface="Arial" charset="0"/>
                <a:cs typeface="Arial" charset="0"/>
              </a:rPr>
              <a:t>Each culture media has advantages and disadvantages</a:t>
            </a:r>
          </a:p>
          <a:p>
            <a:pPr marL="285750" indent="-285750">
              <a:buFont typeface="Wingdings" charset="2"/>
              <a:buChar char="§"/>
            </a:pPr>
            <a:endParaRPr lang="en-US" sz="2000" dirty="0" smtClean="0">
              <a:latin typeface="Arial" charset="0"/>
              <a:ea typeface="Arial" charset="0"/>
              <a:cs typeface="Arial" charset="0"/>
            </a:endParaRPr>
          </a:p>
          <a:p>
            <a:pPr marL="285750" indent="-285750">
              <a:buFont typeface="Wingdings" charset="2"/>
              <a:buChar char="§"/>
            </a:pPr>
            <a:r>
              <a:rPr lang="en-US" sz="2000" dirty="0" smtClean="0">
                <a:latin typeface="Arial" charset="0"/>
                <a:ea typeface="Arial" charset="0"/>
                <a:cs typeface="Arial" charset="0"/>
              </a:rPr>
              <a:t>Media </a:t>
            </a:r>
            <a:r>
              <a:rPr lang="en-US" sz="2000" dirty="0">
                <a:latin typeface="Arial" charset="0"/>
                <a:ea typeface="Arial" charset="0"/>
                <a:cs typeface="Arial" charset="0"/>
              </a:rPr>
              <a:t>selection for inoculation </a:t>
            </a:r>
            <a:r>
              <a:rPr lang="en-US" sz="2000" dirty="0" smtClean="0">
                <a:latin typeface="Arial" charset="0"/>
                <a:ea typeface="Arial" charset="0"/>
                <a:cs typeface="Arial" charset="0"/>
              </a:rPr>
              <a:t>is based </a:t>
            </a:r>
            <a:r>
              <a:rPr lang="en-US" sz="2000" dirty="0">
                <a:latin typeface="Arial" charset="0"/>
                <a:ea typeface="Arial" charset="0"/>
                <a:cs typeface="Arial" charset="0"/>
              </a:rPr>
              <a:t>on </a:t>
            </a:r>
            <a:r>
              <a:rPr lang="en-US" sz="2000" b="1" dirty="0">
                <a:latin typeface="Arial" charset="0"/>
                <a:ea typeface="Arial" charset="0"/>
                <a:cs typeface="Arial" charset="0"/>
              </a:rPr>
              <a:t>specimen </a:t>
            </a:r>
            <a:r>
              <a:rPr lang="en-US" sz="2000" b="1" dirty="0" smtClean="0">
                <a:latin typeface="Arial" charset="0"/>
                <a:ea typeface="Arial" charset="0"/>
                <a:cs typeface="Arial" charset="0"/>
              </a:rPr>
              <a:t>type, identifying characteristics on direct mount, and clinically</a:t>
            </a:r>
            <a:r>
              <a:rPr lang="en-US" sz="2000" dirty="0" smtClean="0">
                <a:latin typeface="Arial" charset="0"/>
                <a:ea typeface="Arial" charset="0"/>
                <a:cs typeface="Arial" charset="0"/>
              </a:rPr>
              <a:t> </a:t>
            </a:r>
            <a:r>
              <a:rPr lang="en-US" sz="2000" b="1" dirty="0" smtClean="0">
                <a:latin typeface="Arial" charset="0"/>
                <a:ea typeface="Arial" charset="0"/>
                <a:cs typeface="Arial" charset="0"/>
              </a:rPr>
              <a:t>suspected fungi/mold</a:t>
            </a:r>
          </a:p>
          <a:p>
            <a:pPr marL="285750" indent="-285750">
              <a:buFont typeface="Wingdings" charset="2"/>
              <a:buChar char="§"/>
            </a:pPr>
            <a:endParaRPr lang="en-US" sz="2000" b="1" dirty="0">
              <a:latin typeface="Arial" charset="0"/>
              <a:ea typeface="Arial" charset="0"/>
              <a:cs typeface="Arial" charset="0"/>
            </a:endParaRPr>
          </a:p>
        </p:txBody>
      </p:sp>
      <p:pic>
        <p:nvPicPr>
          <p:cNvPr id="8" name="Google Shape;91;p16"/>
          <p:cNvPicPr preferRelativeResize="0"/>
          <p:nvPr/>
        </p:nvPicPr>
        <p:blipFill rotWithShape="1">
          <a:blip r:embed="rId3">
            <a:alphaModFix/>
          </a:blip>
          <a:srcRect l="19716" t="11790" r="18551" b="2237"/>
          <a:stretch/>
        </p:blipFill>
        <p:spPr>
          <a:xfrm>
            <a:off x="8463515" y="170421"/>
            <a:ext cx="3414015" cy="2960719"/>
          </a:xfrm>
          <a:prstGeom prst="rect">
            <a:avLst/>
          </a:prstGeom>
          <a:noFill/>
          <a:ln>
            <a:noFill/>
          </a:ln>
        </p:spPr>
      </p:pic>
      <p:sp>
        <p:nvSpPr>
          <p:cNvPr id="9" name="Rectangle 8"/>
          <p:cNvSpPr/>
          <p:nvPr/>
        </p:nvSpPr>
        <p:spPr>
          <a:xfrm>
            <a:off x="8781812" y="3137446"/>
            <a:ext cx="3095719" cy="369332"/>
          </a:xfrm>
          <a:prstGeom prst="rect">
            <a:avLst/>
          </a:prstGeom>
        </p:spPr>
        <p:txBody>
          <a:bodyPr wrap="none">
            <a:spAutoFit/>
          </a:bodyPr>
          <a:lstStyle/>
          <a:p>
            <a:r>
              <a:rPr lang="en-US" i="1" dirty="0" err="1" smtClean="0">
                <a:latin typeface="Arial" charset="0"/>
                <a:ea typeface="Arial" charset="0"/>
                <a:cs typeface="Arial" charset="0"/>
              </a:rPr>
              <a:t>Sporothrix</a:t>
            </a:r>
            <a:r>
              <a:rPr lang="en-US" i="1" dirty="0" smtClean="0">
                <a:latin typeface="Arial" charset="0"/>
                <a:ea typeface="Arial" charset="0"/>
                <a:cs typeface="Arial" charset="0"/>
              </a:rPr>
              <a:t> </a:t>
            </a:r>
            <a:r>
              <a:rPr lang="en-US" i="1" dirty="0" err="1" smtClean="0">
                <a:latin typeface="Arial" charset="0"/>
                <a:ea typeface="Arial" charset="0"/>
                <a:cs typeface="Arial" charset="0"/>
              </a:rPr>
              <a:t>schenckii</a:t>
            </a:r>
            <a:r>
              <a:rPr lang="en-US" i="1" dirty="0" smtClean="0">
                <a:latin typeface="Arial" charset="0"/>
                <a:ea typeface="Arial" charset="0"/>
                <a:cs typeface="Arial" charset="0"/>
              </a:rPr>
              <a:t> </a:t>
            </a:r>
            <a:r>
              <a:rPr lang="en-US" dirty="0" smtClean="0">
                <a:latin typeface="Arial" charset="0"/>
                <a:ea typeface="Arial" charset="0"/>
                <a:cs typeface="Arial" charset="0"/>
              </a:rPr>
              <a:t>on SAB</a:t>
            </a:r>
            <a:endParaRPr lang="en-US" dirty="0"/>
          </a:p>
        </p:txBody>
      </p:sp>
      <p:pic>
        <p:nvPicPr>
          <p:cNvPr id="12" name="Google Shape;119;p19"/>
          <p:cNvPicPr preferRelativeResize="0"/>
          <p:nvPr/>
        </p:nvPicPr>
        <p:blipFill rotWithShape="1">
          <a:blip r:embed="rId4">
            <a:alphaModFix/>
          </a:blip>
          <a:srcRect l="7708" t="5919" r="7061" b="7204"/>
          <a:stretch/>
        </p:blipFill>
        <p:spPr>
          <a:xfrm>
            <a:off x="8632694" y="3506778"/>
            <a:ext cx="3026045" cy="3170492"/>
          </a:xfrm>
          <a:prstGeom prst="rect">
            <a:avLst/>
          </a:prstGeom>
          <a:noFill/>
          <a:ln>
            <a:noFill/>
          </a:ln>
        </p:spPr>
      </p:pic>
      <p:sp>
        <p:nvSpPr>
          <p:cNvPr id="6" name="Rectangle 5"/>
          <p:cNvSpPr/>
          <p:nvPr/>
        </p:nvSpPr>
        <p:spPr>
          <a:xfrm>
            <a:off x="5921695" y="6307938"/>
            <a:ext cx="2710999" cy="369332"/>
          </a:xfrm>
          <a:prstGeom prst="rect">
            <a:avLst/>
          </a:prstGeom>
        </p:spPr>
        <p:txBody>
          <a:bodyPr wrap="none">
            <a:spAutoFit/>
          </a:bodyPr>
          <a:lstStyle/>
          <a:p>
            <a:r>
              <a:rPr lang="en" dirty="0" err="1">
                <a:latin typeface="Arial" charset="0"/>
                <a:ea typeface="Arial" charset="0"/>
                <a:cs typeface="Arial" charset="0"/>
                <a:sym typeface="Calibri"/>
              </a:rPr>
              <a:t>Mycosel</a:t>
            </a:r>
            <a:r>
              <a:rPr lang="en" dirty="0">
                <a:latin typeface="Arial" charset="0"/>
                <a:ea typeface="Arial" charset="0"/>
                <a:cs typeface="Arial" charset="0"/>
                <a:sym typeface="Calibri"/>
              </a:rPr>
              <a:t>/</a:t>
            </a:r>
            <a:r>
              <a:rPr lang="en" dirty="0" err="1">
                <a:latin typeface="Arial" charset="0"/>
                <a:ea typeface="Arial" charset="0"/>
                <a:cs typeface="Arial" charset="0"/>
                <a:sym typeface="Calibri"/>
              </a:rPr>
              <a:t>Mycobiotic</a:t>
            </a:r>
            <a:r>
              <a:rPr lang="en" dirty="0">
                <a:latin typeface="Arial" charset="0"/>
                <a:ea typeface="Arial" charset="0"/>
                <a:cs typeface="Arial" charset="0"/>
                <a:sym typeface="Calibri"/>
              </a:rPr>
              <a:t> agar</a:t>
            </a:r>
            <a:endParaRPr lang="en-US" dirty="0">
              <a:latin typeface="Arial" charset="0"/>
              <a:ea typeface="Arial" charset="0"/>
              <a:cs typeface="Arial" charset="0"/>
            </a:endParaRPr>
          </a:p>
        </p:txBody>
      </p:sp>
    </p:spTree>
    <p:extLst>
      <p:ext uri="{BB962C8B-B14F-4D97-AF65-F5344CB8AC3E}">
        <p14:creationId xmlns:p14="http://schemas.microsoft.com/office/powerpoint/2010/main" val="131477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Incubation</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3" name="Rectangle 2"/>
          <p:cNvSpPr/>
          <p:nvPr/>
        </p:nvSpPr>
        <p:spPr>
          <a:xfrm>
            <a:off x="215184" y="724530"/>
            <a:ext cx="10788096" cy="3170099"/>
          </a:xfrm>
          <a:prstGeom prst="rect">
            <a:avLst/>
          </a:prstGeom>
        </p:spPr>
        <p:txBody>
          <a:bodyPr wrap="square">
            <a:spAutoFit/>
          </a:bodyPr>
          <a:lstStyle/>
          <a:p>
            <a:pPr indent="-516454">
              <a:buSzPts val="2500"/>
              <a:buFont typeface="Wingdings" charset="2"/>
              <a:buChar char="§"/>
            </a:pPr>
            <a:r>
              <a:rPr lang="en-US" sz="2000" dirty="0" smtClean="0">
                <a:latin typeface="Arial" charset="0"/>
                <a:ea typeface="Arial" charset="0"/>
                <a:cs typeface="Arial" charset="0"/>
              </a:rPr>
              <a:t>Incubated at 28 – 30</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for 4 weeks</a:t>
            </a:r>
          </a:p>
          <a:p>
            <a:pPr indent="-516454">
              <a:buSzPts val="2500"/>
              <a:buFont typeface="Wingdings" charset="2"/>
              <a:buChar char="§"/>
            </a:pPr>
            <a:endParaRPr lang="en-US" sz="2000" dirty="0" smtClean="0">
              <a:latin typeface="Arial" charset="0"/>
              <a:ea typeface="Arial" charset="0"/>
              <a:cs typeface="Arial" charset="0"/>
            </a:endParaRPr>
          </a:p>
          <a:p>
            <a:pPr indent="-516454">
              <a:buSzPts val="2500"/>
              <a:buFont typeface="Wingdings" charset="2"/>
              <a:buChar char="§"/>
            </a:pPr>
            <a:r>
              <a:rPr lang="en-US" sz="2000" dirty="0" smtClean="0">
                <a:latin typeface="Arial" charset="0"/>
                <a:ea typeface="Arial" charset="0"/>
                <a:cs typeface="Arial" charset="0"/>
              </a:rPr>
              <a:t>Examined twice weekly for new growth </a:t>
            </a:r>
            <a:endParaRPr lang="en-US" sz="2000" dirty="0">
              <a:latin typeface="Arial" charset="0"/>
              <a:ea typeface="Arial" charset="0"/>
              <a:cs typeface="Arial" charset="0"/>
            </a:endParaRPr>
          </a:p>
          <a:p>
            <a:pPr indent="-516454">
              <a:buSzPts val="2500"/>
              <a:buFont typeface="Wingdings" charset="2"/>
              <a:buChar char="§"/>
            </a:pPr>
            <a:endParaRPr lang="en-US" sz="2000" dirty="0" smtClean="0">
              <a:latin typeface="Arial" charset="0"/>
              <a:ea typeface="Arial" charset="0"/>
              <a:cs typeface="Arial" charset="0"/>
            </a:endParaRPr>
          </a:p>
          <a:p>
            <a:pPr indent="-516454">
              <a:buSzPts val="2500"/>
              <a:buFont typeface="Wingdings" charset="2"/>
              <a:buChar char="§"/>
            </a:pPr>
            <a:r>
              <a:rPr lang="en-US" sz="2000" dirty="0" smtClean="0">
                <a:latin typeface="Arial" charset="0"/>
                <a:ea typeface="Arial" charset="0"/>
                <a:cs typeface="Arial" charset="0"/>
              </a:rPr>
              <a:t>To ensure selection of optimal media and incubation conditions, notify lab if particular agent is suspected </a:t>
            </a:r>
          </a:p>
          <a:p>
            <a:pPr lvl="2" indent="-516454">
              <a:buSzPts val="2500"/>
              <a:buFont typeface="Wingdings" charset="2"/>
              <a:buChar char="§"/>
            </a:pPr>
            <a:r>
              <a:rPr lang="en-US" sz="2000" dirty="0" err="1" smtClean="0">
                <a:latin typeface="Arial" charset="0"/>
                <a:ea typeface="Arial" charset="0"/>
                <a:cs typeface="Arial" charset="0"/>
              </a:rPr>
              <a:t>Mucormycosis</a:t>
            </a:r>
            <a:r>
              <a:rPr lang="en-US" sz="2000" dirty="0" smtClean="0">
                <a:latin typeface="Arial" charset="0"/>
                <a:ea typeface="Arial" charset="0"/>
                <a:cs typeface="Arial" charset="0"/>
              </a:rPr>
              <a:t>: Processed stat. Temperature sensitive and does not survive refrigeration</a:t>
            </a:r>
            <a:endParaRPr lang="en-US" sz="2000" dirty="0">
              <a:latin typeface="Arial" charset="0"/>
              <a:ea typeface="Arial" charset="0"/>
              <a:cs typeface="Arial" charset="0"/>
            </a:endParaRPr>
          </a:p>
          <a:p>
            <a:pPr lvl="2" indent="-516454">
              <a:buSzPts val="2500"/>
              <a:buFont typeface="Wingdings" charset="2"/>
              <a:buChar char="§"/>
            </a:pPr>
            <a:r>
              <a:rPr lang="en-US" sz="2000" dirty="0">
                <a:latin typeface="Arial" charset="0"/>
                <a:ea typeface="Arial" charset="0"/>
                <a:cs typeface="Arial" charset="0"/>
              </a:rPr>
              <a:t>Dimorphic fungi: SABHI media used. If </a:t>
            </a:r>
            <a:r>
              <a:rPr lang="en-US" sz="2000" i="1" dirty="0">
                <a:latin typeface="Arial" charset="0"/>
                <a:ea typeface="Arial" charset="0"/>
                <a:cs typeface="Arial" charset="0"/>
              </a:rPr>
              <a:t>Histoplasma </a:t>
            </a:r>
            <a:r>
              <a:rPr lang="en-US" sz="2000" dirty="0">
                <a:latin typeface="Arial" charset="0"/>
                <a:ea typeface="Arial" charset="0"/>
                <a:cs typeface="Arial" charset="0"/>
              </a:rPr>
              <a:t>suspected, BM and liver biopsies are held for </a:t>
            </a:r>
            <a:r>
              <a:rPr lang="en-US" sz="2000" dirty="0" smtClean="0">
                <a:latin typeface="Arial" charset="0"/>
                <a:ea typeface="Arial" charset="0"/>
                <a:cs typeface="Arial" charset="0"/>
              </a:rPr>
              <a:t>6 rather than 4 weeks</a:t>
            </a:r>
          </a:p>
        </p:txBody>
      </p:sp>
      <p:pic>
        <p:nvPicPr>
          <p:cNvPr id="11" name="Google Shape;131;p21"/>
          <p:cNvPicPr preferRelativeResize="0"/>
          <p:nvPr/>
        </p:nvPicPr>
        <p:blipFill>
          <a:blip r:embed="rId3">
            <a:alphaModFix/>
          </a:blip>
          <a:stretch>
            <a:fillRect/>
          </a:stretch>
        </p:blipFill>
        <p:spPr>
          <a:xfrm>
            <a:off x="215184" y="4509536"/>
            <a:ext cx="11630400" cy="1866133"/>
          </a:xfrm>
          <a:prstGeom prst="rect">
            <a:avLst/>
          </a:prstGeom>
          <a:noFill/>
          <a:ln>
            <a:noFill/>
          </a:ln>
        </p:spPr>
      </p:pic>
    </p:spTree>
    <p:extLst>
      <p:ext uri="{BB962C8B-B14F-4D97-AF65-F5344CB8AC3E}">
        <p14:creationId xmlns:p14="http://schemas.microsoft.com/office/powerpoint/2010/main" val="2045172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
        <p:nvSpPr>
          <p:cNvPr id="7" name="TextBox 6"/>
          <p:cNvSpPr txBox="1"/>
          <p:nvPr/>
        </p:nvSpPr>
        <p:spPr>
          <a:xfrm>
            <a:off x="355600" y="914399"/>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1. Process promptly – within 2 hours of collection </a:t>
            </a:r>
            <a:endParaRPr lang="en-US" b="1" dirty="0">
              <a:latin typeface="Arial" charset="0"/>
              <a:ea typeface="Arial" charset="0"/>
              <a:cs typeface="Arial" charset="0"/>
            </a:endParaRPr>
          </a:p>
        </p:txBody>
      </p:sp>
      <p:sp>
        <p:nvSpPr>
          <p:cNvPr id="17" name="TextBox 16"/>
          <p:cNvSpPr txBox="1"/>
          <p:nvPr/>
        </p:nvSpPr>
        <p:spPr>
          <a:xfrm>
            <a:off x="355600" y="2637294"/>
            <a:ext cx="6045200"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2. Direct Smear</a:t>
            </a:r>
            <a:endParaRPr lang="en-US" b="1" dirty="0">
              <a:latin typeface="Arial" charset="0"/>
              <a:ea typeface="Arial" charset="0"/>
              <a:cs typeface="Arial" charset="0"/>
            </a:endParaRPr>
          </a:p>
        </p:txBody>
      </p:sp>
      <p:sp>
        <p:nvSpPr>
          <p:cNvPr id="20" name="TextBox 19"/>
          <p:cNvSpPr txBox="1"/>
          <p:nvPr/>
        </p:nvSpPr>
        <p:spPr>
          <a:xfrm>
            <a:off x="355600" y="4360189"/>
            <a:ext cx="5944992"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3. Media Inoculation and Incubation</a:t>
            </a:r>
            <a:endParaRPr lang="en-US" b="1" dirty="0">
              <a:latin typeface="Arial" charset="0"/>
              <a:ea typeface="Arial" charset="0"/>
              <a:cs typeface="Arial" charset="0"/>
            </a:endParaRPr>
          </a:p>
        </p:txBody>
      </p:sp>
      <p:cxnSp>
        <p:nvCxnSpPr>
          <p:cNvPr id="11" name="Straight Arrow Connector 10"/>
          <p:cNvCxnSpPr/>
          <p:nvPr/>
        </p:nvCxnSpPr>
        <p:spPr>
          <a:xfrm>
            <a:off x="3258695" y="1502222"/>
            <a:ext cx="0" cy="8866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3258695" y="3283199"/>
            <a:ext cx="0" cy="820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3258695" y="4963775"/>
            <a:ext cx="0" cy="8201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p:cNvSpPr/>
          <p:nvPr/>
        </p:nvSpPr>
        <p:spPr>
          <a:xfrm>
            <a:off x="6599582" y="4962270"/>
            <a:ext cx="5350431" cy="1477328"/>
          </a:xfrm>
          <a:prstGeom prst="rect">
            <a:avLst/>
          </a:prstGeom>
        </p:spPr>
        <p:txBody>
          <a:bodyPr wrap="square">
            <a:spAutoFit/>
          </a:bodyPr>
          <a:lstStyle/>
          <a:p>
            <a:pPr marL="285750" indent="-285750">
              <a:buFont typeface="Wingdings" charset="2"/>
              <a:buChar char="§"/>
            </a:pPr>
            <a:r>
              <a:rPr lang="en-US" dirty="0" smtClean="0">
                <a:latin typeface="Arial" charset="0"/>
                <a:ea typeface="Arial" charset="0"/>
                <a:cs typeface="Arial" charset="0"/>
              </a:rPr>
              <a:t>If growth, additional identification methods can be used based on appearance on </a:t>
            </a:r>
            <a:r>
              <a:rPr lang="en-US" dirty="0" err="1" smtClean="0">
                <a:latin typeface="Arial" charset="0"/>
                <a:ea typeface="Arial" charset="0"/>
                <a:cs typeface="Arial" charset="0"/>
              </a:rPr>
              <a:t>lactophenol</a:t>
            </a:r>
            <a:r>
              <a:rPr lang="en-US" dirty="0" smtClean="0">
                <a:latin typeface="Arial" charset="0"/>
                <a:ea typeface="Arial" charset="0"/>
                <a:cs typeface="Arial" charset="0"/>
              </a:rPr>
              <a:t> blue, gross colony morphology and growth rate</a:t>
            </a:r>
          </a:p>
          <a:p>
            <a:pPr marL="285750" indent="-285750">
              <a:buFont typeface="Wingdings" charset="2"/>
              <a:buChar char="§"/>
            </a:pPr>
            <a:r>
              <a:rPr lang="en-US" dirty="0" smtClean="0">
                <a:latin typeface="Arial" charset="0"/>
                <a:ea typeface="Arial" charset="0"/>
                <a:cs typeface="Arial" charset="0"/>
              </a:rPr>
              <a:t>Yeast → MALDI-</a:t>
            </a:r>
            <a:r>
              <a:rPr lang="en-US" dirty="0" err="1" smtClean="0">
                <a:latin typeface="Arial" charset="0"/>
                <a:ea typeface="Arial" charset="0"/>
                <a:cs typeface="Arial" charset="0"/>
              </a:rPr>
              <a:t>ToF</a:t>
            </a:r>
            <a:r>
              <a:rPr lang="en-US" dirty="0" smtClean="0">
                <a:latin typeface="Arial" charset="0"/>
                <a:ea typeface="Arial" charset="0"/>
                <a:cs typeface="Arial" charset="0"/>
              </a:rPr>
              <a:t>, BD-Phoenix</a:t>
            </a:r>
          </a:p>
          <a:p>
            <a:pPr marL="285750" indent="-285750">
              <a:buFont typeface="Wingdings" charset="2"/>
              <a:buChar char="§"/>
            </a:pPr>
            <a:r>
              <a:rPr lang="en-US" dirty="0" smtClean="0">
                <a:latin typeface="Arial" charset="0"/>
                <a:ea typeface="Arial" charset="0"/>
                <a:cs typeface="Arial" charset="0"/>
              </a:rPr>
              <a:t>Mold → manual morphologic ID</a:t>
            </a:r>
          </a:p>
        </p:txBody>
      </p:sp>
      <p:sp>
        <p:nvSpPr>
          <p:cNvPr id="12" name="TextBox 11"/>
          <p:cNvSpPr txBox="1"/>
          <p:nvPr/>
        </p:nvSpPr>
        <p:spPr>
          <a:xfrm>
            <a:off x="355600" y="5995478"/>
            <a:ext cx="5944992"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4</a:t>
            </a:r>
            <a:r>
              <a:rPr lang="en-US" b="1" dirty="0" smtClean="0">
                <a:latin typeface="Arial" charset="0"/>
                <a:ea typeface="Arial" charset="0"/>
                <a:cs typeface="Arial" charset="0"/>
              </a:rPr>
              <a:t>. Identification</a:t>
            </a:r>
            <a:endParaRPr lang="en-US" b="1" dirty="0">
              <a:latin typeface="Arial" charset="0"/>
              <a:ea typeface="Arial" charset="0"/>
              <a:cs typeface="Arial" charset="0"/>
            </a:endParaRPr>
          </a:p>
        </p:txBody>
      </p:sp>
    </p:spTree>
    <p:extLst>
      <p:ext uri="{BB962C8B-B14F-4D97-AF65-F5344CB8AC3E}">
        <p14:creationId xmlns:p14="http://schemas.microsoft.com/office/powerpoint/2010/main" val="1959109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err="1" smtClean="0">
                <a:latin typeface="Arial" charset="0"/>
                <a:ea typeface="Arial" charset="0"/>
                <a:cs typeface="Arial" charset="0"/>
              </a:rPr>
              <a:t>Lactophenol</a:t>
            </a:r>
            <a:r>
              <a:rPr lang="en-US" sz="3400" b="1" dirty="0" smtClean="0">
                <a:latin typeface="Arial" charset="0"/>
                <a:ea typeface="Arial" charset="0"/>
                <a:cs typeface="Arial" charset="0"/>
              </a:rPr>
              <a:t> Cotton Blue (LPCB)</a:t>
            </a:r>
            <a:endParaRPr lang="en-US" sz="3400" b="1" dirty="0">
              <a:latin typeface="Arial" charset="0"/>
              <a:ea typeface="Arial" charset="0"/>
              <a:cs typeface="Arial" charset="0"/>
            </a:endParaRPr>
          </a:p>
        </p:txBody>
      </p:sp>
      <p:sp>
        <p:nvSpPr>
          <p:cNvPr id="13" name="Content Placeholder 1"/>
          <p:cNvSpPr>
            <a:spLocks noGrp="1"/>
          </p:cNvSpPr>
          <p:nvPr>
            <p:ph idx="1"/>
          </p:nvPr>
        </p:nvSpPr>
        <p:spPr>
          <a:xfrm>
            <a:off x="385517" y="1074948"/>
            <a:ext cx="5427455" cy="4125879"/>
          </a:xfrm>
        </p:spPr>
        <p:txBody>
          <a:bodyPr>
            <a:noAutofit/>
          </a:bodyPr>
          <a:lstStyle/>
          <a:p>
            <a:pPr>
              <a:buFont typeface="Wingdings" charset="2"/>
              <a:buChar char="§"/>
            </a:pPr>
            <a:r>
              <a:rPr lang="en-US" sz="2000" dirty="0" smtClean="0">
                <a:latin typeface="Arial" charset="0"/>
                <a:ea typeface="Arial" charset="0"/>
                <a:cs typeface="Arial" charset="0"/>
              </a:rPr>
              <a:t>Used once fungal colonies are growing in culture </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Helps identify morphologic structures and characteristics</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No role in tissue staining</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Cotton blue: Stains </a:t>
            </a:r>
            <a:r>
              <a:rPr lang="en-US" sz="2000" dirty="0">
                <a:latin typeface="Arial" charset="0"/>
                <a:ea typeface="Arial" charset="0"/>
                <a:cs typeface="Arial" charset="0"/>
              </a:rPr>
              <a:t>chitin on fungal wall </a:t>
            </a:r>
          </a:p>
          <a:p>
            <a:pPr>
              <a:buFont typeface="Wingdings" charset="2"/>
              <a:buChar char="§"/>
            </a:pPr>
            <a:r>
              <a:rPr lang="en-US" sz="2000" dirty="0" smtClean="0">
                <a:latin typeface="Arial" charset="0"/>
                <a:ea typeface="Arial" charset="0"/>
                <a:cs typeface="Arial" charset="0"/>
              </a:rPr>
              <a:t>Lactic acid: preserves fungal structures</a:t>
            </a:r>
          </a:p>
          <a:p>
            <a:pPr>
              <a:buFont typeface="Wingdings" charset="2"/>
              <a:buChar char="§"/>
            </a:pPr>
            <a:r>
              <a:rPr lang="en-US" sz="2000" dirty="0" smtClean="0">
                <a:latin typeface="Arial" charset="0"/>
                <a:ea typeface="Arial" charset="0"/>
                <a:cs typeface="Arial" charset="0"/>
              </a:rPr>
              <a:t>Phenol: kills any organisms suspended in the stain</a:t>
            </a:r>
            <a:endParaRPr lang="en-US" sz="2000" dirty="0">
              <a:latin typeface="Arial" charset="0"/>
              <a:ea typeface="Arial" charset="0"/>
              <a:cs typeface="Arial" charset="0"/>
            </a:endParaRPr>
          </a:p>
          <a:p>
            <a:pPr marL="285750" indent="-285750">
              <a:buFont typeface="Wingdings" charset="2"/>
              <a:buChar char="§"/>
            </a:pPr>
            <a:endParaRPr lang="en-US" sz="2000" dirty="0">
              <a:latin typeface="Arial" charset="0"/>
              <a:ea typeface="Arial" charset="0"/>
              <a:cs typeface="Arial" charset="0"/>
            </a:endParaRPr>
          </a:p>
        </p:txBody>
      </p:sp>
      <p:pic>
        <p:nvPicPr>
          <p:cNvPr id="3" name="Picture 2"/>
          <p:cNvPicPr>
            <a:picLocks noChangeAspect="1"/>
          </p:cNvPicPr>
          <p:nvPr/>
        </p:nvPicPr>
        <p:blipFill>
          <a:blip r:embed="rId3"/>
          <a:stretch>
            <a:fillRect/>
          </a:stretch>
        </p:blipFill>
        <p:spPr>
          <a:xfrm>
            <a:off x="6396229" y="944320"/>
            <a:ext cx="5267814" cy="3587750"/>
          </a:xfrm>
          <a:prstGeom prst="rect">
            <a:avLst/>
          </a:prstGeom>
        </p:spPr>
      </p:pic>
      <p:sp>
        <p:nvSpPr>
          <p:cNvPr id="5" name="Rectangle 4"/>
          <p:cNvSpPr/>
          <p:nvPr/>
        </p:nvSpPr>
        <p:spPr>
          <a:xfrm>
            <a:off x="6654329" y="4554496"/>
            <a:ext cx="4751614" cy="923330"/>
          </a:xfrm>
          <a:prstGeom prst="rect">
            <a:avLst/>
          </a:prstGeom>
        </p:spPr>
        <p:txBody>
          <a:bodyPr wrap="square">
            <a:spAutoFit/>
          </a:bodyPr>
          <a:lstStyle/>
          <a:p>
            <a:pPr algn="ctr"/>
            <a:r>
              <a:rPr lang="en-US" dirty="0" err="1">
                <a:latin typeface="Arial" charset="0"/>
                <a:ea typeface="Arial" charset="0"/>
                <a:cs typeface="Arial" charset="0"/>
              </a:rPr>
              <a:t>Microscopical</a:t>
            </a:r>
            <a:r>
              <a:rPr lang="en-US" dirty="0">
                <a:latin typeface="Arial" charset="0"/>
                <a:ea typeface="Arial" charset="0"/>
                <a:cs typeface="Arial" charset="0"/>
              </a:rPr>
              <a:t> appearance of </a:t>
            </a:r>
            <a:r>
              <a:rPr lang="en-US" i="1" dirty="0">
                <a:latin typeface="Arial" charset="0"/>
                <a:ea typeface="Arial" charset="0"/>
                <a:cs typeface="Arial" charset="0"/>
              </a:rPr>
              <a:t>Histoplasma </a:t>
            </a:r>
            <a:r>
              <a:rPr lang="en-US" i="1" dirty="0" err="1">
                <a:latin typeface="Arial" charset="0"/>
                <a:ea typeface="Arial" charset="0"/>
                <a:cs typeface="Arial" charset="0"/>
              </a:rPr>
              <a:t>capsulatum</a:t>
            </a:r>
            <a:r>
              <a:rPr lang="en-US" dirty="0">
                <a:latin typeface="Arial" charset="0"/>
                <a:ea typeface="Arial" charset="0"/>
                <a:cs typeface="Arial" charset="0"/>
              </a:rPr>
              <a:t> microconidia and </a:t>
            </a:r>
            <a:r>
              <a:rPr lang="en-US" dirty="0" smtClean="0">
                <a:latin typeface="Arial" charset="0"/>
                <a:ea typeface="Arial" charset="0"/>
                <a:cs typeface="Arial" charset="0"/>
              </a:rPr>
              <a:t>macroconidia on LPCB stain</a:t>
            </a:r>
            <a:endParaRPr lang="en-US" dirty="0">
              <a:latin typeface="Arial" charset="0"/>
              <a:ea typeface="Arial" charset="0"/>
              <a:cs typeface="Arial" charset="0"/>
            </a:endParaRPr>
          </a:p>
        </p:txBody>
      </p:sp>
    </p:spTree>
    <p:extLst>
      <p:ext uri="{BB962C8B-B14F-4D97-AF65-F5344CB8AC3E}">
        <p14:creationId xmlns:p14="http://schemas.microsoft.com/office/powerpoint/2010/main" val="584214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#3</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8" name="Content Placeholder 1"/>
          <p:cNvSpPr>
            <a:spLocks noGrp="1"/>
          </p:cNvSpPr>
          <p:nvPr>
            <p:ph idx="1"/>
          </p:nvPr>
        </p:nvSpPr>
        <p:spPr>
          <a:xfrm>
            <a:off x="385517" y="1074948"/>
            <a:ext cx="10910840" cy="4125879"/>
          </a:xfrm>
        </p:spPr>
        <p:txBody>
          <a:bodyPr>
            <a:noAutofit/>
          </a:bodyPr>
          <a:lstStyle/>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a:latin typeface="Arial" charset="0"/>
                <a:ea typeface="Arial" charset="0"/>
                <a:cs typeface="Arial" charset="0"/>
              </a:rPr>
              <a:t>T</a:t>
            </a:r>
            <a:r>
              <a:rPr lang="en-US" sz="2000" dirty="0" smtClean="0">
                <a:latin typeface="Arial" charset="0"/>
                <a:ea typeface="Arial" charset="0"/>
                <a:cs typeface="Arial" charset="0"/>
              </a:rPr>
              <a:t>he Micro Lab will not routinely identify non-</a:t>
            </a:r>
            <a:r>
              <a:rPr lang="en-US" sz="2000" dirty="0" err="1" smtClean="0">
                <a:latin typeface="Arial" charset="0"/>
                <a:ea typeface="Arial" charset="0"/>
                <a:cs typeface="Arial" charset="0"/>
              </a:rPr>
              <a:t>albicans</a:t>
            </a:r>
            <a:r>
              <a:rPr lang="en-US" sz="2000" dirty="0" smtClean="0">
                <a:latin typeface="Arial" charset="0"/>
                <a:ea typeface="Arial" charset="0"/>
                <a:cs typeface="Arial" charset="0"/>
              </a:rPr>
              <a:t> </a:t>
            </a:r>
            <a:r>
              <a:rPr lang="en-US" sz="2000" i="1" dirty="0" smtClean="0">
                <a:latin typeface="Arial" charset="0"/>
                <a:ea typeface="Arial" charset="0"/>
                <a:cs typeface="Arial" charset="0"/>
              </a:rPr>
              <a:t>Candida</a:t>
            </a:r>
            <a:r>
              <a:rPr lang="en-US" sz="2000" dirty="0" smtClean="0">
                <a:latin typeface="Arial" charset="0"/>
                <a:ea typeface="Arial" charset="0"/>
                <a:cs typeface="Arial" charset="0"/>
              </a:rPr>
              <a:t> in culture to the species level if the specimen type is a</a:t>
            </a:r>
            <a:r>
              <a:rPr lang="mr-IN" sz="2000" dirty="0" smtClean="0">
                <a:latin typeface="Arial" charset="0"/>
                <a:ea typeface="Arial" charset="0"/>
                <a:cs typeface="Arial" charset="0"/>
              </a:rPr>
              <a:t>…</a:t>
            </a:r>
            <a:r>
              <a:rPr lang="en-US" sz="2000" dirty="0" smtClean="0">
                <a:latin typeface="Arial" charset="0"/>
                <a:ea typeface="Arial" charset="0"/>
                <a:cs typeface="Arial" charset="0"/>
              </a:rPr>
              <a:t> </a:t>
            </a: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a:tabLst/>
              <a:defRPr/>
            </a:pPr>
            <a:endParaRPr lang="en-US" sz="2000" dirty="0" smtClean="0">
              <a:latin typeface="Arial" charset="0"/>
              <a:ea typeface="Arial" charset="0"/>
              <a:cs typeface="Arial" charset="0"/>
            </a:endParaRP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a:tabLst/>
              <a:defRPr/>
            </a:pPr>
            <a:r>
              <a:rPr lang="en-US" sz="2000" dirty="0" smtClean="0">
                <a:latin typeface="Arial" charset="0"/>
                <a:ea typeface="Arial" charset="0"/>
                <a:cs typeface="Arial" charset="0"/>
              </a:rPr>
              <a:t>BAL specimen</a:t>
            </a: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a:tabLst/>
              <a:defRPr/>
            </a:pPr>
            <a:endParaRPr lang="en-US" sz="20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B.   Urine specimen</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C.  Tissue specimen</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D.  Blood culture</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469901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#3</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8" name="Content Placeholder 1"/>
          <p:cNvSpPr>
            <a:spLocks noGrp="1"/>
          </p:cNvSpPr>
          <p:nvPr>
            <p:ph idx="1"/>
          </p:nvPr>
        </p:nvSpPr>
        <p:spPr>
          <a:xfrm>
            <a:off x="385517" y="1074949"/>
            <a:ext cx="10910840" cy="3395452"/>
          </a:xfrm>
        </p:spPr>
        <p:txBody>
          <a:bodyPr>
            <a:noAutofit/>
          </a:bodyPr>
          <a:lstStyle/>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a:latin typeface="Arial" charset="0"/>
                <a:ea typeface="Arial" charset="0"/>
                <a:cs typeface="Arial" charset="0"/>
              </a:rPr>
              <a:t>T</a:t>
            </a:r>
            <a:r>
              <a:rPr lang="en-US" sz="2000" dirty="0" smtClean="0">
                <a:latin typeface="Arial" charset="0"/>
                <a:ea typeface="Arial" charset="0"/>
                <a:cs typeface="Arial" charset="0"/>
              </a:rPr>
              <a:t>he Micro Lab will not routinely identify non-</a:t>
            </a:r>
            <a:r>
              <a:rPr lang="en-US" sz="2000" dirty="0" err="1" smtClean="0">
                <a:latin typeface="Arial" charset="0"/>
                <a:ea typeface="Arial" charset="0"/>
                <a:cs typeface="Arial" charset="0"/>
              </a:rPr>
              <a:t>albicans</a:t>
            </a:r>
            <a:r>
              <a:rPr lang="en-US" sz="2000" dirty="0" smtClean="0">
                <a:latin typeface="Arial" charset="0"/>
                <a:ea typeface="Arial" charset="0"/>
                <a:cs typeface="Arial" charset="0"/>
              </a:rPr>
              <a:t> </a:t>
            </a:r>
            <a:r>
              <a:rPr lang="en-US" sz="2000" i="1" dirty="0" smtClean="0">
                <a:latin typeface="Arial" charset="0"/>
                <a:ea typeface="Arial" charset="0"/>
                <a:cs typeface="Arial" charset="0"/>
              </a:rPr>
              <a:t>Candida</a:t>
            </a:r>
            <a:r>
              <a:rPr lang="en-US" sz="2000" dirty="0" smtClean="0">
                <a:latin typeface="Arial" charset="0"/>
                <a:ea typeface="Arial" charset="0"/>
                <a:cs typeface="Arial" charset="0"/>
              </a:rPr>
              <a:t> in culture to the species level if the specimen type is a</a:t>
            </a:r>
            <a:r>
              <a:rPr lang="mr-IN" sz="2000" dirty="0" smtClean="0">
                <a:latin typeface="Arial" charset="0"/>
                <a:ea typeface="Arial" charset="0"/>
                <a:cs typeface="Arial" charset="0"/>
              </a:rPr>
              <a:t>…</a:t>
            </a:r>
            <a:r>
              <a:rPr lang="en-US" sz="2000" dirty="0" smtClean="0">
                <a:latin typeface="Arial" charset="0"/>
                <a:ea typeface="Arial" charset="0"/>
                <a:cs typeface="Arial" charset="0"/>
              </a:rPr>
              <a:t> </a:t>
            </a: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a:tabLst/>
              <a:defRPr/>
            </a:pPr>
            <a:endParaRPr lang="en-US" sz="2000" dirty="0" smtClean="0">
              <a:latin typeface="Arial" charset="0"/>
              <a:ea typeface="Arial" charset="0"/>
              <a:cs typeface="Arial" charset="0"/>
            </a:endParaRP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a:tabLst/>
              <a:defRPr/>
            </a:pPr>
            <a:r>
              <a:rPr lang="en-US" sz="2000" dirty="0" smtClean="0">
                <a:latin typeface="Arial" charset="0"/>
                <a:ea typeface="Arial" charset="0"/>
                <a:cs typeface="Arial" charset="0"/>
              </a:rPr>
              <a:t>BAL specimen</a:t>
            </a: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a:tabLst/>
              <a:defRPr/>
            </a:pPr>
            <a:endParaRPr lang="en-US" sz="2000" dirty="0">
              <a:latin typeface="Arial" charset="0"/>
              <a:ea typeface="Arial" charset="0"/>
              <a:cs typeface="Arial" charset="0"/>
            </a:endParaRP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startAt="2"/>
              <a:tabLst/>
              <a:defRPr/>
            </a:pPr>
            <a:r>
              <a:rPr lang="en-US" sz="2000" b="1" dirty="0" smtClean="0">
                <a:latin typeface="Arial" charset="0"/>
                <a:ea typeface="Arial" charset="0"/>
                <a:cs typeface="Arial" charset="0"/>
              </a:rPr>
              <a:t>Urine specimen</a:t>
            </a:r>
          </a:p>
          <a:p>
            <a:pPr marL="457200" marR="0" lvl="0" indent="-457200" defTabSz="914400" eaLnBrk="1" fontAlgn="auto" latinLnBrk="0" hangingPunct="1">
              <a:lnSpc>
                <a:spcPct val="100000"/>
              </a:lnSpc>
              <a:spcBef>
                <a:spcPts val="0"/>
              </a:spcBef>
              <a:spcAft>
                <a:spcPts val="0"/>
              </a:spcAft>
              <a:buClrTx/>
              <a:buSzTx/>
              <a:buFont typeface="Wingdings" charset="2"/>
              <a:buAutoNum type="alphaUcPeriod" startAt="2"/>
              <a:tabLst/>
              <a:defRPr/>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C.  Tissue specimen</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D.  Blood culture</a:t>
            </a:r>
            <a:endParaRPr lang="en-US" sz="2000" dirty="0">
              <a:latin typeface="Arial" charset="0"/>
              <a:ea typeface="Arial" charset="0"/>
              <a:cs typeface="Arial" charset="0"/>
            </a:endParaRPr>
          </a:p>
        </p:txBody>
      </p:sp>
      <p:sp>
        <p:nvSpPr>
          <p:cNvPr id="5" name="Content Placeholder 1"/>
          <p:cNvSpPr txBox="1">
            <a:spLocks/>
          </p:cNvSpPr>
          <p:nvPr/>
        </p:nvSpPr>
        <p:spPr>
          <a:xfrm>
            <a:off x="4022448" y="1841889"/>
            <a:ext cx="7236306" cy="1850747"/>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Arial" charset="0"/>
                <a:ea typeface="Arial" charset="0"/>
                <a:cs typeface="Arial" charset="0"/>
              </a:rPr>
              <a:t>For non sterile sites (urine, sputum/tracheal, wound, genital), </a:t>
            </a:r>
          </a:p>
          <a:p>
            <a:pPr marL="285750" marR="0" lvl="0" indent="-285750" defTabSz="914400" eaLnBrk="1" fontAlgn="auto" latinLnBrk="0" hangingPunct="1">
              <a:lnSpc>
                <a:spcPct val="100000"/>
              </a:lnSpc>
              <a:spcBef>
                <a:spcPts val="0"/>
              </a:spcBef>
              <a:spcAft>
                <a:spcPts val="0"/>
              </a:spcAft>
              <a:buClrTx/>
              <a:buSzTx/>
              <a:buFont typeface="Wingdings" charset="2"/>
              <a:buNone/>
              <a:tabLst/>
              <a:defRPr/>
            </a:pPr>
            <a:endParaRPr lang="en-US" sz="2000" dirty="0">
              <a:latin typeface="Arial" charset="0"/>
              <a:ea typeface="Arial" charset="0"/>
              <a:cs typeface="Arial" charset="0"/>
            </a:endParaRPr>
          </a:p>
          <a:p>
            <a:pPr marR="0" lvl="0" defTabSz="914400" eaLnBrk="1" fontAlgn="auto" latinLnBrk="0" hangingPunct="1">
              <a:lnSpc>
                <a:spcPct val="100000"/>
              </a:lnSpc>
              <a:spcBef>
                <a:spcPts val="0"/>
              </a:spcBef>
              <a:spcAft>
                <a:spcPts val="0"/>
              </a:spcAft>
              <a:buClrTx/>
              <a:buSzTx/>
              <a:buFont typeface="Wingdings" charset="2"/>
              <a:buChar char="§"/>
              <a:tabLst/>
              <a:defRPr/>
            </a:pPr>
            <a:r>
              <a:rPr lang="en-US" sz="2000" dirty="0" smtClean="0">
                <a:latin typeface="Arial" charset="0"/>
                <a:ea typeface="Arial" charset="0"/>
                <a:cs typeface="Arial" charset="0"/>
              </a:rPr>
              <a:t>ID of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albicans</a:t>
            </a:r>
            <a:endParaRPr lang="en-US" sz="2000" i="1" dirty="0" smtClean="0">
              <a:latin typeface="Arial" charset="0"/>
              <a:ea typeface="Arial" charset="0"/>
              <a:cs typeface="Arial" charset="0"/>
            </a:endParaRPr>
          </a:p>
          <a:p>
            <a:pPr marR="0" lvl="0" defTabSz="914400" eaLnBrk="1" fontAlgn="auto" latinLnBrk="0" hangingPunct="1">
              <a:lnSpc>
                <a:spcPct val="100000"/>
              </a:lnSpc>
              <a:spcBef>
                <a:spcPts val="0"/>
              </a:spcBef>
              <a:spcAft>
                <a:spcPts val="0"/>
              </a:spcAft>
              <a:buClrTx/>
              <a:buSzTx/>
              <a:buFont typeface="Wingdings" charset="2"/>
              <a:buChar char="§"/>
              <a:tabLst/>
              <a:defRPr/>
            </a:pPr>
            <a:r>
              <a:rPr lang="en-US" sz="2000" dirty="0" smtClean="0">
                <a:latin typeface="Arial" charset="0"/>
                <a:ea typeface="Arial" charset="0"/>
                <a:cs typeface="Arial" charset="0"/>
              </a:rPr>
              <a:t>ID of other non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albicans</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only performed upon request </a:t>
            </a:r>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sz="2000" dirty="0" smtClean="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None/>
              <a:tabLst/>
              <a:defRPr/>
            </a:pPr>
            <a:r>
              <a:rPr lang="en-US" sz="1400" dirty="0" smtClean="0">
                <a:latin typeface="Arial" charset="0"/>
                <a:ea typeface="Arial" charset="0"/>
                <a:cs typeface="Arial" charset="0"/>
              </a:rPr>
              <a:t>*Urine SOP applies (e.g. CFU/mL of organisms, # of organisms, urine specimen type)</a:t>
            </a:r>
            <a:endParaRPr lang="en-US" sz="1400" dirty="0">
              <a:latin typeface="Arial" charset="0"/>
              <a:ea typeface="Arial" charset="0"/>
              <a:cs typeface="Arial" charset="0"/>
            </a:endParaRPr>
          </a:p>
        </p:txBody>
      </p:sp>
      <p:cxnSp>
        <p:nvCxnSpPr>
          <p:cNvPr id="3" name="Straight Arrow Connector 2"/>
          <p:cNvCxnSpPr/>
          <p:nvPr/>
        </p:nvCxnSpPr>
        <p:spPr>
          <a:xfrm>
            <a:off x="2968777" y="2802150"/>
            <a:ext cx="745067"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461167" y="4434535"/>
            <a:ext cx="4797587" cy="1850494"/>
          </a:xfrm>
          <a:prstGeom prst="rect">
            <a:avLst/>
          </a:prstGeom>
        </p:spPr>
      </p:pic>
      <p:pic>
        <p:nvPicPr>
          <p:cNvPr id="10" name="Picture 9"/>
          <p:cNvPicPr>
            <a:picLocks noChangeAspect="1"/>
          </p:cNvPicPr>
          <p:nvPr/>
        </p:nvPicPr>
        <p:blipFill>
          <a:blip r:embed="rId4"/>
          <a:stretch>
            <a:fillRect/>
          </a:stretch>
        </p:blipFill>
        <p:spPr>
          <a:xfrm>
            <a:off x="756492" y="4697935"/>
            <a:ext cx="4897919" cy="1587094"/>
          </a:xfrm>
          <a:prstGeom prst="rect">
            <a:avLst/>
          </a:prstGeom>
        </p:spPr>
      </p:pic>
    </p:spTree>
    <p:extLst>
      <p:ext uri="{BB962C8B-B14F-4D97-AF65-F5344CB8AC3E}">
        <p14:creationId xmlns:p14="http://schemas.microsoft.com/office/powerpoint/2010/main" val="12391807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8" name="Content Placeholder 1"/>
          <p:cNvSpPr>
            <a:spLocks noGrp="1"/>
          </p:cNvSpPr>
          <p:nvPr>
            <p:ph idx="1"/>
          </p:nvPr>
        </p:nvSpPr>
        <p:spPr>
          <a:xfrm>
            <a:off x="385516" y="1074948"/>
            <a:ext cx="11349283" cy="4125879"/>
          </a:xfrm>
        </p:spPr>
        <p:txBody>
          <a:bodyPr>
            <a:noAutofit/>
          </a:bodyPr>
          <a:lstStyle/>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1800" dirty="0" smtClean="0">
                <a:latin typeface="Arial" charset="0"/>
                <a:ea typeface="Arial" charset="0"/>
                <a:cs typeface="Arial" charset="0"/>
              </a:rPr>
              <a:t>In addition to MALDI-</a:t>
            </a:r>
            <a:r>
              <a:rPr lang="en-US" sz="1800" dirty="0" err="1" smtClean="0">
                <a:latin typeface="Arial" charset="0"/>
                <a:ea typeface="Arial" charset="0"/>
                <a:cs typeface="Arial" charset="0"/>
              </a:rPr>
              <a:t>ToF</a:t>
            </a:r>
            <a:r>
              <a:rPr lang="en-US" sz="1800" dirty="0" smtClean="0">
                <a:latin typeface="Arial" charset="0"/>
                <a:ea typeface="Arial" charset="0"/>
                <a:cs typeface="Arial" charset="0"/>
              </a:rPr>
              <a:t> and BD-Phoenix, all of the following methods can help distinguish among </a:t>
            </a:r>
            <a:r>
              <a:rPr lang="en-US" sz="1800" i="1" dirty="0" smtClean="0">
                <a:latin typeface="Arial" charset="0"/>
                <a:ea typeface="Arial" charset="0"/>
                <a:cs typeface="Arial" charset="0"/>
              </a:rPr>
              <a:t>Candida</a:t>
            </a:r>
            <a:r>
              <a:rPr lang="en-US" sz="1800" dirty="0" smtClean="0">
                <a:latin typeface="Arial" charset="0"/>
                <a:ea typeface="Arial" charset="0"/>
                <a:cs typeface="Arial" charset="0"/>
              </a:rPr>
              <a:t> species except: </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1800" dirty="0" smtClean="0">
              <a:latin typeface="Arial" charset="0"/>
              <a:ea typeface="Arial" charset="0"/>
              <a:cs typeface="Arial" charset="0"/>
            </a:endParaRPr>
          </a:p>
          <a:p>
            <a:pPr marL="457200" lvl="1" indent="0">
              <a:lnSpc>
                <a:spcPct val="100000"/>
              </a:lnSpc>
              <a:spcBef>
                <a:spcPts val="0"/>
              </a:spcBef>
              <a:buNone/>
            </a:pPr>
            <a:r>
              <a:rPr lang="en-US" sz="1800" dirty="0" smtClean="0">
                <a:latin typeface="Arial" charset="0"/>
                <a:ea typeface="Arial" charset="0"/>
                <a:cs typeface="Arial" charset="0"/>
              </a:rPr>
              <a:t>A</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Urea hydrolysis </a:t>
            </a:r>
            <a:r>
              <a:rPr lang="en-US" sz="1800" dirty="0">
                <a:latin typeface="Arial" charset="0"/>
                <a:ea typeface="Arial" charset="0"/>
                <a:cs typeface="Arial" charset="0"/>
              </a:rPr>
              <a:t>test </a:t>
            </a:r>
          </a:p>
          <a:p>
            <a:pPr marL="457200" lvl="1" indent="0">
              <a:lnSpc>
                <a:spcPct val="100000"/>
              </a:lnSpc>
              <a:spcBef>
                <a:spcPts val="0"/>
              </a:spcBef>
              <a:buFont typeface="Wingdings" charset="2"/>
              <a:buNone/>
            </a:pPr>
            <a:endParaRPr lang="en-US" sz="1800" dirty="0" smtClean="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B. Germ tube test </a:t>
            </a:r>
          </a:p>
          <a:p>
            <a:pPr marL="457200" lvl="1" indent="0">
              <a:lnSpc>
                <a:spcPct val="100000"/>
              </a:lnSpc>
              <a:spcBef>
                <a:spcPts val="0"/>
              </a:spcBef>
              <a:buFont typeface="Wingdings" charset="2"/>
              <a:buNone/>
            </a:pPr>
            <a:endParaRPr lang="en-US" sz="1800" dirty="0" smtClean="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C. Rice tween agar</a:t>
            </a:r>
          </a:p>
          <a:p>
            <a:pPr marL="457200" lvl="1" indent="0">
              <a:lnSpc>
                <a:spcPct val="100000"/>
              </a:lnSpc>
              <a:spcBef>
                <a:spcPts val="0"/>
              </a:spcBef>
              <a:buFont typeface="Wingdings" charset="2"/>
              <a:buNone/>
            </a:pPr>
            <a:endParaRPr lang="en-US" sz="1800" dirty="0" smtClean="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D. </a:t>
            </a:r>
            <a:r>
              <a:rPr lang="en-US" sz="1800" dirty="0" err="1" smtClean="0">
                <a:latin typeface="Arial" charset="0"/>
                <a:ea typeface="Arial" charset="0"/>
                <a:cs typeface="Arial" charset="0"/>
              </a:rPr>
              <a:t>CHROMagar</a:t>
            </a:r>
            <a:r>
              <a:rPr lang="en-US" sz="1800" dirty="0" smtClean="0">
                <a:latin typeface="Arial" charset="0"/>
                <a:ea typeface="Arial" charset="0"/>
                <a:cs typeface="Arial" charset="0"/>
              </a:rPr>
              <a:t> Candida</a:t>
            </a:r>
          </a:p>
          <a:p>
            <a:pPr marL="457200" lvl="1" indent="0">
              <a:lnSpc>
                <a:spcPct val="100000"/>
              </a:lnSpc>
              <a:spcBef>
                <a:spcPts val="0"/>
              </a:spcBef>
              <a:buFont typeface="Wingdings" charset="2"/>
              <a:buNone/>
            </a:pPr>
            <a:endParaRPr lang="en-US" sz="1800" dirty="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E. </a:t>
            </a:r>
            <a:r>
              <a:rPr lang="en-US" sz="1800" i="1" dirty="0" smtClean="0">
                <a:latin typeface="Arial" charset="0"/>
                <a:ea typeface="Arial" charset="0"/>
                <a:cs typeface="Arial" charset="0"/>
              </a:rPr>
              <a:t>Candida </a:t>
            </a:r>
            <a:r>
              <a:rPr lang="en-US" sz="1800" i="1" dirty="0" err="1">
                <a:latin typeface="Arial" charset="0"/>
                <a:ea typeface="Arial" charset="0"/>
                <a:cs typeface="Arial" charset="0"/>
              </a:rPr>
              <a:t>albicans</a:t>
            </a:r>
            <a:r>
              <a:rPr lang="en-US" sz="1800" i="1" dirty="0">
                <a:latin typeface="Arial" charset="0"/>
                <a:ea typeface="Arial" charset="0"/>
                <a:cs typeface="Arial" charset="0"/>
              </a:rPr>
              <a:t> </a:t>
            </a:r>
            <a:r>
              <a:rPr lang="en-US" sz="1800" dirty="0">
                <a:latin typeface="Arial" charset="0"/>
                <a:ea typeface="Arial" charset="0"/>
                <a:cs typeface="Arial" charset="0"/>
              </a:rPr>
              <a:t>screen test </a:t>
            </a:r>
          </a:p>
        </p:txBody>
      </p:sp>
    </p:spTree>
    <p:extLst>
      <p:ext uri="{BB962C8B-B14F-4D97-AF65-F5344CB8AC3E}">
        <p14:creationId xmlns:p14="http://schemas.microsoft.com/office/powerpoint/2010/main" val="1854732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8" name="Content Placeholder 1"/>
          <p:cNvSpPr>
            <a:spLocks noGrp="1"/>
          </p:cNvSpPr>
          <p:nvPr>
            <p:ph idx="1"/>
          </p:nvPr>
        </p:nvSpPr>
        <p:spPr>
          <a:xfrm>
            <a:off x="385516" y="1074948"/>
            <a:ext cx="11349283" cy="4125879"/>
          </a:xfrm>
        </p:spPr>
        <p:txBody>
          <a:bodyPr>
            <a:noAutofit/>
          </a:bodyPr>
          <a:lstStyle/>
          <a:p>
            <a:pPr marL="0" marR="0" lvl="0" indent="0" defTabSz="914400" eaLnBrk="1" fontAlgn="auto" latinLnBrk="0" hangingPunct="1">
              <a:lnSpc>
                <a:spcPct val="100000"/>
              </a:lnSpc>
              <a:spcBef>
                <a:spcPts val="0"/>
              </a:spcBef>
              <a:spcAft>
                <a:spcPts val="0"/>
              </a:spcAft>
              <a:buClrTx/>
              <a:buSzTx/>
              <a:buFont typeface="Wingdings" charset="2"/>
              <a:buNone/>
              <a:tabLst/>
              <a:defRPr/>
            </a:pPr>
            <a:r>
              <a:rPr lang="en-US" sz="1800" dirty="0" smtClean="0">
                <a:latin typeface="Arial" charset="0"/>
                <a:ea typeface="Arial" charset="0"/>
                <a:cs typeface="Arial" charset="0"/>
              </a:rPr>
              <a:t>In addition to MALDI-</a:t>
            </a:r>
            <a:r>
              <a:rPr lang="en-US" sz="1800" dirty="0" err="1" smtClean="0">
                <a:latin typeface="Arial" charset="0"/>
                <a:ea typeface="Arial" charset="0"/>
                <a:cs typeface="Arial" charset="0"/>
              </a:rPr>
              <a:t>ToF</a:t>
            </a:r>
            <a:r>
              <a:rPr lang="en-US" sz="1800" dirty="0" smtClean="0">
                <a:latin typeface="Arial" charset="0"/>
                <a:ea typeface="Arial" charset="0"/>
                <a:cs typeface="Arial" charset="0"/>
              </a:rPr>
              <a:t> and BD-Phoenix, all of the following methods can help distinguish among </a:t>
            </a:r>
            <a:r>
              <a:rPr lang="en-US" sz="1800" i="1" dirty="0" smtClean="0">
                <a:latin typeface="Arial" charset="0"/>
                <a:ea typeface="Arial" charset="0"/>
                <a:cs typeface="Arial" charset="0"/>
              </a:rPr>
              <a:t>Candida</a:t>
            </a:r>
            <a:r>
              <a:rPr lang="en-US" sz="1800" dirty="0" smtClean="0">
                <a:latin typeface="Arial" charset="0"/>
                <a:ea typeface="Arial" charset="0"/>
                <a:cs typeface="Arial" charset="0"/>
              </a:rPr>
              <a:t> species except: </a:t>
            </a:r>
          </a:p>
          <a:p>
            <a:pPr marL="0" marR="0" lvl="0" indent="0" defTabSz="914400" eaLnBrk="1" fontAlgn="auto" latinLnBrk="0" hangingPunct="1">
              <a:lnSpc>
                <a:spcPct val="100000"/>
              </a:lnSpc>
              <a:spcBef>
                <a:spcPts val="0"/>
              </a:spcBef>
              <a:spcAft>
                <a:spcPts val="0"/>
              </a:spcAft>
              <a:buClrTx/>
              <a:buSzTx/>
              <a:buFont typeface="Wingdings" charset="2"/>
              <a:buNone/>
              <a:tabLst/>
              <a:defRPr/>
            </a:pPr>
            <a:endParaRPr lang="en-US" sz="1800" dirty="0" smtClean="0">
              <a:latin typeface="Arial" charset="0"/>
              <a:ea typeface="Arial" charset="0"/>
              <a:cs typeface="Arial" charset="0"/>
            </a:endParaRPr>
          </a:p>
          <a:p>
            <a:pPr marL="457200" lvl="1" indent="0">
              <a:lnSpc>
                <a:spcPct val="100000"/>
              </a:lnSpc>
              <a:spcBef>
                <a:spcPts val="0"/>
              </a:spcBef>
              <a:buNone/>
            </a:pPr>
            <a:r>
              <a:rPr lang="en-US" sz="1800" dirty="0" smtClean="0">
                <a:latin typeface="Arial" charset="0"/>
                <a:ea typeface="Arial" charset="0"/>
                <a:cs typeface="Arial" charset="0"/>
              </a:rPr>
              <a:t>A</a:t>
            </a:r>
            <a:r>
              <a:rPr lang="en-US" sz="1800" i="1" dirty="0" smtClean="0">
                <a:latin typeface="Arial" charset="0"/>
                <a:ea typeface="Arial" charset="0"/>
                <a:cs typeface="Arial" charset="0"/>
              </a:rPr>
              <a:t>. </a:t>
            </a:r>
            <a:r>
              <a:rPr lang="en-US" sz="1800" b="1" dirty="0">
                <a:latin typeface="Arial" charset="0"/>
                <a:ea typeface="Arial" charset="0"/>
                <a:cs typeface="Arial" charset="0"/>
              </a:rPr>
              <a:t>Urea hydrolysis test </a:t>
            </a:r>
          </a:p>
          <a:p>
            <a:pPr marL="457200" lvl="1" indent="0">
              <a:lnSpc>
                <a:spcPct val="100000"/>
              </a:lnSpc>
              <a:spcBef>
                <a:spcPts val="0"/>
              </a:spcBef>
              <a:buFont typeface="Wingdings" charset="2"/>
              <a:buNone/>
            </a:pPr>
            <a:endParaRPr lang="en-US" sz="1800" dirty="0" smtClean="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B. Germ tube test </a:t>
            </a:r>
          </a:p>
          <a:p>
            <a:pPr marL="457200" lvl="1" indent="0">
              <a:lnSpc>
                <a:spcPct val="100000"/>
              </a:lnSpc>
              <a:spcBef>
                <a:spcPts val="0"/>
              </a:spcBef>
              <a:buFont typeface="Wingdings" charset="2"/>
              <a:buNone/>
            </a:pPr>
            <a:endParaRPr lang="en-US" sz="1800" dirty="0" smtClean="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C. Rice tween agar</a:t>
            </a:r>
          </a:p>
          <a:p>
            <a:pPr marL="457200" lvl="1" indent="0">
              <a:lnSpc>
                <a:spcPct val="100000"/>
              </a:lnSpc>
              <a:spcBef>
                <a:spcPts val="0"/>
              </a:spcBef>
              <a:buFont typeface="Wingdings" charset="2"/>
              <a:buNone/>
            </a:pPr>
            <a:endParaRPr lang="en-US" sz="1800" dirty="0" smtClean="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D. </a:t>
            </a:r>
            <a:r>
              <a:rPr lang="en-US" sz="1800" dirty="0" err="1" smtClean="0">
                <a:latin typeface="Arial" charset="0"/>
                <a:ea typeface="Arial" charset="0"/>
                <a:cs typeface="Arial" charset="0"/>
              </a:rPr>
              <a:t>CHROMagar</a:t>
            </a:r>
            <a:r>
              <a:rPr lang="en-US" sz="1800" dirty="0" smtClean="0">
                <a:latin typeface="Arial" charset="0"/>
                <a:ea typeface="Arial" charset="0"/>
                <a:cs typeface="Arial" charset="0"/>
              </a:rPr>
              <a:t> Candida</a:t>
            </a:r>
          </a:p>
          <a:p>
            <a:pPr marL="457200" lvl="1" indent="0">
              <a:lnSpc>
                <a:spcPct val="100000"/>
              </a:lnSpc>
              <a:spcBef>
                <a:spcPts val="0"/>
              </a:spcBef>
              <a:buFont typeface="Wingdings" charset="2"/>
              <a:buNone/>
            </a:pPr>
            <a:endParaRPr lang="en-US" sz="1800" dirty="0">
              <a:latin typeface="Arial" charset="0"/>
              <a:ea typeface="Arial" charset="0"/>
              <a:cs typeface="Arial" charset="0"/>
            </a:endParaRPr>
          </a:p>
          <a:p>
            <a:pPr marL="457200" lvl="1" indent="0">
              <a:lnSpc>
                <a:spcPct val="100000"/>
              </a:lnSpc>
              <a:spcBef>
                <a:spcPts val="0"/>
              </a:spcBef>
              <a:buFont typeface="Wingdings" charset="2"/>
              <a:buNone/>
            </a:pPr>
            <a:r>
              <a:rPr lang="en-US" sz="1800" dirty="0" smtClean="0">
                <a:latin typeface="Arial" charset="0"/>
                <a:ea typeface="Arial" charset="0"/>
                <a:cs typeface="Arial" charset="0"/>
              </a:rPr>
              <a:t>E. </a:t>
            </a:r>
            <a:r>
              <a:rPr lang="en-US" sz="1800" i="1" dirty="0" smtClean="0">
                <a:latin typeface="Arial" charset="0"/>
                <a:ea typeface="Arial" charset="0"/>
                <a:cs typeface="Arial" charset="0"/>
              </a:rPr>
              <a:t>Candida </a:t>
            </a:r>
            <a:r>
              <a:rPr lang="en-US" sz="1800" i="1" dirty="0" err="1">
                <a:latin typeface="Arial" charset="0"/>
                <a:ea typeface="Arial" charset="0"/>
                <a:cs typeface="Arial" charset="0"/>
              </a:rPr>
              <a:t>albicans</a:t>
            </a:r>
            <a:r>
              <a:rPr lang="en-US" sz="1800" i="1" dirty="0">
                <a:latin typeface="Arial" charset="0"/>
                <a:ea typeface="Arial" charset="0"/>
                <a:cs typeface="Arial" charset="0"/>
              </a:rPr>
              <a:t> </a:t>
            </a:r>
            <a:r>
              <a:rPr lang="en-US" sz="1800" dirty="0">
                <a:latin typeface="Arial" charset="0"/>
                <a:ea typeface="Arial" charset="0"/>
                <a:cs typeface="Arial" charset="0"/>
              </a:rPr>
              <a:t>screen test </a:t>
            </a:r>
          </a:p>
        </p:txBody>
      </p:sp>
      <p:sp>
        <p:nvSpPr>
          <p:cNvPr id="9" name="Content Placeholder 1"/>
          <p:cNvSpPr txBox="1">
            <a:spLocks/>
          </p:cNvSpPr>
          <p:nvPr/>
        </p:nvSpPr>
        <p:spPr>
          <a:xfrm>
            <a:off x="4454293" y="1681701"/>
            <a:ext cx="6840693" cy="1456186"/>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defTabSz="914400" eaLnBrk="1" fontAlgn="auto" latinLnBrk="0" hangingPunct="1">
              <a:lnSpc>
                <a:spcPct val="100000"/>
              </a:lnSpc>
              <a:spcBef>
                <a:spcPts val="0"/>
              </a:spcBef>
              <a:spcAft>
                <a:spcPts val="0"/>
              </a:spcAft>
              <a:buClrTx/>
              <a:buSzTx/>
              <a:buFont typeface="Wingdings" charset="2"/>
              <a:buChar char="§"/>
              <a:tabLst/>
              <a:defRPr/>
            </a:pPr>
            <a:r>
              <a:rPr lang="en-US" sz="1800" dirty="0" smtClean="0">
                <a:latin typeface="Arial" charset="0"/>
                <a:ea typeface="Arial" charset="0"/>
                <a:cs typeface="Arial" charset="0"/>
              </a:rPr>
              <a:t>Rapid screening test for </a:t>
            </a:r>
            <a:r>
              <a:rPr lang="en-US" sz="1800" i="1" dirty="0" smtClean="0">
                <a:latin typeface="Arial" charset="0"/>
                <a:ea typeface="Arial" charset="0"/>
                <a:cs typeface="Arial" charset="0"/>
              </a:rPr>
              <a:t>Cryptococcus</a:t>
            </a:r>
            <a:r>
              <a:rPr lang="en-US" sz="1800" dirty="0" smtClean="0">
                <a:latin typeface="Arial" charset="0"/>
                <a:ea typeface="Arial" charset="0"/>
                <a:cs typeface="Arial" charset="0"/>
              </a:rPr>
              <a:t> in respiratory specimens </a:t>
            </a:r>
          </a:p>
          <a:p>
            <a:pPr marR="0" lvl="0" defTabSz="914400" eaLnBrk="1" fontAlgn="auto" latinLnBrk="0" hangingPunct="1">
              <a:lnSpc>
                <a:spcPct val="100000"/>
              </a:lnSpc>
              <a:spcBef>
                <a:spcPts val="0"/>
              </a:spcBef>
              <a:spcAft>
                <a:spcPts val="0"/>
              </a:spcAft>
              <a:buClrTx/>
              <a:buSzTx/>
              <a:buFont typeface="Wingdings" charset="2"/>
              <a:buChar char="§"/>
              <a:tabLst/>
              <a:defRPr/>
            </a:pPr>
            <a:r>
              <a:rPr lang="en-US" sz="1800" dirty="0" smtClean="0">
                <a:latin typeface="Arial" charset="0"/>
                <a:ea typeface="Arial" charset="0"/>
                <a:cs typeface="Arial" charset="0"/>
              </a:rPr>
              <a:t>Performed when </a:t>
            </a:r>
            <a:r>
              <a:rPr lang="en-US" sz="1800" b="1" i="1" dirty="0" smtClean="0">
                <a:latin typeface="Arial" charset="0"/>
                <a:ea typeface="Arial" charset="0"/>
                <a:cs typeface="Arial" charset="0"/>
              </a:rPr>
              <a:t>Cryptococcus</a:t>
            </a:r>
            <a:r>
              <a:rPr lang="en-US" sz="1800" b="1" dirty="0" smtClean="0">
                <a:latin typeface="Arial" charset="0"/>
                <a:ea typeface="Arial" charset="0"/>
                <a:cs typeface="Arial" charset="0"/>
              </a:rPr>
              <a:t>, </a:t>
            </a:r>
            <a:r>
              <a:rPr lang="en-US" sz="1800" b="1" i="1" dirty="0" err="1" smtClean="0">
                <a:latin typeface="Arial" charset="0"/>
                <a:ea typeface="Arial" charset="0"/>
                <a:cs typeface="Arial" charset="0"/>
              </a:rPr>
              <a:t>Rhodotorula</a:t>
            </a:r>
            <a:r>
              <a:rPr lang="en-US" sz="1800" b="1" dirty="0" smtClean="0">
                <a:latin typeface="Arial" charset="0"/>
                <a:ea typeface="Arial" charset="0"/>
                <a:cs typeface="Arial" charset="0"/>
              </a:rPr>
              <a:t>, </a:t>
            </a:r>
            <a:r>
              <a:rPr lang="en-US" sz="1800" b="1" i="1" dirty="0" err="1" smtClean="0">
                <a:latin typeface="Arial" charset="0"/>
                <a:ea typeface="Arial" charset="0"/>
                <a:cs typeface="Arial" charset="0"/>
              </a:rPr>
              <a:t>Trichosporon</a:t>
            </a:r>
            <a:r>
              <a:rPr lang="en-US" sz="1800" b="1" i="1" dirty="0" smtClean="0">
                <a:latin typeface="Arial" charset="0"/>
                <a:ea typeface="Arial" charset="0"/>
                <a:cs typeface="Arial" charset="0"/>
              </a:rPr>
              <a:t> </a:t>
            </a:r>
            <a:r>
              <a:rPr lang="en-US" sz="1800" dirty="0" smtClean="0">
                <a:latin typeface="Arial" charset="0"/>
                <a:ea typeface="Arial" charset="0"/>
                <a:cs typeface="Arial" charset="0"/>
              </a:rPr>
              <a:t>species are suspected </a:t>
            </a:r>
          </a:p>
          <a:p>
            <a:pPr lvl="1">
              <a:lnSpc>
                <a:spcPct val="100000"/>
              </a:lnSpc>
              <a:spcBef>
                <a:spcPts val="0"/>
              </a:spcBef>
              <a:buFont typeface="Wingdings" charset="2"/>
              <a:buChar char="§"/>
            </a:pPr>
            <a:r>
              <a:rPr lang="en-US" sz="1800" b="1" i="1" dirty="0" smtClean="0">
                <a:latin typeface="Arial" charset="0"/>
                <a:ea typeface="Arial" charset="0"/>
                <a:cs typeface="Arial" charset="0"/>
              </a:rPr>
              <a:t>Cryptococcus</a:t>
            </a:r>
            <a:r>
              <a:rPr lang="en-US" sz="1800" dirty="0" smtClean="0">
                <a:latin typeface="Arial" charset="0"/>
                <a:ea typeface="Arial" charset="0"/>
                <a:cs typeface="Arial" charset="0"/>
              </a:rPr>
              <a:t> and </a:t>
            </a:r>
            <a:r>
              <a:rPr lang="en-US" sz="1800" b="1" dirty="0" err="1" smtClean="0">
                <a:latin typeface="Arial" charset="0"/>
                <a:ea typeface="Arial" charset="0"/>
                <a:cs typeface="Arial" charset="0"/>
              </a:rPr>
              <a:t>Rhodotorula</a:t>
            </a:r>
            <a:r>
              <a:rPr lang="en-US" sz="1800" dirty="0" smtClean="0">
                <a:latin typeface="Arial" charset="0"/>
                <a:ea typeface="Arial" charset="0"/>
                <a:cs typeface="Arial" charset="0"/>
              </a:rPr>
              <a:t> are </a:t>
            </a:r>
            <a:r>
              <a:rPr lang="en-US" sz="1800" b="1" dirty="0" smtClean="0">
                <a:latin typeface="Arial" charset="0"/>
                <a:ea typeface="Arial" charset="0"/>
                <a:cs typeface="Arial" charset="0"/>
              </a:rPr>
              <a:t>urease positive </a:t>
            </a:r>
          </a:p>
          <a:p>
            <a:pPr lvl="1">
              <a:lnSpc>
                <a:spcPct val="100000"/>
              </a:lnSpc>
              <a:spcBef>
                <a:spcPts val="0"/>
              </a:spcBef>
              <a:buFont typeface="Wingdings" charset="2"/>
              <a:buChar char="§"/>
            </a:pPr>
            <a:r>
              <a:rPr lang="en-US" sz="1800" b="1" i="1" dirty="0" err="1" smtClean="0">
                <a:latin typeface="Arial" charset="0"/>
                <a:ea typeface="Arial" charset="0"/>
                <a:cs typeface="Arial" charset="0"/>
              </a:rPr>
              <a:t>Trichosporon</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has </a:t>
            </a:r>
            <a:r>
              <a:rPr lang="en-US" sz="1800" b="1" dirty="0" smtClean="0">
                <a:latin typeface="Arial" charset="0"/>
                <a:ea typeface="Arial" charset="0"/>
                <a:cs typeface="Arial" charset="0"/>
              </a:rPr>
              <a:t>both positive and negative species </a:t>
            </a:r>
          </a:p>
        </p:txBody>
      </p:sp>
      <p:cxnSp>
        <p:nvCxnSpPr>
          <p:cNvPr id="10" name="Straight Arrow Connector 9"/>
          <p:cNvCxnSpPr/>
          <p:nvPr/>
        </p:nvCxnSpPr>
        <p:spPr>
          <a:xfrm>
            <a:off x="3504997" y="2094648"/>
            <a:ext cx="745067"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9508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Germ Tube Test</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581471" y="4707466"/>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1" name="Content Placeholder 1"/>
          <p:cNvSpPr>
            <a:spLocks noGrp="1"/>
          </p:cNvSpPr>
          <p:nvPr>
            <p:ph idx="1"/>
          </p:nvPr>
        </p:nvSpPr>
        <p:spPr>
          <a:xfrm>
            <a:off x="215184" y="712683"/>
            <a:ext cx="11349283" cy="838519"/>
          </a:xfrm>
        </p:spPr>
        <p:txBody>
          <a:bodyPr>
            <a:noAutofit/>
          </a:bodyPr>
          <a:lstStyle/>
          <a:p>
            <a:pPr marR="0" lvl="0" defTabSz="914400" eaLnBrk="1" fontAlgn="auto" latinLnBrk="0" hangingPunct="1">
              <a:lnSpc>
                <a:spcPct val="100000"/>
              </a:lnSpc>
              <a:spcBef>
                <a:spcPts val="0"/>
              </a:spcBef>
              <a:spcAft>
                <a:spcPts val="0"/>
              </a:spcAft>
              <a:buClrTx/>
              <a:buSzTx/>
              <a:buFont typeface="Wingdings" charset="2"/>
              <a:buChar char="§"/>
              <a:tabLst/>
              <a:defRPr/>
            </a:pPr>
            <a:r>
              <a:rPr lang="en-US" sz="1800" dirty="0" smtClean="0">
                <a:latin typeface="Arial" charset="0"/>
                <a:ea typeface="Arial" charset="0"/>
                <a:cs typeface="Arial" charset="0"/>
              </a:rPr>
              <a:t>Screening test for presumptive identification of </a:t>
            </a: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albicans</a:t>
            </a:r>
            <a:endParaRPr lang="en-US" sz="1800" i="1" dirty="0" smtClean="0">
              <a:latin typeface="Arial" charset="0"/>
              <a:ea typeface="Arial" charset="0"/>
              <a:cs typeface="Arial" charset="0"/>
            </a:endParaRPr>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sz="1800" i="1" dirty="0" smtClean="0">
              <a:latin typeface="Arial" charset="0"/>
              <a:ea typeface="Arial" charset="0"/>
              <a:cs typeface="Arial" charset="0"/>
            </a:endParaRPr>
          </a:p>
          <a:p>
            <a:pPr lvl="0">
              <a:lnSpc>
                <a:spcPct val="100000"/>
              </a:lnSpc>
              <a:spcBef>
                <a:spcPts val="0"/>
              </a:spcBef>
              <a:buFont typeface="Wingdings" charset="2"/>
              <a:buChar char="§"/>
            </a:pPr>
            <a:r>
              <a:rPr lang="en-US" sz="1800" dirty="0" smtClean="0">
                <a:latin typeface="Arial" charset="0"/>
                <a:ea typeface="Arial" charset="0"/>
                <a:cs typeface="Arial" charset="0"/>
              </a:rPr>
              <a:t>Colony + reagent/serum for germ tube testing → incubated </a:t>
            </a:r>
            <a:r>
              <a:rPr lang="en-US" sz="1800" dirty="0">
                <a:latin typeface="Arial" charset="0"/>
                <a:ea typeface="Arial" charset="0"/>
                <a:cs typeface="Arial" charset="0"/>
              </a:rPr>
              <a:t>→ </a:t>
            </a:r>
            <a:r>
              <a:rPr lang="en-US" sz="1800" dirty="0" smtClean="0">
                <a:latin typeface="Arial" charset="0"/>
                <a:ea typeface="Arial" charset="0"/>
                <a:cs typeface="Arial" charset="0"/>
              </a:rPr>
              <a:t>wet mount</a:t>
            </a:r>
          </a:p>
        </p:txBody>
      </p:sp>
      <p:graphicFrame>
        <p:nvGraphicFramePr>
          <p:cNvPr id="5" name="Table 4"/>
          <p:cNvGraphicFramePr>
            <a:graphicFrameLocks noGrp="1"/>
          </p:cNvGraphicFramePr>
          <p:nvPr>
            <p:extLst>
              <p:ext uri="{D42A27DB-BD31-4B8C-83A1-F6EECF244321}">
                <p14:modId xmlns:p14="http://schemas.microsoft.com/office/powerpoint/2010/main" val="1665909869"/>
              </p:ext>
            </p:extLst>
          </p:nvPr>
        </p:nvGraphicFramePr>
        <p:xfrm>
          <a:off x="664907" y="1897882"/>
          <a:ext cx="10815898" cy="4633555"/>
        </p:xfrm>
        <a:graphic>
          <a:graphicData uri="http://schemas.openxmlformats.org/drawingml/2006/table">
            <a:tbl>
              <a:tblPr firstRow="1" bandRow="1">
                <a:tableStyleId>{5C22544A-7EE6-4342-B048-85BDC9FD1C3A}</a:tableStyleId>
              </a:tblPr>
              <a:tblGrid>
                <a:gridCol w="5407949"/>
                <a:gridCol w="5407949"/>
              </a:tblGrid>
              <a:tr h="542078">
                <a:tc>
                  <a:txBody>
                    <a:bodyPr/>
                    <a:lstStyle/>
                    <a:p>
                      <a:pPr algn="ctr"/>
                      <a:r>
                        <a:rPr lang="en-US" b="1" dirty="0" smtClean="0">
                          <a:solidFill>
                            <a:sysClr val="windowText" lastClr="000000"/>
                          </a:solidFill>
                          <a:latin typeface="Arial" charset="0"/>
                          <a:ea typeface="Arial" charset="0"/>
                          <a:cs typeface="Arial" charset="0"/>
                        </a:rPr>
                        <a:t>(+) Germ Tube Test</a:t>
                      </a:r>
                      <a:endParaRPr lang="en-US" b="1" dirty="0">
                        <a:solidFill>
                          <a:sysClr val="windowText" lastClr="000000"/>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ysClr val="windowText" lastClr="000000"/>
                          </a:solidFill>
                          <a:latin typeface="Arial" charset="0"/>
                          <a:ea typeface="Arial" charset="0"/>
                          <a:cs typeface="Arial" charset="0"/>
                        </a:rPr>
                        <a:t>(-) Germ Tube Test</a:t>
                      </a:r>
                      <a:endParaRPr lang="en-US"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61106">
                <a:tc>
                  <a:txBody>
                    <a:bodyPr/>
                    <a:lstStyle/>
                    <a:p>
                      <a:pPr algn="ctr"/>
                      <a:endParaRPr lang="en-US" b="1" dirty="0" smtClean="0">
                        <a:solidFill>
                          <a:sysClr val="windowText" lastClr="000000"/>
                        </a:solidFill>
                        <a:latin typeface="Arial" charset="0"/>
                        <a:ea typeface="Arial" charset="0"/>
                        <a:cs typeface="Arial" charset="0"/>
                      </a:endParaRPr>
                    </a:p>
                    <a:p>
                      <a:pPr algn="ctr"/>
                      <a:endParaRPr lang="en-US" b="1" dirty="0" smtClean="0">
                        <a:solidFill>
                          <a:sysClr val="windowText" lastClr="000000"/>
                        </a:solidFill>
                        <a:latin typeface="Arial" charset="0"/>
                        <a:ea typeface="Arial" charset="0"/>
                        <a:cs typeface="Arial" charset="0"/>
                      </a:endParaRPr>
                    </a:p>
                    <a:p>
                      <a:pPr algn="ctr"/>
                      <a:endParaRPr lang="en-US" b="1" dirty="0" smtClean="0">
                        <a:solidFill>
                          <a:sysClr val="windowText" lastClr="000000"/>
                        </a:solidFill>
                        <a:latin typeface="Arial" charset="0"/>
                        <a:ea typeface="Arial" charset="0"/>
                        <a:cs typeface="Arial" charset="0"/>
                      </a:endParaRPr>
                    </a:p>
                    <a:p>
                      <a:pPr algn="ctr"/>
                      <a:endParaRPr lang="en-US" b="1" dirty="0" smtClean="0">
                        <a:solidFill>
                          <a:sysClr val="windowText" lastClr="000000"/>
                        </a:solidFill>
                        <a:latin typeface="Arial" charset="0"/>
                        <a:ea typeface="Arial" charset="0"/>
                        <a:cs typeface="Arial" charset="0"/>
                      </a:endParaRPr>
                    </a:p>
                    <a:p>
                      <a:pPr algn="ctr"/>
                      <a:endParaRPr lang="en-US" b="1" dirty="0" smtClean="0">
                        <a:solidFill>
                          <a:sysClr val="windowText" lastClr="000000"/>
                        </a:solidFill>
                        <a:latin typeface="Arial" charset="0"/>
                        <a:ea typeface="Arial" charset="0"/>
                        <a:cs typeface="Arial" charset="0"/>
                      </a:endParaRPr>
                    </a:p>
                    <a:p>
                      <a:pPr algn="ctr"/>
                      <a:endParaRPr lang="en-US" b="1" dirty="0">
                        <a:solidFill>
                          <a:sysClr val="windowText" lastClr="000000"/>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41651">
                <a:tc>
                  <a:txBody>
                    <a:bodyPr/>
                    <a:lstStyle/>
                    <a:p>
                      <a:pPr algn="l"/>
                      <a:r>
                        <a:rPr lang="en-US" b="0" i="0" dirty="0" smtClean="0">
                          <a:solidFill>
                            <a:sysClr val="windowText" lastClr="000000"/>
                          </a:solidFill>
                          <a:latin typeface="Arial" charset="0"/>
                          <a:ea typeface="Arial" charset="0"/>
                          <a:cs typeface="Arial" charset="0"/>
                        </a:rPr>
                        <a:t>Short,</a:t>
                      </a:r>
                      <a:r>
                        <a:rPr lang="en-US" b="0" i="0" baseline="0" dirty="0" smtClean="0">
                          <a:solidFill>
                            <a:sysClr val="windowText" lastClr="000000"/>
                          </a:solidFill>
                          <a:latin typeface="Arial" charset="0"/>
                          <a:ea typeface="Arial" charset="0"/>
                          <a:cs typeface="Arial" charset="0"/>
                        </a:rPr>
                        <a:t> slender, tube like structures arising laterally from yeast cell with NO constriction at point of origin</a:t>
                      </a:r>
                      <a:endParaRPr lang="en-US" b="0" i="0" dirty="0">
                        <a:solidFill>
                          <a:sysClr val="windowText" lastClr="000000"/>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charset="0"/>
                          <a:ea typeface="Arial" charset="0"/>
                          <a:cs typeface="Arial" charset="0"/>
                        </a:rPr>
                        <a:t>No hyphal extension arising from a yeast cell or a short hyphal extension with constriction at the point of origin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041651">
                <a:tc>
                  <a:txBody>
                    <a:bodyPr/>
                    <a:lstStyle/>
                    <a:p>
                      <a:pPr marL="285750" indent="-285750" algn="l">
                        <a:buFont typeface="Wingdings" charset="2"/>
                        <a:buChar char="§"/>
                      </a:pPr>
                      <a:r>
                        <a:rPr lang="en-US" b="0" i="1" dirty="0" smtClean="0">
                          <a:solidFill>
                            <a:sysClr val="windowText" lastClr="000000"/>
                          </a:solidFill>
                          <a:latin typeface="Arial" charset="0"/>
                          <a:ea typeface="Arial" charset="0"/>
                          <a:cs typeface="Arial" charset="0"/>
                        </a:rPr>
                        <a:t>C. </a:t>
                      </a:r>
                      <a:r>
                        <a:rPr lang="en-US" b="0" i="1" dirty="0" err="1" smtClean="0">
                          <a:solidFill>
                            <a:sysClr val="windowText" lastClr="000000"/>
                          </a:solidFill>
                          <a:latin typeface="Arial" charset="0"/>
                          <a:ea typeface="Arial" charset="0"/>
                          <a:cs typeface="Arial" charset="0"/>
                        </a:rPr>
                        <a:t>albicans</a:t>
                      </a:r>
                      <a:r>
                        <a:rPr lang="en-US" b="0" i="1" dirty="0" smtClean="0">
                          <a:solidFill>
                            <a:sysClr val="windowText" lastClr="000000"/>
                          </a:solidFill>
                          <a:latin typeface="Arial" charset="0"/>
                          <a:ea typeface="Arial" charset="0"/>
                          <a:cs typeface="Arial" charset="0"/>
                        </a:rPr>
                        <a:t> </a:t>
                      </a:r>
                      <a:r>
                        <a:rPr lang="en-US" b="0" i="0" dirty="0" smtClean="0">
                          <a:solidFill>
                            <a:sysClr val="windowText" lastClr="000000"/>
                          </a:solidFill>
                          <a:latin typeface="Arial" charset="0"/>
                          <a:ea typeface="Arial" charset="0"/>
                          <a:cs typeface="Arial" charset="0"/>
                        </a:rPr>
                        <a:t>[up</a:t>
                      </a:r>
                      <a:r>
                        <a:rPr lang="en-US" b="0" i="0" baseline="0" dirty="0" smtClean="0">
                          <a:solidFill>
                            <a:sysClr val="windowText" lastClr="000000"/>
                          </a:solidFill>
                          <a:latin typeface="Arial" charset="0"/>
                          <a:ea typeface="Arial" charset="0"/>
                          <a:cs typeface="Arial" charset="0"/>
                        </a:rPr>
                        <a:t> to 5% clinical isolates germ tube (-)]</a:t>
                      </a:r>
                      <a:endParaRPr lang="en-US" b="0" i="1" dirty="0" smtClean="0">
                        <a:solidFill>
                          <a:sysClr val="windowText" lastClr="000000"/>
                        </a:solidFill>
                        <a:latin typeface="Arial" charset="0"/>
                        <a:ea typeface="Arial" charset="0"/>
                        <a:cs typeface="Arial" charset="0"/>
                      </a:endParaRPr>
                    </a:p>
                    <a:p>
                      <a:pPr marL="285750" indent="-285750" algn="l">
                        <a:buFont typeface="Wingdings" charset="2"/>
                        <a:buChar char="§"/>
                      </a:pPr>
                      <a:r>
                        <a:rPr lang="en-US" b="0" i="1" dirty="0" smtClean="0">
                          <a:solidFill>
                            <a:sysClr val="windowText" lastClr="000000"/>
                          </a:solidFill>
                          <a:latin typeface="Arial" charset="0"/>
                          <a:ea typeface="Arial" charset="0"/>
                          <a:cs typeface="Arial" charset="0"/>
                        </a:rPr>
                        <a:t>C. </a:t>
                      </a:r>
                      <a:r>
                        <a:rPr lang="en-US" b="0" i="1" dirty="0" err="1" smtClean="0">
                          <a:solidFill>
                            <a:sysClr val="windowText" lastClr="000000"/>
                          </a:solidFill>
                          <a:latin typeface="Arial" charset="0"/>
                          <a:ea typeface="Arial" charset="0"/>
                          <a:cs typeface="Arial" charset="0"/>
                        </a:rPr>
                        <a:t>dubliniensis</a:t>
                      </a:r>
                      <a:endParaRPr lang="en-US" b="1" dirty="0">
                        <a:solidFill>
                          <a:sysClr val="windowText" lastClr="000000"/>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b="0" dirty="0" smtClean="0">
                          <a:solidFill>
                            <a:sysClr val="windowText" lastClr="000000"/>
                          </a:solidFill>
                          <a:latin typeface="Arial" charset="0"/>
                          <a:ea typeface="Arial" charset="0"/>
                          <a:cs typeface="Arial" charset="0"/>
                        </a:rPr>
                        <a:t>All</a:t>
                      </a:r>
                      <a:r>
                        <a:rPr lang="en-US" b="0" baseline="0" dirty="0" smtClean="0">
                          <a:solidFill>
                            <a:sysClr val="windowText" lastClr="000000"/>
                          </a:solidFill>
                          <a:latin typeface="Arial" charset="0"/>
                          <a:ea typeface="Arial" charset="0"/>
                          <a:cs typeface="Arial" charset="0"/>
                        </a:rPr>
                        <a:t> other </a:t>
                      </a:r>
                      <a:r>
                        <a:rPr lang="en-US" b="0" i="1" baseline="0" dirty="0" smtClean="0">
                          <a:solidFill>
                            <a:sysClr val="windowText" lastClr="000000"/>
                          </a:solidFill>
                          <a:latin typeface="Arial" charset="0"/>
                          <a:ea typeface="Arial" charset="0"/>
                          <a:cs typeface="Arial" charset="0"/>
                        </a:rPr>
                        <a:t>Candida </a:t>
                      </a:r>
                      <a:r>
                        <a:rPr lang="en-US" b="0" baseline="0" dirty="0" err="1" smtClean="0">
                          <a:solidFill>
                            <a:sysClr val="windowText" lastClr="000000"/>
                          </a:solidFill>
                          <a:latin typeface="Arial" charset="0"/>
                          <a:ea typeface="Arial" charset="0"/>
                          <a:cs typeface="Arial" charset="0"/>
                        </a:rPr>
                        <a:t>spp</a:t>
                      </a:r>
                      <a:endParaRPr lang="en-US" b="0" i="1" baseline="0" dirty="0" smtClean="0">
                        <a:solidFill>
                          <a:sysClr val="windowText" lastClr="000000"/>
                        </a:solidFill>
                        <a:latin typeface="Arial" charset="0"/>
                        <a:ea typeface="Arial" charset="0"/>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tropicalis</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can produce </a:t>
                      </a:r>
                      <a:r>
                        <a:rPr lang="en-US" sz="1800" dirty="0" err="1" smtClean="0">
                          <a:latin typeface="Arial" charset="0"/>
                          <a:ea typeface="Arial" charset="0"/>
                          <a:cs typeface="Arial" charset="0"/>
                        </a:rPr>
                        <a:t>pseudohyphae</a:t>
                      </a:r>
                      <a:r>
                        <a:rPr lang="en-US" sz="1800" dirty="0" smtClean="0">
                          <a:latin typeface="Arial" charset="0"/>
                          <a:ea typeface="Arial" charset="0"/>
                          <a:cs typeface="Arial" charset="0"/>
                        </a:rPr>
                        <a:t> that closely resemble germ tubes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Picture 5"/>
          <p:cNvPicPr>
            <a:picLocks noChangeAspect="1"/>
          </p:cNvPicPr>
          <p:nvPr/>
        </p:nvPicPr>
        <p:blipFill>
          <a:blip r:embed="rId3"/>
          <a:stretch>
            <a:fillRect/>
          </a:stretch>
        </p:blipFill>
        <p:spPr>
          <a:xfrm>
            <a:off x="1942822" y="2496491"/>
            <a:ext cx="2679700" cy="1714500"/>
          </a:xfrm>
          <a:prstGeom prst="rect">
            <a:avLst/>
          </a:prstGeom>
        </p:spPr>
      </p:pic>
      <p:pic>
        <p:nvPicPr>
          <p:cNvPr id="8" name="Picture 7"/>
          <p:cNvPicPr>
            <a:picLocks noChangeAspect="1"/>
          </p:cNvPicPr>
          <p:nvPr/>
        </p:nvPicPr>
        <p:blipFill>
          <a:blip r:embed="rId4"/>
          <a:stretch>
            <a:fillRect/>
          </a:stretch>
        </p:blipFill>
        <p:spPr>
          <a:xfrm>
            <a:off x="9292664" y="58500"/>
            <a:ext cx="2271803" cy="1657575"/>
          </a:xfrm>
          <a:prstGeom prst="rect">
            <a:avLst/>
          </a:prstGeom>
        </p:spPr>
      </p:pic>
      <p:pic>
        <p:nvPicPr>
          <p:cNvPr id="12" name="Picture 11"/>
          <p:cNvPicPr>
            <a:picLocks noChangeAspect="1"/>
          </p:cNvPicPr>
          <p:nvPr/>
        </p:nvPicPr>
        <p:blipFill>
          <a:blip r:embed="rId5"/>
          <a:stretch>
            <a:fillRect/>
          </a:stretch>
        </p:blipFill>
        <p:spPr>
          <a:xfrm>
            <a:off x="7488771" y="2472147"/>
            <a:ext cx="2463800" cy="1790700"/>
          </a:xfrm>
          <a:prstGeom prst="rect">
            <a:avLst/>
          </a:prstGeom>
        </p:spPr>
      </p:pic>
      <p:sp>
        <p:nvSpPr>
          <p:cNvPr id="13" name="TextBox 12"/>
          <p:cNvSpPr txBox="1"/>
          <p:nvPr/>
        </p:nvSpPr>
        <p:spPr>
          <a:xfrm>
            <a:off x="13157200" y="6959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64557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049" y="660399"/>
            <a:ext cx="11427284" cy="5757334"/>
            <a:chOff x="426049" y="660399"/>
            <a:chExt cx="10901334" cy="5604933"/>
          </a:xfrm>
        </p:grpSpPr>
        <p:pic>
          <p:nvPicPr>
            <p:cNvPr id="6" name="Picture 5"/>
            <p:cNvPicPr>
              <a:picLocks noChangeAspect="1"/>
            </p:cNvPicPr>
            <p:nvPr/>
          </p:nvPicPr>
          <p:blipFill>
            <a:blip r:embed="rId3"/>
            <a:stretch>
              <a:fillRect/>
            </a:stretch>
          </p:blipFill>
          <p:spPr>
            <a:xfrm>
              <a:off x="426049" y="660399"/>
              <a:ext cx="7716809" cy="4927601"/>
            </a:xfrm>
            <a:prstGeom prst="rect">
              <a:avLst/>
            </a:prstGeom>
          </p:spPr>
        </p:pic>
        <p:pic>
          <p:nvPicPr>
            <p:cNvPr id="7" name="Picture 6"/>
            <p:cNvPicPr>
              <a:picLocks noChangeAspect="1"/>
            </p:cNvPicPr>
            <p:nvPr/>
          </p:nvPicPr>
          <p:blipFill>
            <a:blip r:embed="rId4"/>
            <a:stretch>
              <a:fillRect/>
            </a:stretch>
          </p:blipFill>
          <p:spPr>
            <a:xfrm>
              <a:off x="4958333" y="3299047"/>
              <a:ext cx="6369050" cy="2966285"/>
            </a:xfrm>
            <a:prstGeom prst="rect">
              <a:avLst/>
            </a:prstGeom>
          </p:spPr>
        </p:pic>
      </p:grpSp>
      <p:sp>
        <p:nvSpPr>
          <p:cNvPr id="2" name="Rectangle 1"/>
          <p:cNvSpPr/>
          <p:nvPr/>
        </p:nvSpPr>
        <p:spPr>
          <a:xfrm>
            <a:off x="7618950" y="6534835"/>
            <a:ext cx="4693914" cy="323165"/>
          </a:xfrm>
          <a:prstGeom prst="rect">
            <a:avLst/>
          </a:prstGeom>
        </p:spPr>
        <p:txBody>
          <a:bodyPr wrap="none">
            <a:spAutoFit/>
          </a:bodyPr>
          <a:lstStyle/>
          <a:p>
            <a:r>
              <a:rPr lang="en-US" sz="1500" dirty="0" smtClean="0">
                <a:latin typeface="Arial" charset="0"/>
                <a:ea typeface="Arial" charset="0"/>
                <a:cs typeface="Arial" charset="0"/>
              </a:rPr>
              <a:t>Comprehensive Review of Infectious Diseases, 2020</a:t>
            </a:r>
            <a:endParaRPr lang="en-US" sz="1500" dirty="0"/>
          </a:p>
        </p:txBody>
      </p:sp>
    </p:spTree>
    <p:extLst>
      <p:ext uri="{BB962C8B-B14F-4D97-AF65-F5344CB8AC3E}">
        <p14:creationId xmlns:p14="http://schemas.microsoft.com/office/powerpoint/2010/main" val="2803103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Rice Tween Agar</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6" name="Content Placeholder 1"/>
          <p:cNvSpPr>
            <a:spLocks noGrp="1"/>
          </p:cNvSpPr>
          <p:nvPr>
            <p:ph idx="1"/>
          </p:nvPr>
        </p:nvSpPr>
        <p:spPr>
          <a:xfrm>
            <a:off x="215184" y="712683"/>
            <a:ext cx="11349283" cy="1810384"/>
          </a:xfrm>
        </p:spPr>
        <p:txBody>
          <a:bodyPr>
            <a:noAutofit/>
          </a:bodyPr>
          <a:lstStyle/>
          <a:p>
            <a:pPr marR="0" lvl="0" defTabSz="914400" eaLnBrk="1" fontAlgn="auto" latinLnBrk="0" hangingPunct="1">
              <a:lnSpc>
                <a:spcPct val="100000"/>
              </a:lnSpc>
              <a:spcBef>
                <a:spcPts val="0"/>
              </a:spcBef>
              <a:spcAft>
                <a:spcPts val="0"/>
              </a:spcAft>
              <a:buClrTx/>
              <a:buSzTx/>
              <a:buFont typeface="Wingdings" charset="2"/>
              <a:buChar char="§"/>
              <a:tabLst/>
              <a:defRPr/>
            </a:pPr>
            <a:r>
              <a:rPr lang="en-US" sz="1800" dirty="0" smtClean="0">
                <a:latin typeface="Arial" charset="0"/>
                <a:ea typeface="Arial" charset="0"/>
                <a:cs typeface="Arial" charset="0"/>
              </a:rPr>
              <a:t>Morphology of yeast on Rice-Tween 80 Agar is a key characteristic used in yeast identification </a:t>
            </a:r>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sz="1800" dirty="0" smtClean="0">
              <a:latin typeface="Arial" charset="0"/>
              <a:ea typeface="Arial" charset="0"/>
              <a:cs typeface="Arial" charset="0"/>
            </a:endParaRPr>
          </a:p>
          <a:p>
            <a:pPr marR="0" lvl="0" defTabSz="914400" eaLnBrk="1" fontAlgn="auto" latinLnBrk="0" hangingPunct="1">
              <a:lnSpc>
                <a:spcPct val="100000"/>
              </a:lnSpc>
              <a:spcBef>
                <a:spcPts val="0"/>
              </a:spcBef>
              <a:spcAft>
                <a:spcPts val="0"/>
              </a:spcAft>
              <a:buClrTx/>
              <a:buSzTx/>
              <a:buFont typeface="Wingdings" charset="2"/>
              <a:buChar char="§"/>
              <a:tabLst/>
              <a:defRPr/>
            </a:pPr>
            <a:r>
              <a:rPr lang="en-US" sz="1800" dirty="0" smtClean="0">
                <a:latin typeface="Arial" charset="0"/>
                <a:ea typeface="Arial" charset="0"/>
                <a:cs typeface="Arial" charset="0"/>
              </a:rPr>
              <a:t>Media enhances formation of hyphae and helps differentiation of yeasts, especially </a:t>
            </a: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albicans</a:t>
            </a:r>
            <a:r>
              <a:rPr lang="en-US" sz="1800" dirty="0" smtClean="0">
                <a:latin typeface="Arial" charset="0"/>
                <a:ea typeface="Arial" charset="0"/>
                <a:cs typeface="Arial" charset="0"/>
              </a:rPr>
              <a:t>, on the basis of </a:t>
            </a:r>
            <a:r>
              <a:rPr lang="en-US" sz="1800" dirty="0" err="1" smtClean="0">
                <a:latin typeface="Arial" charset="0"/>
                <a:ea typeface="Arial" charset="0"/>
                <a:cs typeface="Arial" charset="0"/>
              </a:rPr>
              <a:t>chlamydospore</a:t>
            </a:r>
            <a:r>
              <a:rPr lang="en-US" sz="1800" dirty="0" smtClean="0">
                <a:latin typeface="Arial" charset="0"/>
                <a:ea typeface="Arial" charset="0"/>
                <a:cs typeface="Arial" charset="0"/>
              </a:rPr>
              <a:t> formation</a:t>
            </a:r>
          </a:p>
        </p:txBody>
      </p:sp>
      <p:pic>
        <p:nvPicPr>
          <p:cNvPr id="5" name="Picture 4"/>
          <p:cNvPicPr>
            <a:picLocks noChangeAspect="1"/>
          </p:cNvPicPr>
          <p:nvPr/>
        </p:nvPicPr>
        <p:blipFill>
          <a:blip r:embed="rId3"/>
          <a:stretch>
            <a:fillRect/>
          </a:stretch>
        </p:blipFill>
        <p:spPr>
          <a:xfrm>
            <a:off x="385226" y="3310414"/>
            <a:ext cx="5140932" cy="3002518"/>
          </a:xfrm>
          <a:prstGeom prst="rect">
            <a:avLst/>
          </a:prstGeom>
        </p:spPr>
      </p:pic>
      <p:sp>
        <p:nvSpPr>
          <p:cNvPr id="8" name="Rectangle 7"/>
          <p:cNvSpPr/>
          <p:nvPr/>
        </p:nvSpPr>
        <p:spPr>
          <a:xfrm>
            <a:off x="-92308" y="2599964"/>
            <a:ext cx="6096000" cy="646331"/>
          </a:xfrm>
          <a:prstGeom prst="rect">
            <a:avLst/>
          </a:prstGeom>
        </p:spPr>
        <p:txBody>
          <a:bodyPr>
            <a:spAutoFit/>
          </a:bodyPr>
          <a:lstStyle/>
          <a:p>
            <a:pPr lvl="1">
              <a:lnSpc>
                <a:spcPct val="100000"/>
              </a:lnSpc>
              <a:spcBef>
                <a:spcPts val="0"/>
              </a:spcBef>
              <a:buFont typeface="Wingdings" charset="2"/>
              <a:buChar char="§"/>
            </a:pPr>
            <a:r>
              <a:rPr lang="en-US" b="1" i="1" dirty="0">
                <a:latin typeface="Arial" charset="0"/>
                <a:ea typeface="Arial" charset="0"/>
                <a:cs typeface="Arial" charset="0"/>
              </a:rPr>
              <a:t>C. </a:t>
            </a:r>
            <a:r>
              <a:rPr lang="en-US" b="1" i="1" dirty="0" err="1">
                <a:latin typeface="Arial" charset="0"/>
                <a:ea typeface="Arial" charset="0"/>
                <a:cs typeface="Arial" charset="0"/>
              </a:rPr>
              <a:t>albicans</a:t>
            </a:r>
            <a:r>
              <a:rPr lang="en-US" b="1" i="1" dirty="0">
                <a:latin typeface="Arial" charset="0"/>
                <a:ea typeface="Arial" charset="0"/>
                <a:cs typeface="Arial" charset="0"/>
              </a:rPr>
              <a:t> </a:t>
            </a:r>
            <a:r>
              <a:rPr lang="en-US" dirty="0">
                <a:latin typeface="Arial" charset="0"/>
                <a:ea typeface="Arial" charset="0"/>
                <a:cs typeface="Arial" charset="0"/>
              </a:rPr>
              <a:t>produces </a:t>
            </a:r>
            <a:r>
              <a:rPr lang="en-US" dirty="0" err="1">
                <a:latin typeface="Arial" charset="0"/>
                <a:ea typeface="Arial" charset="0"/>
                <a:cs typeface="Arial" charset="0"/>
              </a:rPr>
              <a:t>chlamydospores</a:t>
            </a:r>
            <a:r>
              <a:rPr lang="en-US" dirty="0">
                <a:latin typeface="Arial" charset="0"/>
                <a:ea typeface="Arial" charset="0"/>
                <a:cs typeface="Arial" charset="0"/>
              </a:rPr>
              <a:t> (terminal, round, thick walled) on corn meal/rice agar at 25</a:t>
            </a:r>
            <a:r>
              <a:rPr lang="en-US" baseline="30000" dirty="0">
                <a:latin typeface="Arial" charset="0"/>
                <a:ea typeface="Arial" charset="0"/>
                <a:cs typeface="Arial" charset="0"/>
              </a:rPr>
              <a:t>o</a:t>
            </a:r>
            <a:r>
              <a:rPr lang="en-US" dirty="0">
                <a:latin typeface="Arial" charset="0"/>
                <a:ea typeface="Arial" charset="0"/>
                <a:cs typeface="Arial" charset="0"/>
              </a:rPr>
              <a:t>C</a:t>
            </a:r>
          </a:p>
        </p:txBody>
      </p:sp>
      <p:pic>
        <p:nvPicPr>
          <p:cNvPr id="9" name="Picture 8"/>
          <p:cNvPicPr>
            <a:picLocks noChangeAspect="1"/>
          </p:cNvPicPr>
          <p:nvPr/>
        </p:nvPicPr>
        <p:blipFill>
          <a:blip r:embed="rId4"/>
          <a:stretch>
            <a:fillRect/>
          </a:stretch>
        </p:blipFill>
        <p:spPr>
          <a:xfrm>
            <a:off x="6063204" y="3310414"/>
            <a:ext cx="5501263" cy="3011218"/>
          </a:xfrm>
          <a:prstGeom prst="rect">
            <a:avLst/>
          </a:prstGeom>
        </p:spPr>
      </p:pic>
      <p:sp>
        <p:nvSpPr>
          <p:cNvPr id="10" name="Rectangle 9"/>
          <p:cNvSpPr/>
          <p:nvPr/>
        </p:nvSpPr>
        <p:spPr>
          <a:xfrm>
            <a:off x="5526159" y="2628390"/>
            <a:ext cx="6665842" cy="646331"/>
          </a:xfrm>
          <a:prstGeom prst="rect">
            <a:avLst/>
          </a:prstGeom>
        </p:spPr>
        <p:txBody>
          <a:bodyPr wrap="square">
            <a:spAutoFit/>
          </a:bodyPr>
          <a:lstStyle/>
          <a:p>
            <a:pPr lvl="1">
              <a:lnSpc>
                <a:spcPct val="100000"/>
              </a:lnSpc>
              <a:spcBef>
                <a:spcPts val="0"/>
              </a:spcBef>
              <a:buFont typeface="Wingdings" charset="2"/>
              <a:buChar char="§"/>
            </a:pPr>
            <a:r>
              <a:rPr lang="en-US" b="1" i="1" dirty="0">
                <a:latin typeface="Arial" charset="0"/>
                <a:ea typeface="Arial" charset="0"/>
                <a:cs typeface="Arial" charset="0"/>
              </a:rPr>
              <a:t>C. </a:t>
            </a:r>
            <a:r>
              <a:rPr lang="en-US" b="1" i="1" dirty="0" err="1">
                <a:solidFill>
                  <a:sysClr val="windowText" lastClr="000000"/>
                </a:solidFill>
                <a:latin typeface="Arial" charset="0"/>
                <a:ea typeface="Arial" charset="0"/>
                <a:cs typeface="Arial" charset="0"/>
              </a:rPr>
              <a:t>dubliniensis</a:t>
            </a:r>
            <a:r>
              <a:rPr lang="en-US" b="1" dirty="0">
                <a:solidFill>
                  <a:sysClr val="windowText" lastClr="000000"/>
                </a:solidFill>
                <a:latin typeface="Arial" charset="0"/>
                <a:ea typeface="Arial" charset="0"/>
                <a:cs typeface="Arial" charset="0"/>
              </a:rPr>
              <a:t> </a:t>
            </a:r>
            <a:r>
              <a:rPr lang="en-US" dirty="0">
                <a:solidFill>
                  <a:sysClr val="windowText" lastClr="000000"/>
                </a:solidFill>
                <a:latin typeface="Arial" charset="0"/>
                <a:ea typeface="Arial" charset="0"/>
                <a:cs typeface="Arial" charset="0"/>
              </a:rPr>
              <a:t>also produces</a:t>
            </a:r>
            <a:r>
              <a:rPr lang="en-US" dirty="0">
                <a:latin typeface="Arial" charset="0"/>
                <a:ea typeface="Arial" charset="0"/>
                <a:cs typeface="Arial" charset="0"/>
              </a:rPr>
              <a:t> </a:t>
            </a:r>
            <a:r>
              <a:rPr lang="en-US" dirty="0" err="1" smtClean="0">
                <a:latin typeface="Arial" charset="0"/>
                <a:ea typeface="Arial" charset="0"/>
                <a:cs typeface="Arial" charset="0"/>
              </a:rPr>
              <a:t>chlamydospores</a:t>
            </a:r>
            <a:r>
              <a:rPr lang="en-US" dirty="0" smtClean="0">
                <a:latin typeface="Arial" charset="0"/>
                <a:ea typeface="Arial" charset="0"/>
                <a:cs typeface="Arial" charset="0"/>
              </a:rPr>
              <a:t>, but often multiple</a:t>
            </a:r>
            <a:endParaRPr lang="en-US" dirty="0">
              <a:latin typeface="Arial" charset="0"/>
              <a:ea typeface="Arial" charset="0"/>
              <a:cs typeface="Arial" charset="0"/>
            </a:endParaRPr>
          </a:p>
        </p:txBody>
      </p:sp>
    </p:spTree>
    <p:extLst>
      <p:ext uri="{BB962C8B-B14F-4D97-AF65-F5344CB8AC3E}">
        <p14:creationId xmlns:p14="http://schemas.microsoft.com/office/powerpoint/2010/main" val="777250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err="1" smtClean="0">
                <a:latin typeface="Arial" charset="0"/>
                <a:ea typeface="Arial" charset="0"/>
                <a:cs typeface="Arial" charset="0"/>
              </a:rPr>
              <a:t>CHROMagar</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7" name="Content Placeholder 1"/>
          <p:cNvSpPr>
            <a:spLocks noGrp="1"/>
          </p:cNvSpPr>
          <p:nvPr>
            <p:ph idx="1"/>
          </p:nvPr>
        </p:nvSpPr>
        <p:spPr>
          <a:xfrm>
            <a:off x="215184" y="712683"/>
            <a:ext cx="11588360" cy="1414291"/>
          </a:xfrm>
        </p:spPr>
        <p:txBody>
          <a:bodyPr>
            <a:noAutofit/>
          </a:bodyPr>
          <a:lstStyle/>
          <a:p>
            <a:pPr marR="0" lvl="0" defTabSz="914400" eaLnBrk="1" fontAlgn="auto" latinLnBrk="0" hangingPunct="1">
              <a:lnSpc>
                <a:spcPct val="100000"/>
              </a:lnSpc>
              <a:spcBef>
                <a:spcPts val="0"/>
              </a:spcBef>
              <a:spcAft>
                <a:spcPts val="0"/>
              </a:spcAft>
              <a:buClrTx/>
              <a:buSzTx/>
              <a:buFont typeface="Wingdings" charset="2"/>
              <a:buChar char="§"/>
              <a:tabLst/>
              <a:defRPr/>
            </a:pPr>
            <a:r>
              <a:rPr lang="en-US" sz="1800" dirty="0" smtClean="0">
                <a:latin typeface="Arial" charset="0"/>
                <a:ea typeface="Arial" charset="0"/>
                <a:cs typeface="Arial" charset="0"/>
              </a:rPr>
              <a:t>Selective and differential medium for the following </a:t>
            </a:r>
            <a:r>
              <a:rPr lang="en-US" sz="1800" i="1" dirty="0" smtClean="0">
                <a:latin typeface="Arial" charset="0"/>
                <a:ea typeface="Arial" charset="0"/>
                <a:cs typeface="Arial" charset="0"/>
              </a:rPr>
              <a:t>Candida </a:t>
            </a:r>
            <a:r>
              <a:rPr lang="en-US" sz="1800" dirty="0" err="1" smtClean="0">
                <a:latin typeface="Arial" charset="0"/>
                <a:ea typeface="Arial" charset="0"/>
                <a:cs typeface="Arial" charset="0"/>
              </a:rPr>
              <a:t>spp</a:t>
            </a:r>
            <a:r>
              <a:rPr lang="en-US" sz="1800" dirty="0" smtClean="0">
                <a:latin typeface="Arial" charset="0"/>
                <a:ea typeface="Arial" charset="0"/>
                <a:cs typeface="Arial" charset="0"/>
              </a:rPr>
              <a:t> and </a:t>
            </a: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auris</a:t>
            </a:r>
            <a:endParaRPr lang="en-US" sz="1800" i="1" dirty="0" smtClean="0">
              <a:latin typeface="Arial" charset="0"/>
              <a:ea typeface="Arial" charset="0"/>
              <a:cs typeface="Arial" charset="0"/>
            </a:endParaRPr>
          </a:p>
          <a:p>
            <a:pPr>
              <a:lnSpc>
                <a:spcPct val="100000"/>
              </a:lnSpc>
              <a:spcBef>
                <a:spcPts val="0"/>
              </a:spcBef>
              <a:buFont typeface="Wingdings" charset="2"/>
              <a:buChar char="§"/>
            </a:pPr>
            <a:endParaRPr lang="en-US" sz="1800" dirty="0">
              <a:latin typeface="Arial" charset="0"/>
              <a:ea typeface="Arial" charset="0"/>
              <a:cs typeface="Arial" charset="0"/>
            </a:endParaRPr>
          </a:p>
          <a:p>
            <a:pPr>
              <a:lnSpc>
                <a:spcPct val="100000"/>
              </a:lnSpc>
              <a:spcBef>
                <a:spcPts val="0"/>
              </a:spcBef>
              <a:buFont typeface="Wingdings" charset="2"/>
              <a:buChar char="§"/>
            </a:pPr>
            <a:r>
              <a:rPr lang="en-US" sz="1800" dirty="0" smtClean="0">
                <a:latin typeface="Arial" charset="0"/>
                <a:ea typeface="Arial" charset="0"/>
                <a:cs typeface="Arial" charset="0"/>
              </a:rPr>
              <a:t>Other </a:t>
            </a:r>
            <a:r>
              <a:rPr lang="en-US" sz="1800" dirty="0">
                <a:latin typeface="Arial" charset="0"/>
                <a:ea typeface="Arial" charset="0"/>
                <a:cs typeface="Arial" charset="0"/>
              </a:rPr>
              <a:t>yeast species may develop either </a:t>
            </a:r>
            <a:r>
              <a:rPr lang="en-US" sz="1800" dirty="0" smtClean="0">
                <a:latin typeface="Arial" charset="0"/>
                <a:ea typeface="Arial" charset="0"/>
                <a:cs typeface="Arial" charset="0"/>
              </a:rPr>
              <a:t>cream, or </a:t>
            </a:r>
            <a:r>
              <a:rPr lang="en-US" sz="1800" dirty="0">
                <a:latin typeface="Arial" charset="0"/>
                <a:ea typeface="Arial" charset="0"/>
                <a:cs typeface="Arial" charset="0"/>
              </a:rPr>
              <a:t>appear rose or light – dark </a:t>
            </a:r>
            <a:r>
              <a:rPr lang="en-US" sz="1800" dirty="0" smtClean="0">
                <a:latin typeface="Arial" charset="0"/>
                <a:ea typeface="Arial" charset="0"/>
                <a:cs typeface="Arial" charset="0"/>
              </a:rPr>
              <a:t>mauve. For these, additional </a:t>
            </a:r>
            <a:r>
              <a:rPr lang="en-US" sz="1800" dirty="0">
                <a:latin typeface="Arial" charset="0"/>
                <a:ea typeface="Arial" charset="0"/>
                <a:cs typeface="Arial" charset="0"/>
              </a:rPr>
              <a:t>identification methods are </a:t>
            </a:r>
            <a:r>
              <a:rPr lang="en-US" sz="1800" dirty="0" smtClean="0">
                <a:latin typeface="Arial" charset="0"/>
                <a:ea typeface="Arial" charset="0"/>
                <a:cs typeface="Arial" charset="0"/>
              </a:rPr>
              <a:t>needed</a:t>
            </a:r>
            <a:endParaRPr lang="en-US" sz="1800" dirty="0">
              <a:latin typeface="Arial" charset="0"/>
              <a:ea typeface="Arial" charset="0"/>
              <a:cs typeface="Arial" charset="0"/>
            </a:endParaRPr>
          </a:p>
          <a:p>
            <a:pPr marR="0" lvl="0" defTabSz="914400" eaLnBrk="1" fontAlgn="auto" latinLnBrk="0" hangingPunct="1">
              <a:lnSpc>
                <a:spcPct val="100000"/>
              </a:lnSpc>
              <a:spcBef>
                <a:spcPts val="0"/>
              </a:spcBef>
              <a:spcAft>
                <a:spcPts val="0"/>
              </a:spcAft>
              <a:buClrTx/>
              <a:buSzTx/>
              <a:buFont typeface="Wingdings" charset="2"/>
              <a:buChar char="§"/>
              <a:tabLst/>
              <a:defRPr/>
            </a:pPr>
            <a:endParaRPr lang="en-US" sz="1800" dirty="0" smtClean="0">
              <a:latin typeface="Arial" charset="0"/>
              <a:ea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82255320"/>
              </p:ext>
            </p:extLst>
          </p:nvPr>
        </p:nvGraphicFramePr>
        <p:xfrm>
          <a:off x="399143" y="2834528"/>
          <a:ext cx="11161488" cy="3840480"/>
        </p:xfrm>
        <a:graphic>
          <a:graphicData uri="http://schemas.openxmlformats.org/drawingml/2006/table">
            <a:tbl>
              <a:tblPr firstRow="1" bandRow="1">
                <a:tableStyleId>{5C22544A-7EE6-4342-B048-85BDC9FD1C3A}</a:tableStyleId>
              </a:tblPr>
              <a:tblGrid>
                <a:gridCol w="2790372"/>
                <a:gridCol w="2790372"/>
                <a:gridCol w="2790372"/>
                <a:gridCol w="2790372"/>
              </a:tblGrid>
              <a:tr h="683924">
                <a:tc>
                  <a:txBody>
                    <a:bodyPr/>
                    <a:lstStyle/>
                    <a:p>
                      <a:pPr lvl="0" algn="ctr">
                        <a:defRPr/>
                      </a:pPr>
                      <a:r>
                        <a:rPr lang="en-US" sz="1600" b="1" i="1" dirty="0" smtClean="0">
                          <a:solidFill>
                            <a:schemeClr val="tx1"/>
                          </a:solidFill>
                          <a:latin typeface="Arial" charset="0"/>
                          <a:ea typeface="Arial" charset="0"/>
                          <a:cs typeface="Arial" charset="0"/>
                        </a:rPr>
                        <a:t>C. </a:t>
                      </a:r>
                      <a:r>
                        <a:rPr lang="en-US" sz="1600" b="1" i="1" dirty="0" err="1" smtClean="0">
                          <a:solidFill>
                            <a:schemeClr val="tx1"/>
                          </a:solidFill>
                          <a:latin typeface="Arial" charset="0"/>
                          <a:ea typeface="Arial" charset="0"/>
                          <a:cs typeface="Arial" charset="0"/>
                        </a:rPr>
                        <a:t>albicans</a:t>
                      </a:r>
                      <a:endParaRPr lang="en-US" sz="1600" b="1" dirty="0" smtClean="0">
                        <a:solidFill>
                          <a:schemeClr val="tx1"/>
                        </a:solidFill>
                        <a:latin typeface="Arial" charset="0"/>
                        <a:ea typeface="Arial" charset="0"/>
                        <a:cs typeface="Arial" charset="0"/>
                      </a:endParaRPr>
                    </a:p>
                    <a:p>
                      <a:pPr lvl="0" algn="ctr">
                        <a:defRPr/>
                      </a:pPr>
                      <a:r>
                        <a:rPr lang="en-US" sz="1600" b="1" dirty="0" smtClean="0">
                          <a:solidFill>
                            <a:schemeClr val="tx1"/>
                          </a:solidFill>
                          <a:latin typeface="Arial" charset="0"/>
                          <a:ea typeface="Arial" charset="0"/>
                          <a:cs typeface="Arial" charset="0"/>
                        </a:rPr>
                        <a:t>Green - blue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defRPr/>
                      </a:pPr>
                      <a:r>
                        <a:rPr lang="en-US" sz="1600" b="1" i="1" dirty="0" smtClean="0">
                          <a:solidFill>
                            <a:schemeClr val="tx1"/>
                          </a:solidFill>
                          <a:latin typeface="Arial" charset="0"/>
                          <a:ea typeface="Arial" charset="0"/>
                          <a:cs typeface="Arial" charset="0"/>
                        </a:rPr>
                        <a:t>C. </a:t>
                      </a:r>
                      <a:r>
                        <a:rPr lang="en-US" sz="1600" b="1" i="1" dirty="0" err="1" smtClean="0">
                          <a:solidFill>
                            <a:schemeClr val="tx1"/>
                          </a:solidFill>
                          <a:latin typeface="Arial" charset="0"/>
                          <a:ea typeface="Arial" charset="0"/>
                          <a:cs typeface="Arial" charset="0"/>
                        </a:rPr>
                        <a:t>krusei</a:t>
                      </a:r>
                      <a:endParaRPr lang="en-US" sz="1600" b="1" dirty="0" smtClean="0">
                        <a:solidFill>
                          <a:schemeClr val="tx1"/>
                        </a:solidFill>
                        <a:latin typeface="Arial" charset="0"/>
                        <a:ea typeface="Arial" charset="0"/>
                        <a:cs typeface="Arial" charset="0"/>
                      </a:endParaRPr>
                    </a:p>
                    <a:p>
                      <a:pPr lvl="0" algn="ctr">
                        <a:defRPr/>
                      </a:pPr>
                      <a:r>
                        <a:rPr lang="en-US" sz="1600" b="1" dirty="0" smtClean="0">
                          <a:solidFill>
                            <a:schemeClr val="tx1"/>
                          </a:solidFill>
                          <a:latin typeface="Arial" charset="0"/>
                          <a:ea typeface="Arial" charset="0"/>
                          <a:cs typeface="Arial" charset="0"/>
                        </a:rPr>
                        <a:t>Pink with whitish border, fuzzy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defRPr/>
                      </a:pPr>
                      <a:r>
                        <a:rPr lang="en-US" sz="1600" b="1" i="1" dirty="0" smtClean="0">
                          <a:solidFill>
                            <a:schemeClr val="tx1"/>
                          </a:solidFill>
                          <a:latin typeface="Arial" charset="0"/>
                          <a:ea typeface="Arial" charset="0"/>
                          <a:cs typeface="Arial" charset="0"/>
                        </a:rPr>
                        <a:t>C. </a:t>
                      </a:r>
                      <a:r>
                        <a:rPr lang="en-US" sz="1600" b="1" i="1" dirty="0" err="1" smtClean="0">
                          <a:solidFill>
                            <a:schemeClr val="tx1"/>
                          </a:solidFill>
                          <a:latin typeface="Arial" charset="0"/>
                          <a:ea typeface="Arial" charset="0"/>
                          <a:cs typeface="Arial" charset="0"/>
                        </a:rPr>
                        <a:t>tropicalis</a:t>
                      </a:r>
                      <a:endParaRPr lang="en-US" sz="1600" b="1" dirty="0" smtClean="0">
                        <a:solidFill>
                          <a:schemeClr val="tx1"/>
                        </a:solidFill>
                        <a:latin typeface="Arial" charset="0"/>
                        <a:ea typeface="Arial" charset="0"/>
                        <a:cs typeface="Arial" charset="0"/>
                      </a:endParaRPr>
                    </a:p>
                    <a:p>
                      <a:pPr lvl="0" algn="ctr">
                        <a:defRPr/>
                      </a:pPr>
                      <a:r>
                        <a:rPr lang="en-US" sz="1600" b="1" dirty="0" smtClean="0">
                          <a:solidFill>
                            <a:schemeClr val="tx1"/>
                          </a:solidFill>
                          <a:latin typeface="Arial" charset="0"/>
                          <a:ea typeface="Arial" charset="0"/>
                          <a:cs typeface="Arial" charset="0"/>
                        </a:rPr>
                        <a:t>Metallic</a:t>
                      </a:r>
                      <a:r>
                        <a:rPr lang="en-US" sz="1600" b="1" baseline="0" dirty="0" smtClean="0">
                          <a:solidFill>
                            <a:schemeClr val="tx1"/>
                          </a:solidFill>
                          <a:latin typeface="Arial" charset="0"/>
                          <a:ea typeface="Arial" charset="0"/>
                          <a:cs typeface="Arial" charset="0"/>
                        </a:rPr>
                        <a:t> blue with pink halo</a:t>
                      </a:r>
                      <a:endParaRPr lang="en-US" sz="1600" b="1" dirty="0" smtClean="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latin typeface="Arial" charset="0"/>
                          <a:ea typeface="Arial" charset="0"/>
                          <a:cs typeface="Arial" charset="0"/>
                        </a:rPr>
                        <a:t>C. </a:t>
                      </a:r>
                      <a:r>
                        <a:rPr lang="en-US" sz="1600" dirty="0" err="1" smtClean="0">
                          <a:solidFill>
                            <a:schemeClr val="tx1"/>
                          </a:solidFill>
                          <a:latin typeface="Arial" charset="0"/>
                          <a:ea typeface="Arial" charset="0"/>
                          <a:cs typeface="Arial" charset="0"/>
                        </a:rPr>
                        <a:t>glabrata</a:t>
                      </a:r>
                      <a:endParaRPr lang="en-US" sz="1600" dirty="0" smtClean="0">
                        <a:solidFill>
                          <a:schemeClr val="tx1"/>
                        </a:solidFill>
                        <a:latin typeface="Arial" charset="0"/>
                        <a:ea typeface="Arial" charset="0"/>
                        <a:cs typeface="Arial" charset="0"/>
                      </a:endParaRPr>
                    </a:p>
                    <a:p>
                      <a:pPr algn="ctr"/>
                      <a:r>
                        <a:rPr lang="en-US" sz="1600" dirty="0" smtClean="0">
                          <a:solidFill>
                            <a:schemeClr val="tx1"/>
                          </a:solidFill>
                          <a:latin typeface="Arial" charset="0"/>
                          <a:ea typeface="Arial" charset="0"/>
                          <a:cs typeface="Arial" charset="0"/>
                        </a:rPr>
                        <a:t>Mauve colonies*</a:t>
                      </a:r>
                      <a:endParaRPr lang="en-US" sz="160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689865">
                <a:tc>
                  <a:txBody>
                    <a:bodyPr/>
                    <a:lstStyle/>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smtClean="0">
                        <a:solidFill>
                          <a:schemeClr val="tx1"/>
                        </a:solidFill>
                        <a:latin typeface="Arial" charset="0"/>
                        <a:ea typeface="Arial" charset="0"/>
                        <a:cs typeface="Arial" charset="0"/>
                      </a:endParaRPr>
                    </a:p>
                    <a:p>
                      <a:endParaRPr lang="en-US" sz="160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Picture 5"/>
          <p:cNvPicPr>
            <a:picLocks noChangeAspect="1"/>
          </p:cNvPicPr>
          <p:nvPr/>
        </p:nvPicPr>
        <p:blipFill>
          <a:blip r:embed="rId3"/>
          <a:stretch>
            <a:fillRect/>
          </a:stretch>
        </p:blipFill>
        <p:spPr>
          <a:xfrm>
            <a:off x="478655" y="4038612"/>
            <a:ext cx="2701866" cy="2759754"/>
          </a:xfrm>
          <a:prstGeom prst="rect">
            <a:avLst/>
          </a:prstGeom>
        </p:spPr>
      </p:pic>
      <p:pic>
        <p:nvPicPr>
          <p:cNvPr id="10" name="Picture 9"/>
          <p:cNvPicPr>
            <a:picLocks noChangeAspect="1"/>
          </p:cNvPicPr>
          <p:nvPr/>
        </p:nvPicPr>
        <p:blipFill>
          <a:blip r:embed="rId4"/>
          <a:stretch>
            <a:fillRect/>
          </a:stretch>
        </p:blipFill>
        <p:spPr>
          <a:xfrm>
            <a:off x="3198246" y="4018734"/>
            <a:ext cx="2765233" cy="2759754"/>
          </a:xfrm>
          <a:prstGeom prst="rect">
            <a:avLst/>
          </a:prstGeom>
        </p:spPr>
      </p:pic>
      <p:pic>
        <p:nvPicPr>
          <p:cNvPr id="11" name="Picture 10"/>
          <p:cNvPicPr>
            <a:picLocks noChangeAspect="1"/>
          </p:cNvPicPr>
          <p:nvPr/>
        </p:nvPicPr>
        <p:blipFill>
          <a:blip r:embed="rId5"/>
          <a:stretch>
            <a:fillRect/>
          </a:stretch>
        </p:blipFill>
        <p:spPr>
          <a:xfrm>
            <a:off x="6029243" y="4034205"/>
            <a:ext cx="2753218" cy="2764161"/>
          </a:xfrm>
          <a:prstGeom prst="rect">
            <a:avLst/>
          </a:prstGeom>
        </p:spPr>
      </p:pic>
      <p:pic>
        <p:nvPicPr>
          <p:cNvPr id="12" name="Picture 11"/>
          <p:cNvPicPr>
            <a:picLocks noChangeAspect="1"/>
          </p:cNvPicPr>
          <p:nvPr/>
        </p:nvPicPr>
        <p:blipFill>
          <a:blip r:embed="rId6"/>
          <a:stretch>
            <a:fillRect/>
          </a:stretch>
        </p:blipFill>
        <p:spPr>
          <a:xfrm>
            <a:off x="8861972" y="4018733"/>
            <a:ext cx="2798050" cy="2759755"/>
          </a:xfrm>
          <a:prstGeom prst="rect">
            <a:avLst/>
          </a:prstGeom>
        </p:spPr>
      </p:pic>
    </p:spTree>
    <p:extLst>
      <p:ext uri="{BB962C8B-B14F-4D97-AF65-F5344CB8AC3E}">
        <p14:creationId xmlns:p14="http://schemas.microsoft.com/office/powerpoint/2010/main" val="2014906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i="1" dirty="0" smtClean="0">
                <a:latin typeface="Arial" charset="0"/>
                <a:ea typeface="Arial" charset="0"/>
                <a:cs typeface="Arial" charset="0"/>
              </a:rPr>
              <a:t>C. </a:t>
            </a:r>
            <a:r>
              <a:rPr lang="en-US" sz="3400" b="1" i="1" dirty="0" err="1" smtClean="0">
                <a:latin typeface="Arial" charset="0"/>
                <a:ea typeface="Arial" charset="0"/>
                <a:cs typeface="Arial" charset="0"/>
              </a:rPr>
              <a:t>albicans</a:t>
            </a:r>
            <a:r>
              <a:rPr lang="en-US" sz="3400" b="1" i="1" dirty="0" smtClean="0">
                <a:latin typeface="Arial" charset="0"/>
                <a:ea typeface="Arial" charset="0"/>
                <a:cs typeface="Arial" charset="0"/>
              </a:rPr>
              <a:t> </a:t>
            </a:r>
            <a:r>
              <a:rPr lang="en-US" sz="3400" b="1" dirty="0" smtClean="0">
                <a:latin typeface="Arial" charset="0"/>
                <a:ea typeface="Arial" charset="0"/>
                <a:cs typeface="Arial" charset="0"/>
              </a:rPr>
              <a:t>screen test </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5" name="Content Placeholder 4"/>
          <p:cNvSpPr>
            <a:spLocks noGrp="1"/>
          </p:cNvSpPr>
          <p:nvPr>
            <p:ph idx="1"/>
          </p:nvPr>
        </p:nvSpPr>
        <p:spPr>
          <a:xfrm>
            <a:off x="215184" y="928392"/>
            <a:ext cx="4949483" cy="4351338"/>
          </a:xfrm>
        </p:spPr>
        <p:txBody>
          <a:bodyPr>
            <a:normAutofit/>
          </a:bodyPr>
          <a:lstStyle/>
          <a:p>
            <a:r>
              <a:rPr lang="en-US" sz="1800" dirty="0">
                <a:latin typeface="Arial" charset="0"/>
                <a:ea typeface="Arial" charset="0"/>
                <a:cs typeface="Arial" charset="0"/>
              </a:rPr>
              <a:t>Identifies </a:t>
            </a:r>
            <a:r>
              <a:rPr lang="en-US" sz="1800" i="1" dirty="0">
                <a:latin typeface="Arial" charset="0"/>
                <a:ea typeface="Arial" charset="0"/>
                <a:cs typeface="Arial" charset="0"/>
              </a:rPr>
              <a:t>C. </a:t>
            </a:r>
            <a:r>
              <a:rPr lang="en-US" sz="1800" i="1" dirty="0" err="1">
                <a:latin typeface="Arial" charset="0"/>
                <a:ea typeface="Arial" charset="0"/>
                <a:cs typeface="Arial" charset="0"/>
              </a:rPr>
              <a:t>albicans</a:t>
            </a:r>
            <a:r>
              <a:rPr lang="en-US" sz="1800" i="1" dirty="0">
                <a:latin typeface="Arial" charset="0"/>
                <a:ea typeface="Arial" charset="0"/>
                <a:cs typeface="Arial" charset="0"/>
              </a:rPr>
              <a:t> </a:t>
            </a:r>
            <a:r>
              <a:rPr lang="en-US" sz="1800" dirty="0">
                <a:latin typeface="Arial" charset="0"/>
                <a:ea typeface="Arial" charset="0"/>
                <a:cs typeface="Arial" charset="0"/>
              </a:rPr>
              <a:t>by detection of enzymes L-proline aminopeptidase and </a:t>
            </a:r>
            <a:r>
              <a:rPr lang="en-US" sz="1800" dirty="0" smtClean="0">
                <a:latin typeface="Arial" charset="0"/>
                <a:ea typeface="Arial" charset="0"/>
                <a:cs typeface="Arial" charset="0"/>
              </a:rPr>
              <a:t>B-</a:t>
            </a:r>
            <a:r>
              <a:rPr lang="en-US" sz="1800" dirty="0" err="1" smtClean="0">
                <a:latin typeface="Arial" charset="0"/>
                <a:ea typeface="Arial" charset="0"/>
                <a:cs typeface="Arial" charset="0"/>
              </a:rPr>
              <a:t>galactosaminidase</a:t>
            </a:r>
            <a:endParaRPr lang="en-US" sz="1800" dirty="0" smtClean="0">
              <a:latin typeface="Arial" charset="0"/>
              <a:ea typeface="Arial" charset="0"/>
              <a:cs typeface="Arial" charset="0"/>
            </a:endParaRPr>
          </a:p>
          <a:p>
            <a:endParaRPr lang="en-US" sz="1800" dirty="0">
              <a:latin typeface="Arial" charset="0"/>
              <a:ea typeface="Arial" charset="0"/>
              <a:cs typeface="Arial" charset="0"/>
            </a:endParaRPr>
          </a:p>
          <a:p>
            <a:r>
              <a:rPr lang="en-US" sz="1800" i="1" dirty="0">
                <a:latin typeface="Arial" charset="0"/>
                <a:ea typeface="Arial" charset="0"/>
                <a:cs typeface="Arial" charset="0"/>
              </a:rPr>
              <a:t>C. </a:t>
            </a:r>
            <a:r>
              <a:rPr lang="en-US" sz="1800" i="1" dirty="0" err="1">
                <a:latin typeface="Arial" charset="0"/>
                <a:ea typeface="Arial" charset="0"/>
                <a:cs typeface="Arial" charset="0"/>
              </a:rPr>
              <a:t>albicans</a:t>
            </a:r>
            <a:r>
              <a:rPr lang="en-US" sz="1800" i="1" dirty="0">
                <a:latin typeface="Arial" charset="0"/>
                <a:ea typeface="Arial" charset="0"/>
                <a:cs typeface="Arial" charset="0"/>
              </a:rPr>
              <a:t> </a:t>
            </a:r>
            <a:r>
              <a:rPr lang="en-US" sz="1800" dirty="0">
                <a:latin typeface="Arial" charset="0"/>
                <a:ea typeface="Arial" charset="0"/>
                <a:cs typeface="Arial" charset="0"/>
              </a:rPr>
              <a:t>is positive for both enzymes, unlike other yeast species </a:t>
            </a:r>
            <a:r>
              <a:rPr lang="en-US" sz="1800" dirty="0" smtClean="0">
                <a:latin typeface="Arial" charset="0"/>
                <a:ea typeface="Arial" charset="0"/>
                <a:cs typeface="Arial" charset="0"/>
              </a:rPr>
              <a:t>(except </a:t>
            </a: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dubliniensis</a:t>
            </a:r>
            <a:r>
              <a:rPr lang="en-US" sz="1800" dirty="0" smtClean="0">
                <a:latin typeface="Arial" charset="0"/>
                <a:ea typeface="Arial" charset="0"/>
                <a:cs typeface="Arial" charset="0"/>
              </a:rPr>
              <a:t>)</a:t>
            </a:r>
            <a:endParaRPr lang="en-US" sz="1800" dirty="0">
              <a:latin typeface="Arial" charset="0"/>
              <a:ea typeface="Arial" charset="0"/>
              <a:cs typeface="Arial" charset="0"/>
            </a:endParaRPr>
          </a:p>
        </p:txBody>
      </p:sp>
      <p:pic>
        <p:nvPicPr>
          <p:cNvPr id="1026" name="Picture 2" descr="emel™ Candida albicans Test Kit"/>
          <p:cNvPicPr>
            <a:picLocks noChangeAspect="1" noChangeArrowheads="1"/>
          </p:cNvPicPr>
          <p:nvPr/>
        </p:nvPicPr>
        <p:blipFill rotWithShape="1">
          <a:blip r:embed="rId3">
            <a:extLst>
              <a:ext uri="{28A0092B-C50C-407E-A947-70E740481C1C}">
                <a14:useLocalDpi xmlns:a14="http://schemas.microsoft.com/office/drawing/2010/main" val="0"/>
              </a:ext>
            </a:extLst>
          </a:blip>
          <a:srcRect l="5351" t="5079" r="7883" b="8075"/>
          <a:stretch/>
        </p:blipFill>
        <p:spPr bwMode="auto">
          <a:xfrm>
            <a:off x="6294250" y="362265"/>
            <a:ext cx="4436534" cy="444069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9872134" y="4731436"/>
            <a:ext cx="8955" cy="8675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539579" y="4767197"/>
            <a:ext cx="376919" cy="81500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776936" y="5576279"/>
            <a:ext cx="4166378" cy="646331"/>
          </a:xfrm>
          <a:prstGeom prst="rect">
            <a:avLst/>
          </a:prstGeom>
        </p:spPr>
        <p:txBody>
          <a:bodyPr wrap="square">
            <a:spAutoFit/>
          </a:bodyPr>
          <a:lstStyle/>
          <a:p>
            <a:pPr algn="ctr"/>
            <a:r>
              <a:rPr lang="en-US" dirty="0" smtClean="0">
                <a:latin typeface="Arial" charset="0"/>
                <a:ea typeface="Arial" charset="0"/>
                <a:cs typeface="Arial" charset="0"/>
              </a:rPr>
              <a:t>Presence of </a:t>
            </a:r>
          </a:p>
          <a:p>
            <a:pPr algn="ctr"/>
            <a:r>
              <a:rPr lang="en-US" dirty="0" smtClean="0">
                <a:latin typeface="Arial" charset="0"/>
                <a:ea typeface="Arial" charset="0"/>
                <a:cs typeface="Arial" charset="0"/>
              </a:rPr>
              <a:t>B-</a:t>
            </a:r>
            <a:r>
              <a:rPr lang="en-US" dirty="0" err="1" smtClean="0">
                <a:latin typeface="Arial" charset="0"/>
                <a:ea typeface="Arial" charset="0"/>
                <a:cs typeface="Arial" charset="0"/>
              </a:rPr>
              <a:t>galactosaminidase</a:t>
            </a:r>
            <a:r>
              <a:rPr lang="en-US" dirty="0" smtClean="0">
                <a:latin typeface="Arial" charset="0"/>
                <a:ea typeface="Arial" charset="0"/>
                <a:cs typeface="Arial" charset="0"/>
              </a:rPr>
              <a:t> → yellow</a:t>
            </a:r>
            <a:endParaRPr lang="en-US" dirty="0">
              <a:latin typeface="Arial" charset="0"/>
              <a:ea typeface="Arial" charset="0"/>
              <a:cs typeface="Arial" charset="0"/>
            </a:endParaRPr>
          </a:p>
        </p:txBody>
      </p:sp>
      <p:sp>
        <p:nvSpPr>
          <p:cNvPr id="17" name="Rectangle 16"/>
          <p:cNvSpPr/>
          <p:nvPr/>
        </p:nvSpPr>
        <p:spPr>
          <a:xfrm>
            <a:off x="3976255" y="5567629"/>
            <a:ext cx="4106937" cy="646331"/>
          </a:xfrm>
          <a:prstGeom prst="rect">
            <a:avLst/>
          </a:prstGeom>
        </p:spPr>
        <p:txBody>
          <a:bodyPr wrap="square">
            <a:spAutoFit/>
          </a:bodyPr>
          <a:lstStyle/>
          <a:p>
            <a:pPr algn="ctr"/>
            <a:r>
              <a:rPr lang="en-US" dirty="0" smtClean="0">
                <a:latin typeface="Arial" charset="0"/>
                <a:ea typeface="Arial" charset="0"/>
                <a:cs typeface="Arial" charset="0"/>
              </a:rPr>
              <a:t>Presence of </a:t>
            </a:r>
          </a:p>
          <a:p>
            <a:pPr algn="ctr"/>
            <a:r>
              <a:rPr lang="en-US" dirty="0" smtClean="0">
                <a:latin typeface="Arial" charset="0"/>
                <a:ea typeface="Arial" charset="0"/>
                <a:cs typeface="Arial" charset="0"/>
              </a:rPr>
              <a:t>L-proline aminopeptidase → pink-red </a:t>
            </a:r>
            <a:endParaRPr lang="en-US" dirty="0">
              <a:latin typeface="Arial" charset="0"/>
              <a:ea typeface="Arial" charset="0"/>
              <a:cs typeface="Arial" charset="0"/>
            </a:endParaRPr>
          </a:p>
        </p:txBody>
      </p:sp>
    </p:spTree>
    <p:extLst>
      <p:ext uri="{BB962C8B-B14F-4D97-AF65-F5344CB8AC3E}">
        <p14:creationId xmlns:p14="http://schemas.microsoft.com/office/powerpoint/2010/main" val="1095430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#5</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2113644"/>
          </a:xfrm>
        </p:spPr>
        <p:txBody>
          <a:bodyPr>
            <a:noAutofit/>
          </a:bodyPr>
          <a:lstStyle/>
          <a:p>
            <a:pPr marL="0" lvl="0" indent="0">
              <a:lnSpc>
                <a:spcPct val="100000"/>
              </a:lnSpc>
              <a:spcBef>
                <a:spcPts val="0"/>
              </a:spcBef>
              <a:buNone/>
            </a:pPr>
            <a:r>
              <a:rPr lang="en-US" sz="1800" dirty="0" smtClean="0">
                <a:latin typeface="Arial" charset="0"/>
                <a:ea typeface="Arial" charset="0"/>
                <a:cs typeface="Arial" charset="0"/>
              </a:rPr>
              <a:t>24 year old man with HIV (CD4 55%/497, VL 28), Crohn’s disease complicated by perianal abscesses/fistulas on adalimumab. He was admitted for gastro-colonic fistula, inflammatory stricture of transverse colon causing obstruction and transverse colon intramural abscess and underwent ex-lap with right hemi-colectomy and gastric-colonic fistula take-down. </a:t>
            </a:r>
          </a:p>
          <a:p>
            <a:pPr marL="0" lvl="0" indent="0">
              <a:lnSpc>
                <a:spcPct val="100000"/>
              </a:lnSpc>
              <a:spcBef>
                <a:spcPts val="0"/>
              </a:spcBef>
              <a:buNone/>
            </a:pPr>
            <a:endParaRPr lang="en-US" sz="1800" dirty="0">
              <a:latin typeface="Arial" charset="0"/>
              <a:ea typeface="Arial" charset="0"/>
              <a:cs typeface="Arial" charset="0"/>
            </a:endParaRPr>
          </a:p>
          <a:p>
            <a:pPr marL="0" lvl="0" indent="0">
              <a:lnSpc>
                <a:spcPct val="100000"/>
              </a:lnSpc>
              <a:spcBef>
                <a:spcPts val="0"/>
              </a:spcBef>
              <a:buNone/>
            </a:pPr>
            <a:r>
              <a:rPr lang="en-US" sz="1800" dirty="0" smtClean="0">
                <a:latin typeface="Arial" charset="0"/>
                <a:ea typeface="Arial" charset="0"/>
                <a:cs typeface="Arial" charset="0"/>
              </a:rPr>
              <a:t>One week later he develops new fevers and leukocytosis. CT scan shows pneumoperitoneum concerning for leak, but repeat ex-lap notable for no perforation. </a:t>
            </a:r>
            <a:r>
              <a:rPr lang="en-US" sz="1800" dirty="0">
                <a:latin typeface="Arial" charset="0"/>
                <a:ea typeface="Arial" charset="0"/>
                <a:cs typeface="Arial" charset="0"/>
              </a:rPr>
              <a:t>He has a RUE PICC line </a:t>
            </a:r>
            <a:r>
              <a:rPr lang="en-US" sz="1800" dirty="0" smtClean="0">
                <a:latin typeface="Arial" charset="0"/>
                <a:ea typeface="Arial" charset="0"/>
                <a:cs typeface="Arial" charset="0"/>
              </a:rPr>
              <a:t>that was placed </a:t>
            </a:r>
            <a:r>
              <a:rPr lang="en-US" sz="1800" dirty="0">
                <a:latin typeface="Arial" charset="0"/>
                <a:ea typeface="Arial" charset="0"/>
                <a:cs typeface="Arial" charset="0"/>
              </a:rPr>
              <a:t>10 days </a:t>
            </a:r>
            <a:r>
              <a:rPr lang="en-US" sz="1800" dirty="0" smtClean="0">
                <a:latin typeface="Arial" charset="0"/>
                <a:ea typeface="Arial" charset="0"/>
                <a:cs typeface="Arial" charset="0"/>
              </a:rPr>
              <a:t>ago. and is receiving enteral feeds through a G-J tube.</a:t>
            </a:r>
          </a:p>
        </p:txBody>
      </p:sp>
      <p:sp>
        <p:nvSpPr>
          <p:cNvPr id="13" name="Content Placeholder 1"/>
          <p:cNvSpPr txBox="1">
            <a:spLocks/>
          </p:cNvSpPr>
          <p:nvPr/>
        </p:nvSpPr>
        <p:spPr>
          <a:xfrm>
            <a:off x="215183" y="3100907"/>
            <a:ext cx="11242525" cy="438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Arial"/>
              <a:buNone/>
            </a:pPr>
            <a:r>
              <a:rPr lang="en-US" sz="1800" b="1" dirty="0" smtClean="0">
                <a:latin typeface="Arial" charset="0"/>
                <a:ea typeface="Arial" charset="0"/>
                <a:cs typeface="Arial" charset="0"/>
              </a:rPr>
              <a:t>Bacterial blood cultures are positive by instrument after 20 hours of incubation </a:t>
            </a:r>
          </a:p>
        </p:txBody>
      </p:sp>
      <p:pic>
        <p:nvPicPr>
          <p:cNvPr id="11" name="Picture 10"/>
          <p:cNvPicPr>
            <a:picLocks noChangeAspect="1"/>
          </p:cNvPicPr>
          <p:nvPr/>
        </p:nvPicPr>
        <p:blipFill>
          <a:blip r:embed="rId3"/>
          <a:stretch>
            <a:fillRect/>
          </a:stretch>
        </p:blipFill>
        <p:spPr>
          <a:xfrm>
            <a:off x="1214684" y="3565103"/>
            <a:ext cx="7391400" cy="774700"/>
          </a:xfrm>
          <a:prstGeom prst="rect">
            <a:avLst/>
          </a:prstGeom>
        </p:spPr>
      </p:pic>
    </p:spTree>
    <p:extLst>
      <p:ext uri="{BB962C8B-B14F-4D97-AF65-F5344CB8AC3E}">
        <p14:creationId xmlns:p14="http://schemas.microsoft.com/office/powerpoint/2010/main" val="1476503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#5</a:t>
            </a:r>
            <a:endParaRPr lang="en-US" sz="3400" b="1" dirty="0">
              <a:latin typeface="Arial" charset="0"/>
              <a:ea typeface="Arial" charset="0"/>
              <a:cs typeface="Arial" charset="0"/>
            </a:endParaRPr>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4" name="Content Placeholder 1"/>
          <p:cNvSpPr>
            <a:spLocks noGrp="1"/>
          </p:cNvSpPr>
          <p:nvPr>
            <p:ph idx="1"/>
          </p:nvPr>
        </p:nvSpPr>
        <p:spPr>
          <a:xfrm>
            <a:off x="966052" y="1292421"/>
            <a:ext cx="3197487" cy="865266"/>
          </a:xfrm>
        </p:spPr>
        <p:txBody>
          <a:bodyPr>
            <a:noAutofit/>
          </a:bodyPr>
          <a:lstStyle/>
          <a:p>
            <a:pPr marL="0" lvl="0" indent="0" algn="ctr">
              <a:lnSpc>
                <a:spcPct val="100000"/>
              </a:lnSpc>
              <a:spcBef>
                <a:spcPts val="0"/>
              </a:spcBef>
              <a:buNone/>
            </a:pPr>
            <a:r>
              <a:rPr lang="en-US" sz="1800" b="1" dirty="0" smtClean="0">
                <a:latin typeface="Arial" charset="0"/>
                <a:ea typeface="Arial" charset="0"/>
                <a:cs typeface="Arial" charset="0"/>
              </a:rPr>
              <a:t>Growth on </a:t>
            </a:r>
            <a:r>
              <a:rPr lang="en-US" sz="1800" b="1" dirty="0" err="1">
                <a:latin typeface="Arial" charset="0"/>
                <a:ea typeface="Arial" charset="0"/>
                <a:cs typeface="Arial" charset="0"/>
              </a:rPr>
              <a:t>Sabouraud</a:t>
            </a:r>
            <a:r>
              <a:rPr lang="en-US" sz="1800" b="1" dirty="0" smtClean="0">
                <a:latin typeface="Arial" charset="0"/>
                <a:ea typeface="Arial" charset="0"/>
                <a:cs typeface="Arial" charset="0"/>
              </a:rPr>
              <a:t> agar</a:t>
            </a:r>
          </a:p>
          <a:p>
            <a:pPr marL="0" lvl="0" indent="0" algn="ctr">
              <a:lnSpc>
                <a:spcPct val="100000"/>
              </a:lnSpc>
              <a:spcBef>
                <a:spcPts val="0"/>
              </a:spcBef>
              <a:buNone/>
            </a:pPr>
            <a:r>
              <a:rPr lang="en-US" sz="1800" dirty="0" smtClean="0">
                <a:latin typeface="Arial" charset="0"/>
                <a:ea typeface="Arial" charset="0"/>
                <a:cs typeface="Arial" charset="0"/>
              </a:rPr>
              <a:t>White, creamy, shiny Wrinkled or smooth colonies</a:t>
            </a:r>
            <a:r>
              <a:rPr lang="en-US" sz="1800" b="1" dirty="0" smtClean="0">
                <a:latin typeface="Arial" charset="0"/>
                <a:ea typeface="Arial" charset="0"/>
                <a:cs typeface="Arial" charset="0"/>
              </a:rPr>
              <a:t> </a:t>
            </a:r>
          </a:p>
        </p:txBody>
      </p:sp>
      <p:sp>
        <p:nvSpPr>
          <p:cNvPr id="17" name="Content Placeholder 1"/>
          <p:cNvSpPr txBox="1">
            <a:spLocks/>
          </p:cNvSpPr>
          <p:nvPr/>
        </p:nvSpPr>
        <p:spPr>
          <a:xfrm>
            <a:off x="5135805" y="1292421"/>
            <a:ext cx="5249166" cy="698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800" b="1" dirty="0" smtClean="0">
                <a:latin typeface="Arial" charset="0"/>
                <a:ea typeface="Arial" charset="0"/>
                <a:cs typeface="Arial" charset="0"/>
              </a:rPr>
              <a:t>Gram Stain </a:t>
            </a:r>
            <a:r>
              <a:rPr lang="en-US" sz="1800" dirty="0" smtClean="0">
                <a:latin typeface="Arial" charset="0"/>
                <a:ea typeface="Arial" charset="0"/>
                <a:cs typeface="Arial" charset="0"/>
              </a:rPr>
              <a:t>(bacterial blood cultures)</a:t>
            </a:r>
          </a:p>
          <a:p>
            <a:pPr marL="0" indent="0" algn="ctr">
              <a:lnSpc>
                <a:spcPct val="100000"/>
              </a:lnSpc>
              <a:spcBef>
                <a:spcPts val="0"/>
              </a:spcBef>
              <a:buNone/>
            </a:pPr>
            <a:r>
              <a:rPr lang="en-US" sz="1800" dirty="0" smtClean="0">
                <a:latin typeface="Arial" charset="0"/>
                <a:ea typeface="Arial" charset="0"/>
                <a:cs typeface="Arial" charset="0"/>
              </a:rPr>
              <a:t>Yeast forms with </a:t>
            </a:r>
            <a:r>
              <a:rPr lang="en-US" sz="1800" dirty="0" err="1" smtClean="0">
                <a:latin typeface="Arial" charset="0"/>
                <a:ea typeface="Arial" charset="0"/>
                <a:cs typeface="Arial" charset="0"/>
              </a:rPr>
              <a:t>pseudohyphae</a:t>
            </a:r>
            <a:endParaRPr lang="en-US" sz="1800" b="1" dirty="0" smtClean="0">
              <a:latin typeface="Arial" charset="0"/>
              <a:ea typeface="Arial" charset="0"/>
              <a:cs typeface="Arial" charset="0"/>
            </a:endParaRPr>
          </a:p>
        </p:txBody>
      </p:sp>
      <p:pic>
        <p:nvPicPr>
          <p:cNvPr id="18" name="Picture 17"/>
          <p:cNvPicPr>
            <a:picLocks noChangeAspect="1"/>
          </p:cNvPicPr>
          <p:nvPr/>
        </p:nvPicPr>
        <p:blipFill rotWithShape="1">
          <a:blip r:embed="rId3"/>
          <a:srcRect b="3317"/>
          <a:stretch/>
        </p:blipFill>
        <p:spPr>
          <a:xfrm>
            <a:off x="329268" y="2157687"/>
            <a:ext cx="4459829" cy="4155245"/>
          </a:xfrm>
          <a:prstGeom prst="rect">
            <a:avLst/>
          </a:prstGeom>
        </p:spPr>
      </p:pic>
      <p:sp>
        <p:nvSpPr>
          <p:cNvPr id="19" name="TextBox 18"/>
          <p:cNvSpPr txBox="1"/>
          <p:nvPr/>
        </p:nvSpPr>
        <p:spPr>
          <a:xfrm>
            <a:off x="8458200" y="5444093"/>
            <a:ext cx="184731" cy="369332"/>
          </a:xfrm>
          <a:prstGeom prst="rect">
            <a:avLst/>
          </a:prstGeom>
          <a:noFill/>
        </p:spPr>
        <p:txBody>
          <a:bodyPr wrap="none" rtlCol="0">
            <a:spAutoFit/>
          </a:bodyPr>
          <a:lstStyle/>
          <a:p>
            <a:endParaRPr lang="en-US" dirty="0"/>
          </a:p>
        </p:txBody>
      </p:sp>
      <p:sp>
        <p:nvSpPr>
          <p:cNvPr id="20" name="TextBox 19"/>
          <p:cNvSpPr txBox="1"/>
          <p:nvPr/>
        </p:nvSpPr>
        <p:spPr>
          <a:xfrm>
            <a:off x="7837714" y="5525736"/>
            <a:ext cx="184731" cy="369332"/>
          </a:xfrm>
          <a:prstGeom prst="rect">
            <a:avLst/>
          </a:prstGeom>
          <a:noFill/>
        </p:spPr>
        <p:txBody>
          <a:bodyPr wrap="none" rtlCol="0">
            <a:spAutoFit/>
          </a:bodyPr>
          <a:lstStyle/>
          <a:p>
            <a:endParaRPr lang="en-US" dirty="0"/>
          </a:p>
        </p:txBody>
      </p:sp>
      <p:pic>
        <p:nvPicPr>
          <p:cNvPr id="21" name="Picture 20"/>
          <p:cNvPicPr>
            <a:picLocks noChangeAspect="1"/>
          </p:cNvPicPr>
          <p:nvPr/>
        </p:nvPicPr>
        <p:blipFill>
          <a:blip r:embed="rId4"/>
          <a:stretch>
            <a:fillRect/>
          </a:stretch>
        </p:blipFill>
        <p:spPr>
          <a:xfrm>
            <a:off x="6128054" y="2148037"/>
            <a:ext cx="3219145" cy="4114095"/>
          </a:xfrm>
          <a:prstGeom prst="rect">
            <a:avLst/>
          </a:prstGeom>
        </p:spPr>
      </p:pic>
      <p:cxnSp>
        <p:nvCxnSpPr>
          <p:cNvPr id="26" name="Straight Arrow Connector 25"/>
          <p:cNvCxnSpPr/>
          <p:nvPr/>
        </p:nvCxnSpPr>
        <p:spPr>
          <a:xfrm>
            <a:off x="7077911" y="5725556"/>
            <a:ext cx="5894" cy="72204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438248" y="6447605"/>
            <a:ext cx="1364604" cy="369332"/>
          </a:xfrm>
          <a:prstGeom prst="rect">
            <a:avLst/>
          </a:prstGeom>
        </p:spPr>
        <p:txBody>
          <a:bodyPr wrap="none">
            <a:spAutoFit/>
          </a:bodyPr>
          <a:lstStyle/>
          <a:p>
            <a:r>
              <a:rPr lang="en-US" b="1" dirty="0" smtClean="0">
                <a:latin typeface="Arial" charset="0"/>
                <a:ea typeface="Arial" charset="0"/>
                <a:cs typeface="Arial" charset="0"/>
              </a:rPr>
              <a:t>Yeast form</a:t>
            </a:r>
            <a:endParaRPr lang="en-US" b="1" dirty="0"/>
          </a:p>
        </p:txBody>
      </p:sp>
      <p:sp>
        <p:nvSpPr>
          <p:cNvPr id="28" name="Oval 27"/>
          <p:cNvSpPr/>
          <p:nvPr/>
        </p:nvSpPr>
        <p:spPr>
          <a:xfrm>
            <a:off x="7837714" y="3762248"/>
            <a:ext cx="1509485" cy="64633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30" name="Straight Arrow Connector 29"/>
          <p:cNvCxnSpPr/>
          <p:nvPr/>
        </p:nvCxnSpPr>
        <p:spPr>
          <a:xfrm>
            <a:off x="9347199" y="4026611"/>
            <a:ext cx="672717"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019916" y="3827564"/>
            <a:ext cx="1826141" cy="646331"/>
          </a:xfrm>
          <a:prstGeom prst="rect">
            <a:avLst/>
          </a:prstGeom>
          <a:noFill/>
        </p:spPr>
        <p:txBody>
          <a:bodyPr wrap="none" rtlCol="0">
            <a:spAutoFit/>
          </a:bodyPr>
          <a:lstStyle/>
          <a:p>
            <a:r>
              <a:rPr lang="en-US" b="1" dirty="0" err="1" smtClean="0">
                <a:latin typeface="Arial" charset="0"/>
                <a:ea typeface="Arial" charset="0"/>
                <a:cs typeface="Arial" charset="0"/>
              </a:rPr>
              <a:t>Pseudohyphae</a:t>
            </a:r>
            <a:endParaRPr lang="en-US" b="1"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1260162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#5</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2113644"/>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The organism identified in blood culture was most likely</a:t>
            </a: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A. </a:t>
            </a:r>
            <a:r>
              <a:rPr lang="en-US" sz="2000" i="1" dirty="0" smtClean="0">
                <a:latin typeface="Arial" charset="0"/>
                <a:ea typeface="Arial" charset="0"/>
                <a:cs typeface="Arial" charset="0"/>
              </a:rPr>
              <a:t>Cryptococcus </a:t>
            </a:r>
            <a:r>
              <a:rPr lang="en-US" sz="2000" dirty="0" err="1" smtClean="0">
                <a:latin typeface="Arial" charset="0"/>
                <a:ea typeface="Arial" charset="0"/>
                <a:cs typeface="Arial" charset="0"/>
              </a:rPr>
              <a:t>spp</a:t>
            </a: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B. </a:t>
            </a:r>
            <a:r>
              <a:rPr lang="en-US" sz="2000" i="1" dirty="0" err="1" smtClean="0">
                <a:latin typeface="Arial" charset="0"/>
                <a:ea typeface="Arial" charset="0"/>
                <a:cs typeface="Arial" charset="0"/>
              </a:rPr>
              <a:t>Rhodotorula</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C. </a:t>
            </a:r>
            <a:r>
              <a:rPr lang="en-US" sz="2000" i="1" dirty="0" smtClean="0">
                <a:latin typeface="Arial" charset="0"/>
                <a:ea typeface="Arial" charset="0"/>
                <a:cs typeface="Arial" charset="0"/>
              </a:rPr>
              <a:t>Candida</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D. </a:t>
            </a:r>
            <a:r>
              <a:rPr lang="en-US" sz="2000" i="1" dirty="0" err="1" smtClean="0">
                <a:latin typeface="Arial" charset="0"/>
                <a:ea typeface="Arial" charset="0"/>
                <a:cs typeface="Arial" charset="0"/>
              </a:rPr>
              <a:t>Trichosporon</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E. </a:t>
            </a:r>
            <a:r>
              <a:rPr lang="en-US" sz="2000" i="1" dirty="0" err="1" smtClean="0">
                <a:latin typeface="Arial" charset="0"/>
                <a:ea typeface="Arial" charset="0"/>
                <a:cs typeface="Arial" charset="0"/>
              </a:rPr>
              <a:t>Malassezia</a:t>
            </a:r>
            <a:r>
              <a:rPr lang="en-US" sz="2000" dirty="0" smtClean="0">
                <a:latin typeface="Arial" charset="0"/>
                <a:ea typeface="Arial" charset="0"/>
                <a:cs typeface="Arial" charset="0"/>
              </a:rPr>
              <a:t> furfur</a:t>
            </a:r>
          </a:p>
        </p:txBody>
      </p:sp>
      <p:pic>
        <p:nvPicPr>
          <p:cNvPr id="14" name="Picture 13"/>
          <p:cNvPicPr>
            <a:picLocks noChangeAspect="1"/>
          </p:cNvPicPr>
          <p:nvPr/>
        </p:nvPicPr>
        <p:blipFill rotWithShape="1">
          <a:blip r:embed="rId3"/>
          <a:srcRect b="3317"/>
          <a:stretch/>
        </p:blipFill>
        <p:spPr>
          <a:xfrm>
            <a:off x="8209463" y="130629"/>
            <a:ext cx="3809383" cy="3549221"/>
          </a:xfrm>
          <a:prstGeom prst="rect">
            <a:avLst/>
          </a:prstGeom>
        </p:spPr>
      </p:pic>
      <p:pic>
        <p:nvPicPr>
          <p:cNvPr id="17" name="Picture 16"/>
          <p:cNvPicPr>
            <a:picLocks noChangeAspect="1"/>
          </p:cNvPicPr>
          <p:nvPr/>
        </p:nvPicPr>
        <p:blipFill>
          <a:blip r:embed="rId4"/>
          <a:stretch>
            <a:fillRect/>
          </a:stretch>
        </p:blipFill>
        <p:spPr>
          <a:xfrm>
            <a:off x="4910384" y="2610951"/>
            <a:ext cx="3072113" cy="3926187"/>
          </a:xfrm>
          <a:prstGeom prst="rect">
            <a:avLst/>
          </a:prstGeom>
        </p:spPr>
      </p:pic>
    </p:spTree>
    <p:extLst>
      <p:ext uri="{BB962C8B-B14F-4D97-AF65-F5344CB8AC3E}">
        <p14:creationId xmlns:p14="http://schemas.microsoft.com/office/powerpoint/2010/main" val="1998712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#5</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2113644"/>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The organism identified in blood culture was most likely</a:t>
            </a: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A. </a:t>
            </a:r>
            <a:r>
              <a:rPr lang="en-US" sz="2000" i="1" dirty="0" smtClean="0">
                <a:latin typeface="Arial" charset="0"/>
                <a:ea typeface="Arial" charset="0"/>
                <a:cs typeface="Arial" charset="0"/>
              </a:rPr>
              <a:t>Cryptococcus </a:t>
            </a:r>
            <a:r>
              <a:rPr lang="en-US" sz="2000" dirty="0" err="1" smtClean="0">
                <a:latin typeface="Arial" charset="0"/>
                <a:ea typeface="Arial" charset="0"/>
                <a:cs typeface="Arial" charset="0"/>
              </a:rPr>
              <a:t>spp</a:t>
            </a: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B. </a:t>
            </a:r>
            <a:r>
              <a:rPr lang="en-US" sz="2000" i="1" dirty="0" err="1" smtClean="0">
                <a:latin typeface="Arial" charset="0"/>
                <a:ea typeface="Arial" charset="0"/>
                <a:cs typeface="Arial" charset="0"/>
              </a:rPr>
              <a:t>Rhodotorula</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C. </a:t>
            </a:r>
            <a:r>
              <a:rPr lang="en-US" sz="2000" b="1" i="1" dirty="0" smtClean="0">
                <a:latin typeface="Arial" charset="0"/>
                <a:ea typeface="Arial" charset="0"/>
                <a:cs typeface="Arial" charset="0"/>
              </a:rPr>
              <a:t>Candida</a:t>
            </a:r>
            <a:r>
              <a:rPr lang="en-US" sz="2000" b="1" dirty="0" smtClean="0">
                <a:latin typeface="Arial" charset="0"/>
                <a:ea typeface="Arial" charset="0"/>
                <a:cs typeface="Arial" charset="0"/>
              </a:rPr>
              <a:t> </a:t>
            </a:r>
            <a:r>
              <a:rPr lang="en-US" sz="2000" b="1" dirty="0" err="1" smtClean="0">
                <a:latin typeface="Arial" charset="0"/>
                <a:ea typeface="Arial" charset="0"/>
                <a:cs typeface="Arial" charset="0"/>
              </a:rPr>
              <a:t>spp</a:t>
            </a:r>
            <a:endParaRPr lang="en-US" sz="2000" b="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D. </a:t>
            </a:r>
            <a:r>
              <a:rPr lang="en-US" sz="2000" i="1" dirty="0" err="1" smtClean="0">
                <a:latin typeface="Arial" charset="0"/>
                <a:ea typeface="Arial" charset="0"/>
                <a:cs typeface="Arial" charset="0"/>
              </a:rPr>
              <a:t>Trichosporon</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E. </a:t>
            </a:r>
            <a:r>
              <a:rPr lang="en-US" sz="2000" i="1" dirty="0" err="1" smtClean="0">
                <a:latin typeface="Arial" charset="0"/>
                <a:ea typeface="Arial" charset="0"/>
                <a:cs typeface="Arial" charset="0"/>
              </a:rPr>
              <a:t>Malassezia</a:t>
            </a:r>
            <a:r>
              <a:rPr lang="en-US" sz="2000" dirty="0" smtClean="0">
                <a:latin typeface="Arial" charset="0"/>
                <a:ea typeface="Arial" charset="0"/>
                <a:cs typeface="Arial" charset="0"/>
              </a:rPr>
              <a:t> furfur</a:t>
            </a:r>
          </a:p>
        </p:txBody>
      </p:sp>
      <p:pic>
        <p:nvPicPr>
          <p:cNvPr id="9" name="Picture 8"/>
          <p:cNvPicPr>
            <a:picLocks noChangeAspect="1"/>
          </p:cNvPicPr>
          <p:nvPr/>
        </p:nvPicPr>
        <p:blipFill rotWithShape="1">
          <a:blip r:embed="rId3"/>
          <a:srcRect b="3317"/>
          <a:stretch/>
        </p:blipFill>
        <p:spPr>
          <a:xfrm>
            <a:off x="8209463" y="130629"/>
            <a:ext cx="3809383" cy="3549221"/>
          </a:xfrm>
          <a:prstGeom prst="rect">
            <a:avLst/>
          </a:prstGeom>
        </p:spPr>
      </p:pic>
      <p:pic>
        <p:nvPicPr>
          <p:cNvPr id="10" name="Picture 9"/>
          <p:cNvPicPr>
            <a:picLocks noChangeAspect="1"/>
          </p:cNvPicPr>
          <p:nvPr/>
        </p:nvPicPr>
        <p:blipFill>
          <a:blip r:embed="rId4"/>
          <a:stretch>
            <a:fillRect/>
          </a:stretch>
        </p:blipFill>
        <p:spPr>
          <a:xfrm>
            <a:off x="4910384" y="2610951"/>
            <a:ext cx="3072113" cy="3926187"/>
          </a:xfrm>
          <a:prstGeom prst="rect">
            <a:avLst/>
          </a:prstGeom>
        </p:spPr>
      </p:pic>
    </p:spTree>
    <p:extLst>
      <p:ext uri="{BB962C8B-B14F-4D97-AF65-F5344CB8AC3E}">
        <p14:creationId xmlns:p14="http://schemas.microsoft.com/office/powerpoint/2010/main" val="1732456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#6</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8548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Additional studies:</a:t>
            </a:r>
          </a:p>
          <a:p>
            <a:pPr marL="0" lvl="0" indent="0">
              <a:lnSpc>
                <a:spcPct val="100000"/>
              </a:lnSpc>
              <a:spcBef>
                <a:spcPts val="0"/>
              </a:spcBef>
              <a:buNone/>
            </a:pPr>
            <a:endParaRPr lang="en-US" sz="2000" dirty="0" smtClean="0">
              <a:latin typeface="Arial" charset="0"/>
              <a:ea typeface="Arial" charset="0"/>
              <a:cs typeface="Arial" charset="0"/>
            </a:endParaRPr>
          </a:p>
          <a:p>
            <a:pPr lvl="0">
              <a:lnSpc>
                <a:spcPct val="100000"/>
              </a:lnSpc>
              <a:spcBef>
                <a:spcPts val="0"/>
              </a:spcBef>
              <a:buFont typeface="Wingdings" charset="2"/>
              <a:buChar char="§"/>
            </a:pPr>
            <a:endParaRPr lang="en-US" sz="2000" dirty="0">
              <a:latin typeface="Arial" charset="0"/>
              <a:ea typeface="Arial" charset="0"/>
              <a:cs typeface="Arial" charset="0"/>
            </a:endParaRPr>
          </a:p>
          <a:p>
            <a:pPr lvl="0">
              <a:lnSpc>
                <a:spcPct val="100000"/>
              </a:lnSpc>
              <a:spcBef>
                <a:spcPts val="0"/>
              </a:spcBef>
              <a:buFont typeface="Wingdings" charset="2"/>
              <a:buChar char="§"/>
            </a:pPr>
            <a:endParaRPr lang="en-US" sz="2000" dirty="0" smtClean="0">
              <a:latin typeface="Arial" charset="0"/>
              <a:ea typeface="Arial" charset="0"/>
              <a:cs typeface="Arial" charset="0"/>
            </a:endParaRPr>
          </a:p>
          <a:p>
            <a:pPr lvl="0">
              <a:lnSpc>
                <a:spcPct val="100000"/>
              </a:lnSpc>
              <a:spcBef>
                <a:spcPts val="0"/>
              </a:spcBef>
              <a:buFont typeface="Wingdings" charset="2"/>
              <a:buChar char="§"/>
            </a:pP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07187975"/>
              </p:ext>
            </p:extLst>
          </p:nvPr>
        </p:nvGraphicFramePr>
        <p:xfrm>
          <a:off x="761859" y="1396599"/>
          <a:ext cx="10911032" cy="5210935"/>
        </p:xfrm>
        <a:graphic>
          <a:graphicData uri="http://schemas.openxmlformats.org/drawingml/2006/table">
            <a:tbl>
              <a:tblPr firstRow="1" bandRow="1">
                <a:tableStyleId>{5C22544A-7EE6-4342-B048-85BDC9FD1C3A}</a:tableStyleId>
              </a:tblPr>
              <a:tblGrid>
                <a:gridCol w="5455516"/>
                <a:gridCol w="5455516"/>
              </a:tblGrid>
              <a:tr h="730375">
                <a:tc>
                  <a:txBody>
                    <a:bodyPr/>
                    <a:lstStyle/>
                    <a:p>
                      <a:pPr marL="342900" lvl="0" indent="-342900">
                        <a:lnSpc>
                          <a:spcPct val="100000"/>
                        </a:lnSpc>
                        <a:spcBef>
                          <a:spcPts val="0"/>
                        </a:spcBef>
                        <a:buFont typeface="Wingdings" charset="2"/>
                        <a:buChar char="§"/>
                      </a:pPr>
                      <a:r>
                        <a:rPr lang="en-US" sz="1800" dirty="0" smtClean="0">
                          <a:solidFill>
                            <a:schemeClr val="tx1"/>
                          </a:solidFill>
                          <a:latin typeface="Arial" charset="0"/>
                          <a:ea typeface="Arial" charset="0"/>
                          <a:cs typeface="Arial" charset="0"/>
                        </a:rPr>
                        <a:t>Germ tube test: </a:t>
                      </a:r>
                      <a:r>
                        <a:rPr lang="en-US" sz="1800" b="1" dirty="0" smtClean="0">
                          <a:solidFill>
                            <a:schemeClr val="tx1"/>
                          </a:solidFill>
                          <a:latin typeface="Arial" charset="0"/>
                          <a:ea typeface="Arial" charset="0"/>
                          <a:cs typeface="Arial" charset="0"/>
                        </a:rPr>
                        <a:t>(-)</a:t>
                      </a:r>
                    </a:p>
                    <a:p>
                      <a:pPr marL="342900" lvl="0" indent="-342900">
                        <a:lnSpc>
                          <a:spcPct val="100000"/>
                        </a:lnSpc>
                        <a:spcBef>
                          <a:spcPts val="0"/>
                        </a:spcBef>
                        <a:buFont typeface="Wingdings" charset="2"/>
                        <a:buChar char="§"/>
                      </a:pPr>
                      <a:endParaRPr lang="en-US" sz="1800" b="1" dirty="0" smtClean="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nSpc>
                          <a:spcPct val="100000"/>
                        </a:lnSpc>
                        <a:spcBef>
                          <a:spcPts val="0"/>
                        </a:spcBef>
                        <a:buFont typeface="Wingdings" charset="2"/>
                        <a:buChar char="§"/>
                      </a:pPr>
                      <a:r>
                        <a:rPr lang="en-US" sz="1800" i="1" dirty="0" smtClean="0">
                          <a:solidFill>
                            <a:schemeClr val="tx1"/>
                          </a:solidFill>
                          <a:latin typeface="Arial" charset="0"/>
                          <a:ea typeface="Arial" charset="0"/>
                          <a:cs typeface="Arial" charset="0"/>
                        </a:rPr>
                        <a:t>   C. </a:t>
                      </a:r>
                      <a:r>
                        <a:rPr lang="en-US" sz="1800" i="1" dirty="0" err="1" smtClean="0">
                          <a:solidFill>
                            <a:schemeClr val="tx1"/>
                          </a:solidFill>
                          <a:latin typeface="Arial" charset="0"/>
                          <a:ea typeface="Arial" charset="0"/>
                          <a:cs typeface="Arial" charset="0"/>
                        </a:rPr>
                        <a:t>albicans</a:t>
                      </a:r>
                      <a:r>
                        <a:rPr lang="en-US" sz="1800" i="1" dirty="0" smtClean="0">
                          <a:solidFill>
                            <a:schemeClr val="tx1"/>
                          </a:solidFill>
                          <a:latin typeface="Arial" charset="0"/>
                          <a:ea typeface="Arial" charset="0"/>
                          <a:cs typeface="Arial" charset="0"/>
                        </a:rPr>
                        <a:t> </a:t>
                      </a:r>
                      <a:r>
                        <a:rPr lang="en-US" sz="1800" dirty="0" smtClean="0">
                          <a:solidFill>
                            <a:schemeClr val="tx1"/>
                          </a:solidFill>
                          <a:latin typeface="Arial" charset="0"/>
                          <a:ea typeface="Arial" charset="0"/>
                          <a:cs typeface="Arial" charset="0"/>
                        </a:rPr>
                        <a:t>screen test: </a:t>
                      </a:r>
                      <a:r>
                        <a:rPr lang="en-US" sz="1800" b="1" dirty="0" smtClean="0">
                          <a:solidFill>
                            <a:schemeClr val="tx1"/>
                          </a:solidFill>
                          <a:latin typeface="Arial" charset="0"/>
                          <a:ea typeface="Arial" charset="0"/>
                          <a:cs typeface="Arial"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66657">
                <a:tc>
                  <a:txBody>
                    <a:bodyPr/>
                    <a:lstStyle/>
                    <a:p>
                      <a:pPr lvl="0">
                        <a:lnSpc>
                          <a:spcPct val="100000"/>
                        </a:lnSpc>
                        <a:spcBef>
                          <a:spcPts val="0"/>
                        </a:spcBef>
                        <a:buFont typeface="Wingdings" charset="2"/>
                        <a:buChar char="§"/>
                      </a:pPr>
                      <a:r>
                        <a:rPr lang="en-US" sz="1800" b="1" dirty="0" smtClean="0">
                          <a:latin typeface="Arial" charset="0"/>
                          <a:ea typeface="Arial" charset="0"/>
                          <a:cs typeface="Arial" charset="0"/>
                        </a:rPr>
                        <a:t>Rice Tween agar</a:t>
                      </a:r>
                      <a:r>
                        <a:rPr lang="en-US" sz="1800" dirty="0" smtClean="0">
                          <a:latin typeface="Arial" charset="0"/>
                          <a:ea typeface="Arial" charset="0"/>
                          <a:cs typeface="Arial" charset="0"/>
                        </a:rPr>
                        <a:t>: Short </a:t>
                      </a:r>
                      <a:r>
                        <a:rPr lang="en-US" sz="1800" dirty="0" err="1" smtClean="0">
                          <a:latin typeface="Arial" charset="0"/>
                          <a:ea typeface="Arial" charset="0"/>
                          <a:cs typeface="Arial" charset="0"/>
                        </a:rPr>
                        <a:t>pseudohyphae</a:t>
                      </a:r>
                      <a:r>
                        <a:rPr lang="en-US" sz="1800" dirty="0" smtClean="0">
                          <a:latin typeface="Arial" charset="0"/>
                          <a:ea typeface="Arial" charset="0"/>
                          <a:cs typeface="Arial" charset="0"/>
                        </a:rPr>
                        <a:t> (usually)</a:t>
                      </a:r>
                      <a:r>
                        <a:rPr lang="en-US" sz="1800" baseline="0" dirty="0" smtClean="0">
                          <a:latin typeface="Arial" charset="0"/>
                          <a:ea typeface="Arial" charset="0"/>
                          <a:cs typeface="Arial" charset="0"/>
                        </a:rPr>
                        <a:t> with yeast in small groups or singularly at intervals along their length. </a:t>
                      </a:r>
                      <a:r>
                        <a:rPr lang="en-US" sz="1800" b="1" baseline="0" dirty="0" smtClean="0">
                          <a:latin typeface="Arial" charset="0"/>
                          <a:ea typeface="Arial" charset="0"/>
                          <a:cs typeface="Arial" charset="0"/>
                        </a:rPr>
                        <a:t>N</a:t>
                      </a:r>
                      <a:r>
                        <a:rPr lang="en-US" sz="1800" b="1" dirty="0" smtClean="0">
                          <a:latin typeface="Arial" charset="0"/>
                          <a:ea typeface="Arial" charset="0"/>
                          <a:cs typeface="Arial" charset="0"/>
                        </a:rPr>
                        <a:t>o </a:t>
                      </a:r>
                      <a:r>
                        <a:rPr lang="en-US" sz="1800" b="1" dirty="0" err="1" smtClean="0">
                          <a:latin typeface="Arial" charset="0"/>
                          <a:ea typeface="Arial" charset="0"/>
                          <a:cs typeface="Arial" charset="0"/>
                        </a:rPr>
                        <a:t>chlamydoconidia</a:t>
                      </a:r>
                      <a:endParaRPr lang="en-US" sz="1800" b="1" dirty="0" smtClean="0">
                        <a:latin typeface="Arial" charset="0"/>
                        <a:ea typeface="Arial" charset="0"/>
                        <a:cs typeface="Arial" charset="0"/>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p>
                      <a:pPr marL="285750" indent="-285750">
                        <a:buFont typeface="Wingdings" charset="2"/>
                        <a:buChar char="§"/>
                      </a:pPr>
                      <a:endParaRPr lang="en-US" sz="1800" dirty="0" smtClean="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charset="2"/>
                        <a:buChar char="§"/>
                      </a:pPr>
                      <a:r>
                        <a:rPr lang="en-US" sz="1800" b="1" dirty="0" err="1" smtClean="0">
                          <a:latin typeface="Arial" charset="0"/>
                          <a:ea typeface="Arial" charset="0"/>
                          <a:cs typeface="Arial" charset="0"/>
                        </a:rPr>
                        <a:t>CHROMagar</a:t>
                      </a:r>
                      <a:r>
                        <a:rPr lang="en-US" sz="1800" b="0" dirty="0" smtClean="0">
                          <a:latin typeface="Arial" charset="0"/>
                          <a:ea typeface="Arial" charset="0"/>
                          <a:cs typeface="Arial" charset="0"/>
                        </a:rPr>
                        <a:t>: cream colored colonies</a:t>
                      </a:r>
                    </a:p>
                    <a:p>
                      <a:pPr marL="285750" indent="-285750">
                        <a:buFont typeface="Wingdings" charset="2"/>
                        <a:buChar char="§"/>
                      </a:pPr>
                      <a:endParaRPr lang="en-US" sz="1800" b="0" dirty="0" smtClean="0">
                        <a:latin typeface="Arial" charset="0"/>
                        <a:ea typeface="Arial" charset="0"/>
                        <a:cs typeface="Arial" charset="0"/>
                      </a:endParaRPr>
                    </a:p>
                    <a:p>
                      <a:pPr marL="285750" indent="-285750">
                        <a:buFont typeface="Wingdings" charset="2"/>
                        <a:buChar char="§"/>
                      </a:pPr>
                      <a:endParaRPr lang="en-US" sz="1800" b="0" dirty="0" smtClean="0">
                        <a:latin typeface="Arial" charset="0"/>
                        <a:ea typeface="Arial" charset="0"/>
                        <a:cs typeface="Arial" charset="0"/>
                      </a:endParaRPr>
                    </a:p>
                    <a:p>
                      <a:pPr marL="285750" indent="-285750">
                        <a:buFont typeface="Wingdings" charset="2"/>
                        <a:buChar char="§"/>
                      </a:pPr>
                      <a:endParaRPr lang="en-US" sz="1800" b="0" dirty="0" smtClean="0">
                        <a:latin typeface="Arial" charset="0"/>
                        <a:ea typeface="Arial" charset="0"/>
                        <a:cs typeface="Arial" charset="0"/>
                      </a:endParaRPr>
                    </a:p>
                    <a:p>
                      <a:pPr marL="285750" indent="-285750">
                        <a:buFont typeface="Wingdings" charset="2"/>
                        <a:buChar char="§"/>
                      </a:pPr>
                      <a:endParaRPr lang="en-US" sz="1800" b="0" dirty="0" smtClean="0">
                        <a:latin typeface="Arial" charset="0"/>
                        <a:ea typeface="Arial" charset="0"/>
                        <a:cs typeface="Arial" charset="0"/>
                      </a:endParaRPr>
                    </a:p>
                    <a:p>
                      <a:pPr marL="285750" indent="-285750">
                        <a:buFont typeface="Wingdings" charset="2"/>
                        <a:buChar char="§"/>
                      </a:pPr>
                      <a:endParaRPr lang="en-US" sz="1800" b="0" dirty="0" smtClean="0">
                        <a:latin typeface="Arial" charset="0"/>
                        <a:ea typeface="Arial" charset="0"/>
                        <a:cs typeface="Arial" charset="0"/>
                      </a:endParaRPr>
                    </a:p>
                    <a:p>
                      <a:pPr marL="285750" indent="-285750">
                        <a:buFont typeface="Wingdings" charset="2"/>
                        <a:buChar char="§"/>
                      </a:pPr>
                      <a:endParaRPr lang="en-US" sz="1800" b="0" dirty="0" smtClean="0">
                        <a:solidFill>
                          <a:schemeClr val="tx1"/>
                        </a:solidFill>
                        <a:latin typeface="Arial" charset="0"/>
                        <a:ea typeface="Arial" charset="0"/>
                        <a:cs typeface="Arial" charset="0"/>
                      </a:endParaRPr>
                    </a:p>
                    <a:p>
                      <a:pPr marL="285750" indent="-285750">
                        <a:buFont typeface="Wingdings" charset="2"/>
                        <a:buChar char="§"/>
                      </a:pPr>
                      <a:endParaRPr lang="en-US" sz="18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4" name="Group 13"/>
          <p:cNvGrpSpPr/>
          <p:nvPr/>
        </p:nvGrpSpPr>
        <p:grpSpPr>
          <a:xfrm>
            <a:off x="6571411" y="2535923"/>
            <a:ext cx="4784486" cy="2523942"/>
            <a:chOff x="1716385" y="3590592"/>
            <a:chExt cx="4567409" cy="2353008"/>
          </a:xfrm>
        </p:grpSpPr>
        <p:pic>
          <p:nvPicPr>
            <p:cNvPr id="17" name="Picture 16" descr="aboratory Diagnosis of Candida glabrata"/>
            <p:cNvPicPr>
              <a:picLocks noChangeAspect="1" noChangeArrowheads="1"/>
            </p:cNvPicPr>
            <p:nvPr/>
          </p:nvPicPr>
          <p:blipFill rotWithShape="1">
            <a:blip r:embed="rId3">
              <a:extLst>
                <a:ext uri="{28A0092B-C50C-407E-A947-70E740481C1C}">
                  <a14:useLocalDpi xmlns:a14="http://schemas.microsoft.com/office/drawing/2010/main" val="0"/>
                </a:ext>
              </a:extLst>
            </a:blip>
            <a:srcRect r="50094" b="57852"/>
            <a:stretch/>
          </p:blipFill>
          <p:spPr bwMode="auto">
            <a:xfrm>
              <a:off x="1716385" y="3590592"/>
              <a:ext cx="4567409" cy="235300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716385" y="4327071"/>
              <a:ext cx="1533279" cy="44002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a:stretch>
            <a:fillRect/>
          </a:stretch>
        </p:blipFill>
        <p:spPr>
          <a:xfrm>
            <a:off x="265574" y="3232745"/>
            <a:ext cx="6032500" cy="3251200"/>
          </a:xfrm>
          <a:prstGeom prst="rect">
            <a:avLst/>
          </a:prstGeom>
        </p:spPr>
      </p:pic>
    </p:spTree>
    <p:extLst>
      <p:ext uri="{BB962C8B-B14F-4D97-AF65-F5344CB8AC3E}">
        <p14:creationId xmlns:p14="http://schemas.microsoft.com/office/powerpoint/2010/main" val="541965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#6</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32551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The </a:t>
            </a:r>
            <a:r>
              <a:rPr lang="en-US" sz="2000" i="1" dirty="0" smtClean="0">
                <a:latin typeface="Arial" charset="0"/>
                <a:ea typeface="Arial" charset="0"/>
                <a:cs typeface="Arial" charset="0"/>
              </a:rPr>
              <a:t>Candida</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r>
              <a:rPr lang="en-US" sz="2000" dirty="0" smtClean="0">
                <a:latin typeface="Arial" charset="0"/>
                <a:ea typeface="Arial" charset="0"/>
                <a:cs typeface="Arial" charset="0"/>
              </a:rPr>
              <a:t> identified in this patient’s blood culture was:</a:t>
            </a:r>
          </a:p>
          <a:p>
            <a:pPr marL="0" lvl="0" indent="0">
              <a:lnSpc>
                <a:spcPct val="100000"/>
              </a:lnSpc>
              <a:spcBef>
                <a:spcPts val="0"/>
              </a:spcBef>
              <a:buNone/>
            </a:pPr>
            <a:endParaRPr lang="en-US" sz="2000" dirty="0">
              <a:latin typeface="Arial" charset="0"/>
              <a:ea typeface="Arial" charset="0"/>
              <a:cs typeface="Arial" charset="0"/>
            </a:endParaRPr>
          </a:p>
          <a:p>
            <a:pPr marL="0" indent="0">
              <a:lnSpc>
                <a:spcPct val="100000"/>
              </a:lnSpc>
              <a:spcBef>
                <a:spcPts val="0"/>
              </a:spcBef>
              <a:buNone/>
            </a:pPr>
            <a:r>
              <a:rPr lang="en-US" sz="2000" dirty="0" smtClean="0">
                <a:latin typeface="Arial" charset="0"/>
                <a:ea typeface="Arial" charset="0"/>
                <a:cs typeface="Arial" charset="0"/>
              </a:rPr>
              <a:t>	A. </a:t>
            </a:r>
            <a:r>
              <a:rPr lang="en-US" sz="2000" i="1" dirty="0" smtClean="0">
                <a:latin typeface="Arial" charset="0"/>
                <a:ea typeface="Arial" charset="0"/>
                <a:cs typeface="Arial" charset="0"/>
              </a:rPr>
              <a:t>C</a:t>
            </a:r>
            <a:r>
              <a:rPr lang="en-US" sz="2000" i="1" dirty="0">
                <a:latin typeface="Arial" charset="0"/>
                <a:ea typeface="Arial" charset="0"/>
                <a:cs typeface="Arial" charset="0"/>
              </a:rPr>
              <a:t>. </a:t>
            </a:r>
            <a:r>
              <a:rPr lang="en-US" sz="2000" i="1" dirty="0" err="1">
                <a:latin typeface="Arial" charset="0"/>
                <a:ea typeface="Arial" charset="0"/>
                <a:cs typeface="Arial" charset="0"/>
              </a:rPr>
              <a:t>tropicalis</a:t>
            </a:r>
            <a:r>
              <a:rPr lang="en-US" sz="2000" i="1" dirty="0">
                <a:latin typeface="Arial" charset="0"/>
                <a:ea typeface="Arial" charset="0"/>
                <a:cs typeface="Arial" charset="0"/>
              </a:rPr>
              <a:t> </a:t>
            </a: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B.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parapsilosis</a:t>
            </a:r>
            <a:endParaRPr lang="en-US" sz="2000"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C.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albicans</a:t>
            </a:r>
            <a:endParaRPr lang="en-US" sz="2000" i="1" dirty="0" smtClean="0">
              <a:latin typeface="Arial" charset="0"/>
              <a:ea typeface="Arial" charset="0"/>
              <a:cs typeface="Arial" charset="0"/>
            </a:endParaRPr>
          </a:p>
          <a:p>
            <a:pPr marL="0" lvl="0" indent="0">
              <a:lnSpc>
                <a:spcPct val="100000"/>
              </a:lnSpc>
              <a:spcBef>
                <a:spcPts val="0"/>
              </a:spcBef>
              <a:buNone/>
            </a:pPr>
            <a:r>
              <a:rPr lang="en-US" sz="2000" i="1" dirty="0" smtClean="0">
                <a:latin typeface="Arial" charset="0"/>
                <a:ea typeface="Arial" charset="0"/>
                <a:cs typeface="Arial" charset="0"/>
              </a:rPr>
              <a:t>	</a:t>
            </a:r>
          </a:p>
          <a:p>
            <a:pPr marL="0" lvl="0" indent="0">
              <a:lnSpc>
                <a:spcPct val="100000"/>
              </a:lnSpc>
              <a:spcBef>
                <a:spcPts val="0"/>
              </a:spcBef>
              <a:buNone/>
            </a:pPr>
            <a:r>
              <a:rPr lang="en-US" sz="2000" i="1" dirty="0">
                <a:latin typeface="Arial" charset="0"/>
                <a:ea typeface="Arial" charset="0"/>
                <a:cs typeface="Arial" charset="0"/>
              </a:rPr>
              <a:t>	</a:t>
            </a:r>
            <a:r>
              <a:rPr lang="en-US" sz="2000" dirty="0" smtClean="0">
                <a:latin typeface="Arial" charset="0"/>
                <a:ea typeface="Arial" charset="0"/>
                <a:cs typeface="Arial" charset="0"/>
              </a:rPr>
              <a:t>D.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glabrata</a:t>
            </a:r>
            <a:endParaRPr lang="en-US" sz="2000" i="1" dirty="0">
              <a:latin typeface="Arial" charset="0"/>
              <a:ea typeface="Arial" charset="0"/>
              <a:cs typeface="Arial" charset="0"/>
            </a:endParaRPr>
          </a:p>
          <a:p>
            <a:pPr marL="0" lvl="0" indent="0">
              <a:lnSpc>
                <a:spcPct val="100000"/>
              </a:lnSpc>
              <a:spcBef>
                <a:spcPts val="0"/>
              </a:spcBef>
              <a:buNone/>
            </a:pPr>
            <a:endParaRPr lang="en-US" sz="2000"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a:t>
            </a:r>
            <a:endParaRPr lang="en-US" sz="2000" i="1" dirty="0" smtClean="0">
              <a:latin typeface="Arial" charset="0"/>
              <a:ea typeface="Arial" charset="0"/>
              <a:cs typeface="Arial"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68606053"/>
              </p:ext>
            </p:extLst>
          </p:nvPr>
        </p:nvGraphicFramePr>
        <p:xfrm>
          <a:off x="5665305" y="1173928"/>
          <a:ext cx="5792404" cy="1942801"/>
        </p:xfrm>
        <a:graphic>
          <a:graphicData uri="http://schemas.openxmlformats.org/drawingml/2006/table">
            <a:tbl>
              <a:tblPr firstRow="1" bandRow="1">
                <a:tableStyleId>{5C22544A-7EE6-4342-B048-85BDC9FD1C3A}</a:tableStyleId>
              </a:tblPr>
              <a:tblGrid>
                <a:gridCol w="5792404"/>
              </a:tblGrid>
              <a:tr h="1942801">
                <a:tc>
                  <a:txBody>
                    <a:bodyPr/>
                    <a:lstStyle/>
                    <a:p>
                      <a:pPr marL="342900" lvl="0" indent="-342900">
                        <a:lnSpc>
                          <a:spcPct val="100000"/>
                        </a:lnSpc>
                        <a:spcBef>
                          <a:spcPts val="0"/>
                        </a:spcBef>
                        <a:buFont typeface="Wingdings" charset="2"/>
                        <a:buChar char="§"/>
                      </a:pPr>
                      <a:r>
                        <a:rPr lang="en-US" sz="1800" b="0" dirty="0" smtClean="0">
                          <a:solidFill>
                            <a:schemeClr val="tx1"/>
                          </a:solidFill>
                          <a:latin typeface="Arial" charset="0"/>
                          <a:ea typeface="Arial" charset="0"/>
                          <a:cs typeface="Arial" charset="0"/>
                        </a:rPr>
                        <a:t>Germ tube test: (-)</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1800" b="0" i="1" dirty="0" smtClean="0">
                          <a:solidFill>
                            <a:schemeClr val="tx1"/>
                          </a:solidFill>
                          <a:latin typeface="Arial" charset="0"/>
                          <a:ea typeface="Arial" charset="0"/>
                          <a:cs typeface="Arial" charset="0"/>
                        </a:rPr>
                        <a:t>C. </a:t>
                      </a:r>
                      <a:r>
                        <a:rPr lang="en-US" sz="1800" b="0" i="1" dirty="0" err="1" smtClean="0">
                          <a:solidFill>
                            <a:schemeClr val="tx1"/>
                          </a:solidFill>
                          <a:latin typeface="Arial" charset="0"/>
                          <a:ea typeface="Arial" charset="0"/>
                          <a:cs typeface="Arial" charset="0"/>
                        </a:rPr>
                        <a:t>albicans</a:t>
                      </a:r>
                      <a:r>
                        <a:rPr lang="en-US" sz="1800" b="0" i="1" dirty="0" smtClean="0">
                          <a:solidFill>
                            <a:schemeClr val="tx1"/>
                          </a:solidFill>
                          <a:latin typeface="Arial" charset="0"/>
                          <a:ea typeface="Arial" charset="0"/>
                          <a:cs typeface="Arial" charset="0"/>
                        </a:rPr>
                        <a:t> </a:t>
                      </a:r>
                      <a:r>
                        <a:rPr lang="en-US" sz="1800" b="0" dirty="0" smtClean="0">
                          <a:solidFill>
                            <a:schemeClr val="tx1"/>
                          </a:solidFill>
                          <a:latin typeface="Arial" charset="0"/>
                          <a:ea typeface="Arial" charset="0"/>
                          <a:cs typeface="Arial" charset="0"/>
                        </a:rPr>
                        <a:t>screen test: (-)</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
                        <a:tabLst/>
                        <a:defRPr/>
                      </a:pPr>
                      <a:r>
                        <a:rPr lang="en-US" sz="1800" b="0" baseline="0" dirty="0" smtClean="0">
                          <a:solidFill>
                            <a:schemeClr val="tx1"/>
                          </a:solidFill>
                          <a:latin typeface="Arial" charset="0"/>
                          <a:ea typeface="Arial" charset="0"/>
                          <a:cs typeface="Arial" charset="0"/>
                        </a:rPr>
                        <a:t> </a:t>
                      </a:r>
                      <a:r>
                        <a:rPr lang="en-US" sz="1800" b="0" dirty="0" smtClean="0">
                          <a:solidFill>
                            <a:schemeClr val="tx1"/>
                          </a:solidFill>
                          <a:latin typeface="Arial" charset="0"/>
                          <a:ea typeface="Arial" charset="0"/>
                          <a:cs typeface="Arial" charset="0"/>
                        </a:rPr>
                        <a:t>Rice Tween agar: Short </a:t>
                      </a:r>
                      <a:r>
                        <a:rPr lang="en-US" sz="1800" b="0" dirty="0" err="1" smtClean="0">
                          <a:solidFill>
                            <a:schemeClr val="tx1"/>
                          </a:solidFill>
                          <a:latin typeface="Arial" charset="0"/>
                          <a:ea typeface="Arial" charset="0"/>
                          <a:cs typeface="Arial" charset="0"/>
                        </a:rPr>
                        <a:t>pseudohyphae</a:t>
                      </a:r>
                      <a:r>
                        <a:rPr lang="en-US" sz="1800" b="0" dirty="0" smtClean="0">
                          <a:solidFill>
                            <a:schemeClr val="tx1"/>
                          </a:solidFill>
                          <a:latin typeface="Arial" charset="0"/>
                          <a:ea typeface="Arial" charset="0"/>
                          <a:cs typeface="Arial" charset="0"/>
                        </a:rPr>
                        <a:t>,</a:t>
                      </a:r>
                      <a:r>
                        <a:rPr lang="en-US" sz="1800" b="0" baseline="0" dirty="0" smtClean="0">
                          <a:solidFill>
                            <a:schemeClr val="tx1"/>
                          </a:solidFill>
                          <a:latin typeface="Arial" charset="0"/>
                          <a:ea typeface="Arial" charset="0"/>
                          <a:cs typeface="Arial" charset="0"/>
                        </a:rPr>
                        <a:t> </a:t>
                      </a:r>
                      <a:r>
                        <a:rPr lang="en-US" sz="1800" b="0" dirty="0" smtClean="0">
                          <a:solidFill>
                            <a:schemeClr val="tx1"/>
                          </a:solidFill>
                          <a:latin typeface="Arial" charset="0"/>
                          <a:ea typeface="Arial" charset="0"/>
                          <a:cs typeface="Arial" charset="0"/>
                        </a:rPr>
                        <a:t>no </a:t>
                      </a:r>
                      <a:r>
                        <a:rPr lang="en-US" sz="1800" b="0" dirty="0" err="1" smtClean="0">
                          <a:solidFill>
                            <a:schemeClr val="tx1"/>
                          </a:solidFill>
                          <a:latin typeface="Arial" charset="0"/>
                          <a:ea typeface="Arial" charset="0"/>
                          <a:cs typeface="Arial" charset="0"/>
                        </a:rPr>
                        <a:t>chlamydoconidia</a:t>
                      </a:r>
                      <a:endParaRPr lang="en-US" sz="1800" b="0" dirty="0" smtClean="0">
                        <a:solidFill>
                          <a:schemeClr val="tx1"/>
                        </a:solidFill>
                        <a:latin typeface="Arial" charset="0"/>
                        <a:ea typeface="Arial" charset="0"/>
                        <a:cs typeface="Arial" charset="0"/>
                      </a:endParaRPr>
                    </a:p>
                    <a:p>
                      <a:pPr marL="285750" lvl="0" indent="-285750">
                        <a:lnSpc>
                          <a:spcPct val="100000"/>
                        </a:lnSpc>
                        <a:spcBef>
                          <a:spcPts val="0"/>
                        </a:spcBef>
                        <a:buFont typeface="Wingdings" charset="2"/>
                        <a:buChar char="§"/>
                      </a:pPr>
                      <a:r>
                        <a:rPr lang="en-US" sz="1800" b="0" dirty="0" smtClean="0">
                          <a:solidFill>
                            <a:schemeClr val="tx1"/>
                          </a:solidFill>
                          <a:latin typeface="Arial" charset="0"/>
                          <a:ea typeface="Arial" charset="0"/>
                          <a:cs typeface="Arial" charset="0"/>
                        </a:rPr>
                        <a:t> </a:t>
                      </a:r>
                      <a:r>
                        <a:rPr lang="en-US" sz="1800" b="0" dirty="0" err="1" smtClean="0">
                          <a:solidFill>
                            <a:schemeClr val="tx1"/>
                          </a:solidFill>
                          <a:latin typeface="Arial" charset="0"/>
                          <a:ea typeface="Arial" charset="0"/>
                          <a:cs typeface="Arial" charset="0"/>
                        </a:rPr>
                        <a:t>CHROMagar</a:t>
                      </a:r>
                      <a:r>
                        <a:rPr lang="en-US" sz="1800" b="0" dirty="0" smtClean="0">
                          <a:solidFill>
                            <a:schemeClr val="tx1"/>
                          </a:solidFill>
                          <a:latin typeface="Arial" charset="0"/>
                          <a:ea typeface="Arial" charset="0"/>
                          <a:cs typeface="Arial" charset="0"/>
                        </a:rPr>
                        <a:t>: cream colored colonies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 name="Picture 9"/>
          <p:cNvPicPr>
            <a:picLocks noChangeAspect="1"/>
          </p:cNvPicPr>
          <p:nvPr/>
        </p:nvPicPr>
        <p:blipFill>
          <a:blip r:embed="rId3"/>
          <a:stretch>
            <a:fillRect/>
          </a:stretch>
        </p:blipFill>
        <p:spPr>
          <a:xfrm>
            <a:off x="5640391" y="3116729"/>
            <a:ext cx="6032500" cy="3251200"/>
          </a:xfrm>
          <a:prstGeom prst="rect">
            <a:avLst/>
          </a:prstGeom>
        </p:spPr>
      </p:pic>
    </p:spTree>
    <p:extLst>
      <p:ext uri="{BB962C8B-B14F-4D97-AF65-F5344CB8AC3E}">
        <p14:creationId xmlns:p14="http://schemas.microsoft.com/office/powerpoint/2010/main" val="672522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#6</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32551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The </a:t>
            </a:r>
            <a:r>
              <a:rPr lang="en-US" sz="2000" i="1" dirty="0" smtClean="0">
                <a:latin typeface="Arial" charset="0"/>
                <a:ea typeface="Arial" charset="0"/>
                <a:cs typeface="Arial" charset="0"/>
              </a:rPr>
              <a:t>Candida </a:t>
            </a:r>
            <a:r>
              <a:rPr lang="en-US" sz="2000" dirty="0" err="1" smtClean="0">
                <a:latin typeface="Arial" charset="0"/>
                <a:ea typeface="Arial" charset="0"/>
                <a:cs typeface="Arial" charset="0"/>
              </a:rPr>
              <a:t>spp</a:t>
            </a:r>
            <a:r>
              <a:rPr lang="en-US" sz="2000" dirty="0" smtClean="0">
                <a:latin typeface="Arial" charset="0"/>
                <a:ea typeface="Arial" charset="0"/>
                <a:cs typeface="Arial" charset="0"/>
              </a:rPr>
              <a:t> identified in this patient’s blood culture was:</a:t>
            </a:r>
          </a:p>
          <a:p>
            <a:pPr marL="0" lvl="0" indent="0">
              <a:lnSpc>
                <a:spcPct val="100000"/>
              </a:lnSpc>
              <a:spcBef>
                <a:spcPts val="0"/>
              </a:spcBef>
              <a:buNone/>
            </a:pPr>
            <a:endParaRPr lang="en-US" sz="2000" dirty="0">
              <a:latin typeface="Arial" charset="0"/>
              <a:ea typeface="Arial" charset="0"/>
              <a:cs typeface="Arial" charset="0"/>
            </a:endParaRPr>
          </a:p>
          <a:p>
            <a:pPr marL="0" indent="0">
              <a:lnSpc>
                <a:spcPct val="100000"/>
              </a:lnSpc>
              <a:spcBef>
                <a:spcPts val="0"/>
              </a:spcBef>
              <a:buNone/>
            </a:pPr>
            <a:r>
              <a:rPr lang="en-US" sz="2000" dirty="0" smtClean="0">
                <a:latin typeface="Arial" charset="0"/>
                <a:ea typeface="Arial" charset="0"/>
                <a:cs typeface="Arial" charset="0"/>
              </a:rPr>
              <a:t>	A. </a:t>
            </a:r>
            <a:r>
              <a:rPr lang="en-US" sz="2000" i="1" dirty="0" smtClean="0">
                <a:latin typeface="Arial" charset="0"/>
                <a:ea typeface="Arial" charset="0"/>
                <a:cs typeface="Arial" charset="0"/>
              </a:rPr>
              <a:t>C</a:t>
            </a:r>
            <a:r>
              <a:rPr lang="en-US" sz="2000" i="1" dirty="0">
                <a:latin typeface="Arial" charset="0"/>
                <a:ea typeface="Arial" charset="0"/>
                <a:cs typeface="Arial" charset="0"/>
              </a:rPr>
              <a:t>. </a:t>
            </a:r>
            <a:r>
              <a:rPr lang="en-US" sz="2000" i="1" dirty="0" err="1">
                <a:latin typeface="Arial" charset="0"/>
                <a:ea typeface="Arial" charset="0"/>
                <a:cs typeface="Arial" charset="0"/>
              </a:rPr>
              <a:t>tropicalis</a:t>
            </a:r>
            <a:r>
              <a:rPr lang="en-US" sz="2000" i="1" dirty="0">
                <a:latin typeface="Arial" charset="0"/>
                <a:ea typeface="Arial" charset="0"/>
                <a:cs typeface="Arial" charset="0"/>
              </a:rPr>
              <a:t> </a:t>
            </a: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B. </a:t>
            </a:r>
            <a:r>
              <a:rPr lang="en-US" sz="2000" b="1" i="1" dirty="0" smtClean="0">
                <a:latin typeface="Arial" charset="0"/>
                <a:ea typeface="Arial" charset="0"/>
                <a:cs typeface="Arial" charset="0"/>
              </a:rPr>
              <a:t>C. </a:t>
            </a:r>
            <a:r>
              <a:rPr lang="en-US" sz="2000" b="1" i="1" dirty="0" err="1" smtClean="0">
                <a:latin typeface="Arial" charset="0"/>
                <a:ea typeface="Arial" charset="0"/>
                <a:cs typeface="Arial" charset="0"/>
              </a:rPr>
              <a:t>parapsilosis</a:t>
            </a:r>
            <a:endParaRPr lang="en-US" sz="2000" b="1"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914400" lvl="2" indent="0">
              <a:lnSpc>
                <a:spcPct val="100000"/>
              </a:lnSpc>
              <a:spcBef>
                <a:spcPts val="0"/>
              </a:spcBef>
              <a:buNone/>
            </a:pPr>
            <a:r>
              <a:rPr lang="en-US" dirty="0" smtClean="0">
                <a:latin typeface="Arial" charset="0"/>
                <a:ea typeface="Arial" charset="0"/>
                <a:cs typeface="Arial" charset="0"/>
              </a:rPr>
              <a:t>C. </a:t>
            </a:r>
            <a:r>
              <a:rPr lang="en-US" i="1" dirty="0" smtClean="0">
                <a:latin typeface="Arial" charset="0"/>
                <a:ea typeface="Arial" charset="0"/>
                <a:cs typeface="Arial" charset="0"/>
              </a:rPr>
              <a:t>C. </a:t>
            </a:r>
            <a:r>
              <a:rPr lang="en-US" i="1" dirty="0" err="1" smtClean="0">
                <a:latin typeface="Arial" charset="0"/>
                <a:ea typeface="Arial" charset="0"/>
                <a:cs typeface="Arial" charset="0"/>
              </a:rPr>
              <a:t>albicans</a:t>
            </a:r>
            <a:endParaRPr lang="en-US" i="1" dirty="0" smtClean="0">
              <a:latin typeface="Arial" charset="0"/>
              <a:ea typeface="Arial" charset="0"/>
              <a:cs typeface="Arial" charset="0"/>
            </a:endParaRPr>
          </a:p>
          <a:p>
            <a:pPr marL="914400" lvl="2" indent="0">
              <a:lnSpc>
                <a:spcPct val="100000"/>
              </a:lnSpc>
              <a:spcBef>
                <a:spcPts val="0"/>
              </a:spcBef>
              <a:buNone/>
            </a:pPr>
            <a:endParaRPr lang="en-US" i="1" dirty="0">
              <a:latin typeface="Arial" charset="0"/>
              <a:ea typeface="Arial" charset="0"/>
              <a:cs typeface="Arial" charset="0"/>
            </a:endParaRPr>
          </a:p>
          <a:p>
            <a:pPr marL="914400" lvl="2" indent="0">
              <a:lnSpc>
                <a:spcPct val="100000"/>
              </a:lnSpc>
              <a:spcBef>
                <a:spcPts val="0"/>
              </a:spcBef>
              <a:buNone/>
            </a:pPr>
            <a:r>
              <a:rPr lang="en-US" dirty="0" smtClean="0">
                <a:latin typeface="Arial" charset="0"/>
                <a:ea typeface="Arial" charset="0"/>
                <a:cs typeface="Arial" charset="0"/>
              </a:rPr>
              <a:t>D. </a:t>
            </a:r>
            <a:r>
              <a:rPr lang="en-US" i="1" dirty="0" smtClean="0">
                <a:latin typeface="Arial" charset="0"/>
                <a:ea typeface="Arial" charset="0"/>
                <a:cs typeface="Arial" charset="0"/>
              </a:rPr>
              <a:t>C. </a:t>
            </a:r>
            <a:r>
              <a:rPr lang="en-US" i="1" dirty="0" err="1" smtClean="0">
                <a:latin typeface="Arial" charset="0"/>
                <a:ea typeface="Arial" charset="0"/>
                <a:cs typeface="Arial" charset="0"/>
              </a:rPr>
              <a:t>glabrata</a:t>
            </a:r>
            <a:endParaRPr lang="en-US"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a:t>
            </a:r>
            <a:endParaRPr lang="en-US" sz="2000" i="1" dirty="0" smtClean="0">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a:off x="4642363" y="1325730"/>
            <a:ext cx="6908800" cy="1676400"/>
          </a:xfrm>
          <a:prstGeom prst="rect">
            <a:avLst/>
          </a:prstGeom>
        </p:spPr>
      </p:pic>
      <p:pic>
        <p:nvPicPr>
          <p:cNvPr id="10" name="Picture 9"/>
          <p:cNvPicPr>
            <a:picLocks noChangeAspect="1"/>
          </p:cNvPicPr>
          <p:nvPr/>
        </p:nvPicPr>
        <p:blipFill>
          <a:blip r:embed="rId4"/>
          <a:stretch>
            <a:fillRect/>
          </a:stretch>
        </p:blipFill>
        <p:spPr>
          <a:xfrm>
            <a:off x="5257800" y="3249599"/>
            <a:ext cx="6032500" cy="3251200"/>
          </a:xfrm>
          <a:prstGeom prst="rect">
            <a:avLst/>
          </a:prstGeom>
        </p:spPr>
      </p:pic>
    </p:spTree>
    <p:extLst>
      <p:ext uri="{BB962C8B-B14F-4D97-AF65-F5344CB8AC3E}">
        <p14:creationId xmlns:p14="http://schemas.microsoft.com/office/powerpoint/2010/main" val="1221702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800921890"/>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845782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#6</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32551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The </a:t>
            </a:r>
            <a:r>
              <a:rPr lang="en-US" sz="2000" i="1" dirty="0" smtClean="0">
                <a:latin typeface="Arial" charset="0"/>
                <a:ea typeface="Arial" charset="0"/>
                <a:cs typeface="Arial" charset="0"/>
              </a:rPr>
              <a:t>Candida </a:t>
            </a:r>
            <a:r>
              <a:rPr lang="en-US" sz="2000" dirty="0" err="1" smtClean="0">
                <a:latin typeface="Arial" charset="0"/>
                <a:ea typeface="Arial" charset="0"/>
                <a:cs typeface="Arial" charset="0"/>
              </a:rPr>
              <a:t>spp</a:t>
            </a:r>
            <a:r>
              <a:rPr lang="en-US" sz="2000" dirty="0" smtClean="0">
                <a:latin typeface="Arial" charset="0"/>
                <a:ea typeface="Arial" charset="0"/>
                <a:cs typeface="Arial" charset="0"/>
              </a:rPr>
              <a:t> identified in this patient’s blood culture was:</a:t>
            </a:r>
          </a:p>
          <a:p>
            <a:pPr marL="0" lvl="0" indent="0">
              <a:lnSpc>
                <a:spcPct val="100000"/>
              </a:lnSpc>
              <a:spcBef>
                <a:spcPts val="0"/>
              </a:spcBef>
              <a:buNone/>
            </a:pPr>
            <a:endParaRPr lang="en-US" sz="2000" dirty="0">
              <a:latin typeface="Arial" charset="0"/>
              <a:ea typeface="Arial" charset="0"/>
              <a:cs typeface="Arial" charset="0"/>
            </a:endParaRPr>
          </a:p>
          <a:p>
            <a:pPr marL="0" indent="0">
              <a:lnSpc>
                <a:spcPct val="100000"/>
              </a:lnSpc>
              <a:spcBef>
                <a:spcPts val="0"/>
              </a:spcBef>
              <a:buNone/>
            </a:pPr>
            <a:r>
              <a:rPr lang="en-US" sz="2000" dirty="0" smtClean="0">
                <a:latin typeface="Arial" charset="0"/>
                <a:ea typeface="Arial" charset="0"/>
                <a:cs typeface="Arial" charset="0"/>
              </a:rPr>
              <a:t>	A. </a:t>
            </a:r>
            <a:r>
              <a:rPr lang="en-US" sz="2000" i="1" dirty="0" smtClean="0">
                <a:latin typeface="Arial" charset="0"/>
                <a:ea typeface="Arial" charset="0"/>
                <a:cs typeface="Arial" charset="0"/>
              </a:rPr>
              <a:t>C</a:t>
            </a:r>
            <a:r>
              <a:rPr lang="en-US" sz="2000" i="1" dirty="0">
                <a:latin typeface="Arial" charset="0"/>
                <a:ea typeface="Arial" charset="0"/>
                <a:cs typeface="Arial" charset="0"/>
              </a:rPr>
              <a:t>. </a:t>
            </a:r>
            <a:r>
              <a:rPr lang="en-US" sz="2000" i="1" dirty="0" err="1">
                <a:latin typeface="Arial" charset="0"/>
                <a:ea typeface="Arial" charset="0"/>
                <a:cs typeface="Arial" charset="0"/>
              </a:rPr>
              <a:t>tropicalis</a:t>
            </a:r>
            <a:r>
              <a:rPr lang="en-US" sz="2000" i="1" dirty="0">
                <a:latin typeface="Arial" charset="0"/>
                <a:ea typeface="Arial" charset="0"/>
                <a:cs typeface="Arial" charset="0"/>
              </a:rPr>
              <a:t> </a:t>
            </a: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B. </a:t>
            </a:r>
            <a:r>
              <a:rPr lang="en-US" sz="2000" b="1" i="1" dirty="0" smtClean="0">
                <a:latin typeface="Arial" charset="0"/>
                <a:ea typeface="Arial" charset="0"/>
                <a:cs typeface="Arial" charset="0"/>
              </a:rPr>
              <a:t>C. </a:t>
            </a:r>
            <a:r>
              <a:rPr lang="en-US" sz="2000" b="1" i="1" dirty="0" err="1" smtClean="0">
                <a:latin typeface="Arial" charset="0"/>
                <a:ea typeface="Arial" charset="0"/>
                <a:cs typeface="Arial" charset="0"/>
              </a:rPr>
              <a:t>parapsilosis</a:t>
            </a:r>
            <a:endParaRPr lang="en-US" sz="2000" b="1"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914400" lvl="2" indent="0">
              <a:lnSpc>
                <a:spcPct val="100000"/>
              </a:lnSpc>
              <a:spcBef>
                <a:spcPts val="0"/>
              </a:spcBef>
              <a:buNone/>
            </a:pPr>
            <a:r>
              <a:rPr lang="en-US" dirty="0" smtClean="0">
                <a:latin typeface="Arial" charset="0"/>
                <a:ea typeface="Arial" charset="0"/>
                <a:cs typeface="Arial" charset="0"/>
              </a:rPr>
              <a:t>C. </a:t>
            </a:r>
            <a:r>
              <a:rPr lang="en-US" i="1" dirty="0" smtClean="0">
                <a:latin typeface="Arial" charset="0"/>
                <a:ea typeface="Arial" charset="0"/>
                <a:cs typeface="Arial" charset="0"/>
              </a:rPr>
              <a:t>C. </a:t>
            </a:r>
            <a:r>
              <a:rPr lang="en-US" i="1" dirty="0" err="1" smtClean="0">
                <a:latin typeface="Arial" charset="0"/>
                <a:ea typeface="Arial" charset="0"/>
                <a:cs typeface="Arial" charset="0"/>
              </a:rPr>
              <a:t>albicans</a:t>
            </a:r>
            <a:endParaRPr lang="en-US"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endParaRPr lang="en-US" sz="2000" dirty="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a:p>
            <a:pPr marL="0" lvl="0" indent="0">
              <a:lnSpc>
                <a:spcPct val="100000"/>
              </a:lnSpc>
              <a:spcBef>
                <a:spcPts val="0"/>
              </a:spcBef>
              <a:buNone/>
            </a:pPr>
            <a:r>
              <a:rPr lang="en-US" sz="2000" dirty="0" smtClean="0">
                <a:latin typeface="Arial" charset="0"/>
                <a:ea typeface="Arial" charset="0"/>
                <a:cs typeface="Arial" charset="0"/>
              </a:rPr>
              <a:t>	D.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glabrata</a:t>
            </a:r>
            <a:endParaRPr lang="en-US" sz="2000" i="1" dirty="0" smtClean="0">
              <a:latin typeface="Arial" charset="0"/>
              <a:ea typeface="Arial" charset="0"/>
              <a:cs typeface="Arial" charset="0"/>
            </a:endParaRPr>
          </a:p>
        </p:txBody>
      </p:sp>
      <p:cxnSp>
        <p:nvCxnSpPr>
          <p:cNvPr id="10" name="Straight Arrow Connector 9"/>
          <p:cNvCxnSpPr/>
          <p:nvPr/>
        </p:nvCxnSpPr>
        <p:spPr>
          <a:xfrm>
            <a:off x="2937526" y="5204839"/>
            <a:ext cx="112695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srcRect l="26236" t="39443" r="42325"/>
          <a:stretch/>
        </p:blipFill>
        <p:spPr>
          <a:xfrm>
            <a:off x="7282441" y="5303033"/>
            <a:ext cx="1490932" cy="1329176"/>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2132360052"/>
              </p:ext>
            </p:extLst>
          </p:nvPr>
        </p:nvGraphicFramePr>
        <p:xfrm>
          <a:off x="4156842" y="4871259"/>
          <a:ext cx="5082169" cy="1034416"/>
        </p:xfrm>
        <a:graphic>
          <a:graphicData uri="http://schemas.openxmlformats.org/drawingml/2006/table">
            <a:tbl>
              <a:tblPr firstRow="1" bandRow="1">
                <a:tableStyleId>{5C22544A-7EE6-4342-B048-85BDC9FD1C3A}</a:tableStyleId>
              </a:tblPr>
              <a:tblGrid>
                <a:gridCol w="5082169"/>
              </a:tblGrid>
              <a:tr h="1034416">
                <a:tc>
                  <a:txBody>
                    <a:bodyPr/>
                    <a:lstStyle/>
                    <a:p>
                      <a:pPr marL="342900" lvl="0" indent="-342900">
                        <a:lnSpc>
                          <a:spcPct val="100000"/>
                        </a:lnSpc>
                        <a:spcBef>
                          <a:spcPts val="0"/>
                        </a:spcBef>
                        <a:buFont typeface="Wingdings" charset="2"/>
                        <a:buChar char="§"/>
                      </a:pPr>
                      <a:r>
                        <a:rPr lang="en-US" sz="1800" b="0" dirty="0" smtClean="0">
                          <a:solidFill>
                            <a:schemeClr val="tx1"/>
                          </a:solidFill>
                          <a:latin typeface="Arial" charset="0"/>
                          <a:ea typeface="Arial" charset="0"/>
                          <a:cs typeface="Arial" charset="0"/>
                        </a:rPr>
                        <a:t>Usually</a:t>
                      </a:r>
                      <a:r>
                        <a:rPr lang="en-US" sz="1800" b="0" baseline="0" dirty="0" smtClean="0">
                          <a:solidFill>
                            <a:schemeClr val="tx1"/>
                          </a:solidFill>
                          <a:latin typeface="Arial" charset="0"/>
                          <a:ea typeface="Arial" charset="0"/>
                          <a:cs typeface="Arial" charset="0"/>
                        </a:rPr>
                        <a:t> appears as tiny budding yeast cells without </a:t>
                      </a:r>
                      <a:r>
                        <a:rPr lang="en-US" sz="1800" b="0" baseline="0" dirty="0" err="1" smtClean="0">
                          <a:solidFill>
                            <a:schemeClr val="tx1"/>
                          </a:solidFill>
                          <a:latin typeface="Arial" charset="0"/>
                          <a:ea typeface="Arial" charset="0"/>
                          <a:cs typeface="Arial" charset="0"/>
                        </a:rPr>
                        <a:t>pseudohyphae</a:t>
                      </a:r>
                      <a:endParaRPr lang="en-US" sz="1800" b="0" dirty="0" smtClean="0">
                        <a:solidFill>
                          <a:schemeClr val="tx1"/>
                        </a:solidFill>
                        <a:latin typeface="Arial" charset="0"/>
                        <a:ea typeface="Arial" charset="0"/>
                        <a:cs typeface="Arial"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Picture 4"/>
          <p:cNvPicPr>
            <a:picLocks noChangeAspect="1"/>
          </p:cNvPicPr>
          <p:nvPr/>
        </p:nvPicPr>
        <p:blipFill>
          <a:blip r:embed="rId4"/>
          <a:stretch>
            <a:fillRect/>
          </a:stretch>
        </p:blipFill>
        <p:spPr>
          <a:xfrm>
            <a:off x="9226962" y="4871259"/>
            <a:ext cx="1938676" cy="1956221"/>
          </a:xfrm>
          <a:prstGeom prst="rect">
            <a:avLst/>
          </a:prstGeom>
        </p:spPr>
      </p:pic>
      <p:pic>
        <p:nvPicPr>
          <p:cNvPr id="18" name="Picture 17"/>
          <p:cNvPicPr>
            <a:picLocks noChangeAspect="1"/>
          </p:cNvPicPr>
          <p:nvPr/>
        </p:nvPicPr>
        <p:blipFill>
          <a:blip r:embed="rId5"/>
          <a:stretch>
            <a:fillRect/>
          </a:stretch>
        </p:blipFill>
        <p:spPr>
          <a:xfrm>
            <a:off x="8290080" y="2759276"/>
            <a:ext cx="3727405" cy="1931257"/>
          </a:xfrm>
          <a:prstGeom prst="rect">
            <a:avLst/>
          </a:prstGeom>
        </p:spPr>
      </p:pic>
      <p:cxnSp>
        <p:nvCxnSpPr>
          <p:cNvPr id="19" name="Straight Arrow Connector 18"/>
          <p:cNvCxnSpPr/>
          <p:nvPr/>
        </p:nvCxnSpPr>
        <p:spPr>
          <a:xfrm>
            <a:off x="2961798" y="3967843"/>
            <a:ext cx="112695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977477" y="1536069"/>
            <a:ext cx="112695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8290080" y="699325"/>
            <a:ext cx="3650250" cy="1965519"/>
          </a:xfrm>
          <a:prstGeom prst="rect">
            <a:avLst/>
          </a:prstGeom>
        </p:spPr>
      </p:pic>
      <p:sp>
        <p:nvSpPr>
          <p:cNvPr id="8" name="Rectangle 7"/>
          <p:cNvSpPr/>
          <p:nvPr/>
        </p:nvSpPr>
        <p:spPr>
          <a:xfrm>
            <a:off x="4419600" y="1212903"/>
            <a:ext cx="4068417" cy="923330"/>
          </a:xfrm>
          <a:prstGeom prst="rect">
            <a:avLst/>
          </a:prstGeom>
        </p:spPr>
        <p:txBody>
          <a:bodyPr wrap="square">
            <a:spAutoFit/>
          </a:bodyPr>
          <a:lstStyle/>
          <a:p>
            <a:r>
              <a:rPr lang="en-US" dirty="0" smtClean="0">
                <a:latin typeface="Arial" charset="0"/>
                <a:ea typeface="Arial" charset="0"/>
                <a:cs typeface="Arial" charset="0"/>
              </a:rPr>
              <a:t>Long </a:t>
            </a:r>
            <a:r>
              <a:rPr lang="en-US" dirty="0" err="1" smtClean="0">
                <a:latin typeface="Arial" charset="0"/>
                <a:ea typeface="Arial" charset="0"/>
                <a:cs typeface="Arial" charset="0"/>
              </a:rPr>
              <a:t>pseudohyphae</a:t>
            </a:r>
            <a:r>
              <a:rPr lang="en-US" dirty="0" smtClean="0">
                <a:latin typeface="Arial" charset="0"/>
                <a:ea typeface="Arial" charset="0"/>
                <a:cs typeface="Arial" charset="0"/>
              </a:rPr>
              <a:t> bearing yeast singly or in groups, occasional true hyphae</a:t>
            </a:r>
            <a:endParaRPr lang="en-US" dirty="0"/>
          </a:p>
        </p:txBody>
      </p:sp>
      <p:sp>
        <p:nvSpPr>
          <p:cNvPr id="21" name="Rectangle 20"/>
          <p:cNvSpPr/>
          <p:nvPr/>
        </p:nvSpPr>
        <p:spPr>
          <a:xfrm>
            <a:off x="4300907" y="3518025"/>
            <a:ext cx="4068417" cy="923330"/>
          </a:xfrm>
          <a:prstGeom prst="rect">
            <a:avLst/>
          </a:prstGeom>
        </p:spPr>
        <p:txBody>
          <a:bodyPr wrap="square">
            <a:spAutoFit/>
          </a:bodyPr>
          <a:lstStyle/>
          <a:p>
            <a:r>
              <a:rPr lang="en-US" dirty="0" err="1" smtClean="0">
                <a:latin typeface="Arial" charset="0"/>
                <a:ea typeface="Arial" charset="0"/>
                <a:cs typeface="Arial" charset="0"/>
              </a:rPr>
              <a:t>Pseudohyphae</a:t>
            </a:r>
            <a:r>
              <a:rPr lang="en-US" dirty="0" smtClean="0">
                <a:latin typeface="Arial" charset="0"/>
                <a:ea typeface="Arial" charset="0"/>
                <a:cs typeface="Arial" charset="0"/>
              </a:rPr>
              <a:t> with large </a:t>
            </a:r>
            <a:r>
              <a:rPr lang="en-US" dirty="0" err="1" smtClean="0">
                <a:latin typeface="Arial" charset="0"/>
                <a:ea typeface="Arial" charset="0"/>
                <a:cs typeface="Arial" charset="0"/>
              </a:rPr>
              <a:t>chlamydospores</a:t>
            </a:r>
            <a:r>
              <a:rPr lang="en-US" dirty="0" smtClean="0">
                <a:latin typeface="Arial" charset="0"/>
                <a:ea typeface="Arial" charset="0"/>
                <a:cs typeface="Arial" charset="0"/>
              </a:rPr>
              <a:t> singly, occasionally multiple</a:t>
            </a:r>
            <a:endParaRPr lang="en-US" dirty="0"/>
          </a:p>
        </p:txBody>
      </p:sp>
    </p:spTree>
    <p:extLst>
      <p:ext uri="{BB962C8B-B14F-4D97-AF65-F5344CB8AC3E}">
        <p14:creationId xmlns:p14="http://schemas.microsoft.com/office/powerpoint/2010/main" val="479109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32551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Which susceptibility pattern is most consistent with that of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parapsilosis</a:t>
            </a:r>
            <a:r>
              <a:rPr lang="en-US" sz="2000" dirty="0" smtClean="0">
                <a:latin typeface="Arial" charset="0"/>
                <a:ea typeface="Arial" charset="0"/>
                <a:cs typeface="Arial" charset="0"/>
              </a:rPr>
              <a:t>?</a:t>
            </a:r>
          </a:p>
          <a:p>
            <a:pPr marL="0" lvl="0" indent="0">
              <a:lnSpc>
                <a:spcPct val="100000"/>
              </a:lnSpc>
              <a:spcBef>
                <a:spcPts val="0"/>
              </a:spcBef>
              <a:buNone/>
            </a:pPr>
            <a:endParaRPr lang="en-US" sz="2000" dirty="0" smtClean="0">
              <a:latin typeface="Arial" charset="0"/>
              <a:ea typeface="Arial" charset="0"/>
              <a:cs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16246492"/>
              </p:ext>
            </p:extLst>
          </p:nvPr>
        </p:nvGraphicFramePr>
        <p:xfrm>
          <a:off x="414576" y="1919675"/>
          <a:ext cx="11258315" cy="3360055"/>
        </p:xfrm>
        <a:graphic>
          <a:graphicData uri="http://schemas.openxmlformats.org/drawingml/2006/table">
            <a:tbl>
              <a:tblPr firstRow="1" bandRow="1">
                <a:tableStyleId>{5C22544A-7EE6-4342-B048-85BDC9FD1C3A}</a:tableStyleId>
              </a:tblPr>
              <a:tblGrid>
                <a:gridCol w="2382099"/>
                <a:gridCol w="2121227"/>
                <a:gridCol w="2251663"/>
                <a:gridCol w="2251663"/>
                <a:gridCol w="2251663"/>
              </a:tblGrid>
              <a:tr h="632583">
                <a:tc>
                  <a:txBody>
                    <a:bodyPr/>
                    <a:lstStyle/>
                    <a:p>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Amphotericin</a:t>
                      </a:r>
                      <a:r>
                        <a:rPr lang="en-US" sz="1600" baseline="0" dirty="0" smtClean="0">
                          <a:solidFill>
                            <a:sysClr val="windowText" lastClr="000000"/>
                          </a:solidFill>
                          <a:latin typeface="Arial" charset="0"/>
                          <a:ea typeface="Arial" charset="0"/>
                          <a:cs typeface="Arial" charset="0"/>
                        </a:rPr>
                        <a:t> B Formulations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Fluconazole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Voriconazole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Echinocandins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1.</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2.</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1" baseline="0" dirty="0" smtClean="0">
                          <a:solidFill>
                            <a:sysClr val="windowText" lastClr="000000"/>
                          </a:solidFill>
                          <a:latin typeface="Arial" charset="0"/>
                          <a:ea typeface="Arial" charset="0"/>
                          <a:cs typeface="Arial" charset="0"/>
                        </a:rPr>
                        <a:t>*no established breakpoints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t>
                      </a:r>
                      <a:r>
                        <a:rPr lang="en-US" sz="1600" baseline="0" dirty="0" smtClean="0">
                          <a:solidFill>
                            <a:sysClr val="windowText" lastClr="000000"/>
                          </a:solidFill>
                          <a:latin typeface="Arial" charset="0"/>
                          <a:ea typeface="Arial" charset="0"/>
                          <a:cs typeface="Arial"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4.  </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5.</a:t>
                      </a:r>
                      <a:endParaRPr lang="en-US" sz="1600" b="1" i="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 (usually)</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5"/>
          <p:cNvSpPr/>
          <p:nvPr/>
        </p:nvSpPr>
        <p:spPr>
          <a:xfrm>
            <a:off x="351922" y="1562190"/>
            <a:ext cx="2210862" cy="369332"/>
          </a:xfrm>
          <a:prstGeom prst="rect">
            <a:avLst/>
          </a:prstGeom>
        </p:spPr>
        <p:txBody>
          <a:bodyPr wrap="none">
            <a:spAutoFit/>
          </a:bodyPr>
          <a:lstStyle/>
          <a:p>
            <a:r>
              <a:rPr lang="en-US" i="1" dirty="0" smtClean="0">
                <a:latin typeface="Arial" charset="0"/>
                <a:ea typeface="Arial" charset="0"/>
                <a:cs typeface="Arial" charset="0"/>
              </a:rPr>
              <a:t>**general patterns**</a:t>
            </a:r>
            <a:endParaRPr lang="en-US" i="1" dirty="0"/>
          </a:p>
        </p:txBody>
      </p:sp>
    </p:spTree>
    <p:extLst>
      <p:ext uri="{BB962C8B-B14F-4D97-AF65-F5344CB8AC3E}">
        <p14:creationId xmlns:p14="http://schemas.microsoft.com/office/powerpoint/2010/main" val="1438394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#7</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sp>
        <p:nvSpPr>
          <p:cNvPr id="12" name="Content Placeholder 1"/>
          <p:cNvSpPr>
            <a:spLocks noGrp="1"/>
          </p:cNvSpPr>
          <p:nvPr>
            <p:ph idx="1"/>
          </p:nvPr>
        </p:nvSpPr>
        <p:spPr>
          <a:xfrm>
            <a:off x="215183" y="712683"/>
            <a:ext cx="11242525" cy="32551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Which susceptibility pattern is most consistent with that of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parapsilosis</a:t>
            </a:r>
            <a:r>
              <a:rPr lang="en-US" sz="2000" dirty="0" smtClean="0">
                <a:latin typeface="Arial" charset="0"/>
                <a:ea typeface="Arial" charset="0"/>
                <a:cs typeface="Arial" charset="0"/>
              </a:rPr>
              <a:t>?</a:t>
            </a:r>
          </a:p>
          <a:p>
            <a:pPr marL="0" lvl="0" indent="0">
              <a:lnSpc>
                <a:spcPct val="100000"/>
              </a:lnSpc>
              <a:spcBef>
                <a:spcPts val="0"/>
              </a:spcBef>
              <a:buNone/>
            </a:pPr>
            <a:endParaRPr lang="en-US" sz="2000" dirty="0" smtClean="0">
              <a:latin typeface="Arial" charset="0"/>
              <a:ea typeface="Arial" charset="0"/>
              <a:cs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14264175"/>
              </p:ext>
            </p:extLst>
          </p:nvPr>
        </p:nvGraphicFramePr>
        <p:xfrm>
          <a:off x="414575" y="1442594"/>
          <a:ext cx="11258315" cy="3360055"/>
        </p:xfrm>
        <a:graphic>
          <a:graphicData uri="http://schemas.openxmlformats.org/drawingml/2006/table">
            <a:tbl>
              <a:tblPr firstRow="1" bandRow="1">
                <a:tableStyleId>{5C22544A-7EE6-4342-B048-85BDC9FD1C3A}</a:tableStyleId>
              </a:tblPr>
              <a:tblGrid>
                <a:gridCol w="2382099"/>
                <a:gridCol w="2121227"/>
                <a:gridCol w="2251663"/>
                <a:gridCol w="2251663"/>
                <a:gridCol w="2251663"/>
              </a:tblGrid>
              <a:tr h="632583">
                <a:tc>
                  <a:txBody>
                    <a:bodyPr/>
                    <a:lstStyle/>
                    <a:p>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Amphotericin</a:t>
                      </a:r>
                      <a:r>
                        <a:rPr lang="en-US" sz="1600" baseline="0" dirty="0" smtClean="0">
                          <a:solidFill>
                            <a:sysClr val="windowText" lastClr="000000"/>
                          </a:solidFill>
                          <a:latin typeface="Arial" charset="0"/>
                          <a:ea typeface="Arial" charset="0"/>
                          <a:cs typeface="Arial" charset="0"/>
                        </a:rPr>
                        <a:t> B Formulations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Fluconazole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Voriconazole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Echinocandins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1.</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2.</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1" baseline="0" dirty="0" smtClean="0">
                          <a:solidFill>
                            <a:sysClr val="windowText" lastClr="000000"/>
                          </a:solidFill>
                          <a:latin typeface="Arial" charset="0"/>
                          <a:ea typeface="Arial" charset="0"/>
                          <a:cs typeface="Arial" charset="0"/>
                        </a:rPr>
                        <a:t>*no established breakpoints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t>
                      </a:r>
                      <a:r>
                        <a:rPr lang="en-US" sz="1600" baseline="0" dirty="0" smtClean="0">
                          <a:solidFill>
                            <a:sysClr val="windowText" lastClr="000000"/>
                          </a:solidFill>
                          <a:latin typeface="Arial" charset="0"/>
                          <a:ea typeface="Arial" charset="0"/>
                          <a:cs typeface="Arial"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4.  </a:t>
                      </a:r>
                      <a:r>
                        <a:rPr lang="en-US" sz="1600" b="1" i="1" dirty="0" smtClean="0">
                          <a:solidFill>
                            <a:sysClr val="windowText" lastClr="000000"/>
                          </a:solidFill>
                          <a:latin typeface="Arial" charset="0"/>
                          <a:ea typeface="Arial" charset="0"/>
                          <a:cs typeface="Arial" charset="0"/>
                        </a:rPr>
                        <a:t>C.</a:t>
                      </a:r>
                      <a:r>
                        <a:rPr lang="en-US" sz="1600" b="1" i="1" baseline="0" dirty="0" smtClean="0">
                          <a:solidFill>
                            <a:sysClr val="windowText" lastClr="000000"/>
                          </a:solidFill>
                          <a:latin typeface="Arial" charset="0"/>
                          <a:ea typeface="Arial" charset="0"/>
                          <a:cs typeface="Arial" charset="0"/>
                        </a:rPr>
                        <a:t> </a:t>
                      </a:r>
                      <a:r>
                        <a:rPr lang="en-US" sz="1600" b="1" i="1" baseline="0" dirty="0" err="1" smtClean="0">
                          <a:solidFill>
                            <a:sysClr val="windowText" lastClr="000000"/>
                          </a:solidFill>
                          <a:latin typeface="Arial" charset="0"/>
                          <a:ea typeface="Arial" charset="0"/>
                          <a:cs typeface="Arial" charset="0"/>
                        </a:rPr>
                        <a:t>parapsilosis</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9E"/>
                    </a:solid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9E"/>
                    </a:solid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9E"/>
                    </a:solid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9E"/>
                    </a:solidFill>
                  </a:tcPr>
                </a:tc>
                <a:tc>
                  <a:txBody>
                    <a:bodyPr/>
                    <a:lstStyle/>
                    <a:p>
                      <a:pPr algn="ctr"/>
                      <a:r>
                        <a:rPr lang="en-US" sz="1600" dirty="0" smtClean="0">
                          <a:solidFill>
                            <a:sysClr val="windowText" lastClr="000000"/>
                          </a:solidFill>
                          <a:latin typeface="Arial" charset="0"/>
                          <a:ea typeface="Arial" charset="0"/>
                          <a:cs typeface="Arial" charset="0"/>
                        </a:rPr>
                        <a:t>+/-</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9E"/>
                    </a:solidFill>
                  </a:tcPr>
                </a:tc>
              </a:tr>
              <a:tr h="476128">
                <a:tc>
                  <a:txBody>
                    <a:bodyPr/>
                    <a:lstStyle/>
                    <a:p>
                      <a:pPr algn="l"/>
                      <a:r>
                        <a:rPr lang="en-US" sz="1600" b="1" i="0" dirty="0" smtClean="0">
                          <a:solidFill>
                            <a:sysClr val="windowText" lastClr="000000"/>
                          </a:solidFill>
                          <a:latin typeface="Arial" charset="0"/>
                          <a:ea typeface="Arial" charset="0"/>
                          <a:cs typeface="Arial" charset="0"/>
                        </a:rPr>
                        <a:t>5.</a:t>
                      </a:r>
                      <a:endParaRPr lang="en-US" sz="1600" b="1" i="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 (usually)</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Oval 10"/>
          <p:cNvSpPr/>
          <p:nvPr/>
        </p:nvSpPr>
        <p:spPr>
          <a:xfrm>
            <a:off x="9791702" y="3853542"/>
            <a:ext cx="1509485" cy="39809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3" name="Straight Arrow Connector 12"/>
          <p:cNvCxnSpPr/>
          <p:nvPr/>
        </p:nvCxnSpPr>
        <p:spPr>
          <a:xfrm>
            <a:off x="10058400" y="4251637"/>
            <a:ext cx="0" cy="121843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48071" y="5470071"/>
            <a:ext cx="3224819" cy="646331"/>
          </a:xfrm>
          <a:prstGeom prst="rect">
            <a:avLst/>
          </a:prstGeom>
          <a:noFill/>
        </p:spPr>
        <p:txBody>
          <a:bodyPr wrap="square" rtlCol="0">
            <a:spAutoFit/>
          </a:bodyPr>
          <a:lstStyle/>
          <a:p>
            <a:pPr algn="ctr"/>
            <a:r>
              <a:rPr lang="en-US" b="1" dirty="0" smtClean="0">
                <a:latin typeface="Arial" charset="0"/>
                <a:ea typeface="Arial" charset="0"/>
                <a:cs typeface="Arial" charset="0"/>
              </a:rPr>
              <a:t>May have increased MIC to </a:t>
            </a:r>
            <a:r>
              <a:rPr lang="en-US" b="1" dirty="0" err="1" smtClean="0">
                <a:latin typeface="Arial" charset="0"/>
                <a:ea typeface="Arial" charset="0"/>
                <a:cs typeface="Arial" charset="0"/>
              </a:rPr>
              <a:t>echinocandins</a:t>
            </a:r>
            <a:r>
              <a:rPr lang="en-US" b="1" dirty="0" smtClean="0">
                <a:latin typeface="Arial" charset="0"/>
                <a:ea typeface="Arial" charset="0"/>
                <a:cs typeface="Arial" charset="0"/>
              </a:rPr>
              <a:t> </a:t>
            </a:r>
            <a:endParaRPr lang="en-US" dirty="0"/>
          </a:p>
        </p:txBody>
      </p:sp>
    </p:spTree>
    <p:extLst>
      <p:ext uri="{BB962C8B-B14F-4D97-AF65-F5344CB8AC3E}">
        <p14:creationId xmlns:p14="http://schemas.microsoft.com/office/powerpoint/2010/main" val="1003374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#8</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9674543"/>
              </p:ext>
            </p:extLst>
          </p:nvPr>
        </p:nvGraphicFramePr>
        <p:xfrm>
          <a:off x="414575" y="1442594"/>
          <a:ext cx="11258315" cy="1108711"/>
        </p:xfrm>
        <a:graphic>
          <a:graphicData uri="http://schemas.openxmlformats.org/drawingml/2006/table">
            <a:tbl>
              <a:tblPr firstRow="1" bandRow="1">
                <a:tableStyleId>{5C22544A-7EE6-4342-B048-85BDC9FD1C3A}</a:tableStyleId>
              </a:tblPr>
              <a:tblGrid>
                <a:gridCol w="2382099"/>
                <a:gridCol w="2121227"/>
                <a:gridCol w="2251663"/>
                <a:gridCol w="2251663"/>
                <a:gridCol w="2251663"/>
              </a:tblGrid>
              <a:tr h="632583">
                <a:tc>
                  <a:txBody>
                    <a:bodyPr/>
                    <a:lstStyle/>
                    <a:p>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Amphotericin</a:t>
                      </a:r>
                      <a:r>
                        <a:rPr lang="en-US" sz="1600" baseline="0" dirty="0" smtClean="0">
                          <a:solidFill>
                            <a:sysClr val="windowText" lastClr="000000"/>
                          </a:solidFill>
                          <a:latin typeface="Arial" charset="0"/>
                          <a:ea typeface="Arial" charset="0"/>
                          <a:cs typeface="Arial" charset="0"/>
                        </a:rPr>
                        <a:t> B Formulations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Fluconazole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Voriconazole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Echinocandins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1.</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4" name="Content Placeholder 1"/>
          <p:cNvSpPr>
            <a:spLocks noGrp="1"/>
          </p:cNvSpPr>
          <p:nvPr>
            <p:ph idx="1"/>
          </p:nvPr>
        </p:nvSpPr>
        <p:spPr>
          <a:xfrm>
            <a:off x="215184" y="2990039"/>
            <a:ext cx="11242525" cy="32551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This </a:t>
            </a:r>
            <a:r>
              <a:rPr lang="en-US" sz="2000" i="1" dirty="0" smtClean="0">
                <a:latin typeface="Arial" charset="0"/>
                <a:ea typeface="Arial" charset="0"/>
                <a:cs typeface="Arial" charset="0"/>
              </a:rPr>
              <a:t>Candida</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r>
              <a:rPr lang="en-US" sz="2000" dirty="0" smtClean="0">
                <a:latin typeface="Arial" charset="0"/>
                <a:ea typeface="Arial" charset="0"/>
                <a:cs typeface="Arial" charset="0"/>
              </a:rPr>
              <a:t> is most likely:</a:t>
            </a:r>
          </a:p>
          <a:p>
            <a:pPr marL="914400" lvl="1" indent="-457200">
              <a:lnSpc>
                <a:spcPct val="100000"/>
              </a:lnSpc>
              <a:spcBef>
                <a:spcPts val="0"/>
              </a:spcBef>
              <a:buAutoNum type="alphaUcPeriod"/>
            </a:pPr>
            <a:endParaRPr lang="en-US" sz="2000" dirty="0" smtClean="0">
              <a:latin typeface="Arial" charset="0"/>
              <a:ea typeface="Arial" charset="0"/>
              <a:cs typeface="Arial" charset="0"/>
            </a:endParaRPr>
          </a:p>
          <a:p>
            <a:pPr marL="914400" lvl="1" indent="-457200">
              <a:lnSpc>
                <a:spcPct val="100000"/>
              </a:lnSpc>
              <a:spcBef>
                <a:spcPts val="0"/>
              </a:spcBef>
              <a:buAutoNum type="alphaUcPeriod"/>
            </a:pP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krusei</a:t>
            </a:r>
            <a:endParaRPr lang="en-US" sz="2000" i="1" dirty="0" smtClean="0">
              <a:latin typeface="Arial" charset="0"/>
              <a:ea typeface="Arial" charset="0"/>
              <a:cs typeface="Arial" charset="0"/>
            </a:endParaRPr>
          </a:p>
          <a:p>
            <a:pPr marL="914400" lvl="1" indent="-457200">
              <a:lnSpc>
                <a:spcPct val="100000"/>
              </a:lnSpc>
              <a:spcBef>
                <a:spcPts val="0"/>
              </a:spcBef>
              <a:buAutoNum type="alphaUcPeriod"/>
            </a:pPr>
            <a:endParaRPr lang="en-US" sz="2000" dirty="0" smtClean="0">
              <a:latin typeface="Arial" charset="0"/>
              <a:ea typeface="Arial" charset="0"/>
              <a:cs typeface="Arial" charset="0"/>
            </a:endParaRPr>
          </a:p>
          <a:p>
            <a:pPr marL="457200" lvl="1" indent="0">
              <a:lnSpc>
                <a:spcPct val="100000"/>
              </a:lnSpc>
              <a:spcBef>
                <a:spcPts val="0"/>
              </a:spcBef>
              <a:buNone/>
            </a:pPr>
            <a:r>
              <a:rPr lang="en-US" sz="2000" dirty="0" smtClean="0">
                <a:solidFill>
                  <a:sysClr val="windowText" lastClr="000000"/>
                </a:solidFill>
                <a:latin typeface="Arial" charset="0"/>
                <a:ea typeface="Arial" charset="0"/>
                <a:cs typeface="Arial" charset="0"/>
              </a:rPr>
              <a:t>B.   </a:t>
            </a:r>
            <a:r>
              <a:rPr lang="en-US" sz="2000" i="1" dirty="0" smtClean="0">
                <a:solidFill>
                  <a:sysClr val="windowText" lastClr="000000"/>
                </a:solidFill>
                <a:latin typeface="Arial" charset="0"/>
                <a:ea typeface="Arial" charset="0"/>
                <a:cs typeface="Arial" charset="0"/>
              </a:rPr>
              <a:t>C. </a:t>
            </a:r>
            <a:r>
              <a:rPr lang="en-US" sz="2000" i="1" dirty="0" err="1" smtClean="0">
                <a:solidFill>
                  <a:sysClr val="windowText" lastClr="000000"/>
                </a:solidFill>
                <a:latin typeface="Arial" charset="0"/>
                <a:ea typeface="Arial" charset="0"/>
                <a:cs typeface="Arial" charset="0"/>
              </a:rPr>
              <a:t>lusitaniae</a:t>
            </a:r>
            <a:r>
              <a:rPr lang="en-US" sz="2000" i="1" dirty="0" smtClean="0">
                <a:solidFill>
                  <a:sysClr val="windowText" lastClr="000000"/>
                </a:solidFill>
                <a:latin typeface="Arial" charset="0"/>
                <a:ea typeface="Arial" charset="0"/>
                <a:cs typeface="Arial" charset="0"/>
              </a:rPr>
              <a:t> </a:t>
            </a:r>
          </a:p>
          <a:p>
            <a:pPr marL="457200" lvl="1" indent="0">
              <a:lnSpc>
                <a:spcPct val="100000"/>
              </a:lnSpc>
              <a:spcBef>
                <a:spcPts val="0"/>
              </a:spcBef>
              <a:buNone/>
            </a:pPr>
            <a:endParaRPr lang="en-US" sz="2000" dirty="0">
              <a:solidFill>
                <a:sysClr val="windowText" lastClr="000000"/>
              </a:solidFill>
              <a:latin typeface="Arial" charset="0"/>
              <a:ea typeface="Arial" charset="0"/>
              <a:cs typeface="Arial" charset="0"/>
            </a:endParaRPr>
          </a:p>
          <a:p>
            <a:pPr marL="457200" lvl="1" indent="0">
              <a:lnSpc>
                <a:spcPct val="100000"/>
              </a:lnSpc>
              <a:spcBef>
                <a:spcPts val="0"/>
              </a:spcBef>
              <a:buNone/>
            </a:pPr>
            <a:r>
              <a:rPr lang="en-US" sz="2000" dirty="0" smtClean="0">
                <a:latin typeface="Arial" charset="0"/>
                <a:ea typeface="Arial" charset="0"/>
                <a:cs typeface="Arial" charset="0"/>
              </a:rPr>
              <a:t>C</a:t>
            </a:r>
            <a:r>
              <a:rPr lang="en-US" sz="2000" i="1" dirty="0" smtClean="0">
                <a:latin typeface="Arial" charset="0"/>
                <a:ea typeface="Arial" charset="0"/>
                <a:cs typeface="Arial" charset="0"/>
              </a:rPr>
              <a:t>.   C. </a:t>
            </a:r>
            <a:r>
              <a:rPr lang="en-US" sz="2000" i="1" dirty="0" err="1" smtClean="0">
                <a:latin typeface="Arial" charset="0"/>
                <a:ea typeface="Arial" charset="0"/>
                <a:cs typeface="Arial" charset="0"/>
              </a:rPr>
              <a:t>auris</a:t>
            </a:r>
            <a:endParaRPr lang="en-US" sz="2000" i="1" dirty="0" smtClean="0">
              <a:latin typeface="Arial" charset="0"/>
              <a:ea typeface="Arial" charset="0"/>
              <a:cs typeface="Arial" charset="0"/>
            </a:endParaRPr>
          </a:p>
          <a:p>
            <a:pPr marL="457200" lvl="1" indent="0">
              <a:lnSpc>
                <a:spcPct val="100000"/>
              </a:lnSpc>
              <a:spcBef>
                <a:spcPts val="0"/>
              </a:spcBef>
              <a:buNone/>
            </a:pPr>
            <a:endParaRPr lang="en-US" sz="2000" dirty="0" smtClean="0">
              <a:latin typeface="Arial" charset="0"/>
              <a:ea typeface="Arial" charset="0"/>
              <a:cs typeface="Arial" charset="0"/>
            </a:endParaRPr>
          </a:p>
          <a:p>
            <a:pPr marL="457200" lvl="1" indent="0">
              <a:lnSpc>
                <a:spcPct val="100000"/>
              </a:lnSpc>
              <a:spcBef>
                <a:spcPts val="0"/>
              </a:spcBef>
              <a:buNone/>
            </a:pPr>
            <a:r>
              <a:rPr lang="en-US" sz="2000" dirty="0" smtClean="0">
                <a:latin typeface="Arial" charset="0"/>
                <a:ea typeface="Arial" charset="0"/>
                <a:cs typeface="Arial" charset="0"/>
              </a:rPr>
              <a:t>D.   </a:t>
            </a: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tropicalis</a:t>
            </a:r>
            <a:endParaRPr lang="en-US" sz="2000"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p:txBody>
      </p:sp>
    </p:spTree>
    <p:extLst>
      <p:ext uri="{BB962C8B-B14F-4D97-AF65-F5344CB8AC3E}">
        <p14:creationId xmlns:p14="http://schemas.microsoft.com/office/powerpoint/2010/main" val="213328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#8</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53707754"/>
              </p:ext>
            </p:extLst>
          </p:nvPr>
        </p:nvGraphicFramePr>
        <p:xfrm>
          <a:off x="414575" y="1224154"/>
          <a:ext cx="11258315" cy="967863"/>
        </p:xfrm>
        <a:graphic>
          <a:graphicData uri="http://schemas.openxmlformats.org/drawingml/2006/table">
            <a:tbl>
              <a:tblPr firstRow="1" bandRow="1">
                <a:tableStyleId>{5C22544A-7EE6-4342-B048-85BDC9FD1C3A}</a:tableStyleId>
              </a:tblPr>
              <a:tblGrid>
                <a:gridCol w="2382099"/>
                <a:gridCol w="2121227"/>
                <a:gridCol w="2251663"/>
                <a:gridCol w="2251663"/>
                <a:gridCol w="2251663"/>
              </a:tblGrid>
              <a:tr h="632583">
                <a:tc>
                  <a:txBody>
                    <a:bodyPr/>
                    <a:lstStyle/>
                    <a:p>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Amphotericin</a:t>
                      </a:r>
                      <a:r>
                        <a:rPr lang="en-US" sz="1600" baseline="0" dirty="0" smtClean="0">
                          <a:solidFill>
                            <a:sysClr val="windowText" lastClr="000000"/>
                          </a:solidFill>
                          <a:latin typeface="Arial" charset="0"/>
                          <a:ea typeface="Arial" charset="0"/>
                          <a:cs typeface="Arial" charset="0"/>
                        </a:rPr>
                        <a:t> B Formulations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Fluconazole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Voriconazole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Echinocandins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a:r>
                        <a:rPr lang="en-US" sz="1600" b="1" i="0" dirty="0" smtClean="0">
                          <a:solidFill>
                            <a:sysClr val="windowText" lastClr="000000"/>
                          </a:solidFill>
                          <a:latin typeface="Arial" charset="0"/>
                          <a:ea typeface="Arial" charset="0"/>
                          <a:cs typeface="Arial" charset="0"/>
                        </a:rPr>
                        <a:t>1. </a:t>
                      </a:r>
                      <a:r>
                        <a:rPr lang="en-US" sz="1600" b="1" i="1" dirty="0" smtClean="0">
                          <a:solidFill>
                            <a:srgbClr val="7030A0"/>
                          </a:solidFill>
                          <a:latin typeface="Arial" charset="0"/>
                          <a:ea typeface="Arial" charset="0"/>
                          <a:cs typeface="Arial" charset="0"/>
                        </a:rPr>
                        <a:t>C. </a:t>
                      </a:r>
                      <a:r>
                        <a:rPr lang="en-US" sz="1600" b="1" i="1" dirty="0" err="1" smtClean="0">
                          <a:solidFill>
                            <a:srgbClr val="7030A0"/>
                          </a:solidFill>
                          <a:latin typeface="Arial" charset="0"/>
                          <a:ea typeface="Arial" charset="0"/>
                          <a:cs typeface="Arial" charset="0"/>
                        </a:rPr>
                        <a:t>krusei</a:t>
                      </a:r>
                      <a:endParaRPr lang="en-US" sz="1600" b="1" i="1" dirty="0">
                        <a:solidFill>
                          <a:srgbClr val="7030A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11" name="Straight Arrow Connector 10"/>
          <p:cNvCxnSpPr/>
          <p:nvPr/>
        </p:nvCxnSpPr>
        <p:spPr>
          <a:xfrm>
            <a:off x="6043731" y="2513534"/>
            <a:ext cx="0" cy="80353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88172" y="3291974"/>
            <a:ext cx="3224819" cy="646331"/>
          </a:xfrm>
          <a:prstGeom prst="rect">
            <a:avLst/>
          </a:prstGeom>
          <a:noFill/>
        </p:spPr>
        <p:txBody>
          <a:bodyPr wrap="square" rtlCol="0">
            <a:spAutoFit/>
          </a:bodyPr>
          <a:lstStyle/>
          <a:p>
            <a:pPr algn="ctr"/>
            <a:r>
              <a:rPr lang="en-US" b="1" dirty="0" smtClean="0">
                <a:latin typeface="Arial" charset="0"/>
                <a:ea typeface="Arial" charset="0"/>
                <a:cs typeface="Arial" charset="0"/>
              </a:rPr>
              <a:t>Intrinsically resistant to fluconazole</a:t>
            </a:r>
            <a:endParaRPr lang="en-US" dirty="0"/>
          </a:p>
        </p:txBody>
      </p:sp>
      <p:sp>
        <p:nvSpPr>
          <p:cNvPr id="13" name="Oval 12"/>
          <p:cNvSpPr/>
          <p:nvPr/>
        </p:nvSpPr>
        <p:spPr>
          <a:xfrm>
            <a:off x="5288988" y="1824487"/>
            <a:ext cx="1509485" cy="39809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25265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a:t>
            </a:r>
            <a:r>
              <a:rPr lang="en-US" sz="3400" b="1" dirty="0">
                <a:latin typeface="Arial" charset="0"/>
                <a:ea typeface="Arial" charset="0"/>
                <a:cs typeface="Arial" charset="0"/>
              </a:rPr>
              <a:t>9</a:t>
            </a: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919163085"/>
              </p:ext>
            </p:extLst>
          </p:nvPr>
        </p:nvGraphicFramePr>
        <p:xfrm>
          <a:off x="349260" y="756958"/>
          <a:ext cx="11258315" cy="1584839"/>
        </p:xfrm>
        <a:graphic>
          <a:graphicData uri="http://schemas.openxmlformats.org/drawingml/2006/table">
            <a:tbl>
              <a:tblPr firstRow="1" bandRow="1">
                <a:tableStyleId>{5C22544A-7EE6-4342-B048-85BDC9FD1C3A}</a:tableStyleId>
              </a:tblPr>
              <a:tblGrid>
                <a:gridCol w="2382099"/>
                <a:gridCol w="2121227"/>
                <a:gridCol w="2251663"/>
                <a:gridCol w="2251663"/>
                <a:gridCol w="2251663"/>
              </a:tblGrid>
              <a:tr h="632583">
                <a:tc>
                  <a:txBody>
                    <a:bodyPr/>
                    <a:lstStyle/>
                    <a:p>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Amphotericin</a:t>
                      </a:r>
                      <a:r>
                        <a:rPr lang="en-US" sz="1600" baseline="0" dirty="0" smtClean="0">
                          <a:solidFill>
                            <a:sysClr val="windowText" lastClr="000000"/>
                          </a:solidFill>
                          <a:latin typeface="Arial" charset="0"/>
                          <a:ea typeface="Arial" charset="0"/>
                          <a:cs typeface="Arial" charset="0"/>
                        </a:rPr>
                        <a:t> B Formulations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Fluconazole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Voriconazole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Echinocandins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1. </a:t>
                      </a:r>
                      <a:r>
                        <a:rPr lang="en-US" sz="1600" b="1" i="1" dirty="0" smtClean="0">
                          <a:solidFill>
                            <a:sysClr val="windowText" lastClr="000000"/>
                          </a:solidFill>
                          <a:latin typeface="Arial" charset="0"/>
                          <a:ea typeface="Arial" charset="0"/>
                          <a:cs typeface="Arial" charset="0"/>
                        </a:rPr>
                        <a:t>C. </a:t>
                      </a:r>
                      <a:r>
                        <a:rPr lang="en-US" sz="1600" b="1" i="1" dirty="0" err="1" smtClean="0">
                          <a:solidFill>
                            <a:sysClr val="windowText" lastClr="000000"/>
                          </a:solidFill>
                          <a:latin typeface="Arial" charset="0"/>
                          <a:ea typeface="Arial" charset="0"/>
                          <a:cs typeface="Arial" charset="0"/>
                        </a:rPr>
                        <a:t>krusei</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1" dirty="0" smtClean="0">
                          <a:solidFill>
                            <a:sysClr val="windowText" lastClr="000000"/>
                          </a:solidFill>
                          <a:latin typeface="Arial" charset="0"/>
                          <a:ea typeface="Arial" charset="0"/>
                          <a:cs typeface="Arial" charset="0"/>
                        </a:rPr>
                        <a:t>2. </a:t>
                      </a:r>
                      <a:r>
                        <a:rPr lang="en-US" sz="2000" b="1" i="1" dirty="0" smtClean="0">
                          <a:solidFill>
                            <a:srgbClr val="7030A0"/>
                          </a:solidFill>
                          <a:latin typeface="Arial" charset="0"/>
                          <a:ea typeface="Arial" charset="0"/>
                          <a:cs typeface="Arial" charset="0"/>
                        </a:rPr>
                        <a:t>?</a:t>
                      </a:r>
                      <a:endParaRPr lang="en-US" sz="2000" b="1" i="1" dirty="0">
                        <a:solidFill>
                          <a:srgbClr val="7030A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4" name="Content Placeholder 1"/>
          <p:cNvSpPr>
            <a:spLocks noGrp="1"/>
          </p:cNvSpPr>
          <p:nvPr>
            <p:ph idx="1"/>
          </p:nvPr>
        </p:nvSpPr>
        <p:spPr>
          <a:xfrm>
            <a:off x="215184" y="2688440"/>
            <a:ext cx="11242525" cy="3255160"/>
          </a:xfrm>
        </p:spPr>
        <p:txBody>
          <a:bodyPr>
            <a:noAutofit/>
          </a:bodyPr>
          <a:lstStyle/>
          <a:p>
            <a:pPr marL="0" lvl="0" indent="0">
              <a:lnSpc>
                <a:spcPct val="100000"/>
              </a:lnSpc>
              <a:spcBef>
                <a:spcPts val="0"/>
              </a:spcBef>
              <a:buNone/>
            </a:pPr>
            <a:r>
              <a:rPr lang="en-US" sz="2000" dirty="0" smtClean="0">
                <a:latin typeface="Arial" charset="0"/>
                <a:ea typeface="Arial" charset="0"/>
                <a:cs typeface="Arial" charset="0"/>
              </a:rPr>
              <a:t>This </a:t>
            </a:r>
            <a:r>
              <a:rPr lang="en-US" sz="2000" i="1" dirty="0" smtClean="0">
                <a:latin typeface="Arial" charset="0"/>
                <a:ea typeface="Arial" charset="0"/>
                <a:cs typeface="Arial" charset="0"/>
              </a:rPr>
              <a:t>Candida</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spp</a:t>
            </a:r>
            <a:r>
              <a:rPr lang="en-US" sz="2000" dirty="0" smtClean="0">
                <a:latin typeface="Arial" charset="0"/>
                <a:ea typeface="Arial" charset="0"/>
                <a:cs typeface="Arial" charset="0"/>
              </a:rPr>
              <a:t> is most likely:</a:t>
            </a:r>
          </a:p>
          <a:p>
            <a:pPr marL="914400" lvl="1" indent="-457200">
              <a:lnSpc>
                <a:spcPct val="100000"/>
              </a:lnSpc>
              <a:spcBef>
                <a:spcPts val="0"/>
              </a:spcBef>
              <a:buAutoNum type="alphaUcPeriod"/>
            </a:pPr>
            <a:endParaRPr lang="en-US" sz="2000" dirty="0" smtClean="0">
              <a:latin typeface="Arial" charset="0"/>
              <a:ea typeface="Arial" charset="0"/>
              <a:cs typeface="Arial" charset="0"/>
            </a:endParaRPr>
          </a:p>
          <a:p>
            <a:pPr marL="914400" lvl="1" indent="-457200">
              <a:lnSpc>
                <a:spcPct val="100000"/>
              </a:lnSpc>
              <a:spcBef>
                <a:spcPts val="0"/>
              </a:spcBef>
              <a:buAutoNum type="alphaUcPeriod"/>
            </a:pPr>
            <a:endParaRPr lang="en-US" sz="2000" dirty="0" smtClean="0">
              <a:latin typeface="Arial" charset="0"/>
              <a:ea typeface="Arial" charset="0"/>
              <a:cs typeface="Arial" charset="0"/>
            </a:endParaRPr>
          </a:p>
          <a:p>
            <a:pPr marL="457200" lvl="1" indent="0">
              <a:lnSpc>
                <a:spcPct val="100000"/>
              </a:lnSpc>
              <a:spcBef>
                <a:spcPts val="0"/>
              </a:spcBef>
              <a:buNone/>
            </a:pPr>
            <a:r>
              <a:rPr lang="en-US" sz="2000" dirty="0" smtClean="0">
                <a:solidFill>
                  <a:sysClr val="windowText" lastClr="000000"/>
                </a:solidFill>
                <a:latin typeface="Arial" charset="0"/>
                <a:ea typeface="Arial" charset="0"/>
                <a:cs typeface="Arial" charset="0"/>
              </a:rPr>
              <a:t>B.   </a:t>
            </a:r>
            <a:r>
              <a:rPr lang="en-US" sz="2000" i="1" dirty="0" smtClean="0">
                <a:solidFill>
                  <a:sysClr val="windowText" lastClr="000000"/>
                </a:solidFill>
                <a:latin typeface="Arial" charset="0"/>
                <a:ea typeface="Arial" charset="0"/>
                <a:cs typeface="Arial" charset="0"/>
              </a:rPr>
              <a:t>C. </a:t>
            </a:r>
            <a:r>
              <a:rPr lang="en-US" sz="2000" i="1" dirty="0" err="1" smtClean="0">
                <a:solidFill>
                  <a:sysClr val="windowText" lastClr="000000"/>
                </a:solidFill>
                <a:latin typeface="Arial" charset="0"/>
                <a:ea typeface="Arial" charset="0"/>
                <a:cs typeface="Arial" charset="0"/>
              </a:rPr>
              <a:t>lusitaniae</a:t>
            </a:r>
            <a:r>
              <a:rPr lang="en-US" sz="2000" i="1" dirty="0" smtClean="0">
                <a:solidFill>
                  <a:sysClr val="windowText" lastClr="000000"/>
                </a:solidFill>
                <a:latin typeface="Arial" charset="0"/>
                <a:ea typeface="Arial" charset="0"/>
                <a:cs typeface="Arial" charset="0"/>
              </a:rPr>
              <a:t> </a:t>
            </a:r>
          </a:p>
          <a:p>
            <a:pPr marL="457200" lvl="1" indent="0">
              <a:lnSpc>
                <a:spcPct val="100000"/>
              </a:lnSpc>
              <a:spcBef>
                <a:spcPts val="0"/>
              </a:spcBef>
              <a:buNone/>
            </a:pPr>
            <a:endParaRPr lang="en-US" sz="2000" dirty="0">
              <a:solidFill>
                <a:sysClr val="windowText" lastClr="000000"/>
              </a:solidFill>
              <a:latin typeface="Arial" charset="0"/>
              <a:ea typeface="Arial" charset="0"/>
              <a:cs typeface="Arial" charset="0"/>
            </a:endParaRPr>
          </a:p>
          <a:p>
            <a:pPr marL="457200" lvl="1" indent="0">
              <a:lnSpc>
                <a:spcPct val="100000"/>
              </a:lnSpc>
              <a:spcBef>
                <a:spcPts val="0"/>
              </a:spcBef>
              <a:buNone/>
            </a:pPr>
            <a:r>
              <a:rPr lang="en-US" sz="2000" dirty="0" smtClean="0">
                <a:latin typeface="Arial" charset="0"/>
                <a:ea typeface="Arial" charset="0"/>
                <a:cs typeface="Arial" charset="0"/>
              </a:rPr>
              <a:t>C</a:t>
            </a:r>
            <a:r>
              <a:rPr lang="en-US" sz="2000" i="1" dirty="0" smtClean="0">
                <a:latin typeface="Arial" charset="0"/>
                <a:ea typeface="Arial" charset="0"/>
                <a:cs typeface="Arial" charset="0"/>
              </a:rPr>
              <a:t>.   C. </a:t>
            </a:r>
            <a:r>
              <a:rPr lang="en-US" sz="2000" i="1" dirty="0" err="1" smtClean="0">
                <a:latin typeface="Arial" charset="0"/>
                <a:ea typeface="Arial" charset="0"/>
                <a:cs typeface="Arial" charset="0"/>
              </a:rPr>
              <a:t>auris</a:t>
            </a:r>
            <a:endParaRPr lang="en-US" sz="2000" i="1" dirty="0" smtClean="0">
              <a:latin typeface="Arial" charset="0"/>
              <a:ea typeface="Arial" charset="0"/>
              <a:cs typeface="Arial" charset="0"/>
            </a:endParaRPr>
          </a:p>
          <a:p>
            <a:pPr marL="914400" lvl="1" indent="-457200">
              <a:lnSpc>
                <a:spcPct val="100000"/>
              </a:lnSpc>
              <a:spcBef>
                <a:spcPts val="0"/>
              </a:spcBef>
              <a:buAutoNum type="alphaUcPeriod" startAt="4"/>
            </a:pPr>
            <a:endParaRPr lang="en-US" sz="2000" dirty="0">
              <a:latin typeface="Arial" charset="0"/>
              <a:ea typeface="Arial" charset="0"/>
              <a:cs typeface="Arial" charset="0"/>
            </a:endParaRPr>
          </a:p>
          <a:p>
            <a:pPr marL="914400" lvl="1" indent="-457200">
              <a:lnSpc>
                <a:spcPct val="100000"/>
              </a:lnSpc>
              <a:spcBef>
                <a:spcPts val="0"/>
              </a:spcBef>
              <a:buAutoNum type="alphaUcPeriod" startAt="4"/>
            </a:pP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glabrata</a:t>
            </a:r>
            <a:endParaRPr lang="en-US" sz="2000" i="1" dirty="0" smtClean="0">
              <a:latin typeface="Arial" charset="0"/>
              <a:ea typeface="Arial" charset="0"/>
              <a:cs typeface="Arial" charset="0"/>
            </a:endParaRPr>
          </a:p>
          <a:p>
            <a:pPr marL="914400" lvl="1" indent="-457200">
              <a:lnSpc>
                <a:spcPct val="100000"/>
              </a:lnSpc>
              <a:spcBef>
                <a:spcPts val="0"/>
              </a:spcBef>
              <a:buAutoNum type="alphaUcPeriod" startAt="4"/>
            </a:pPr>
            <a:endParaRPr lang="en-US" sz="2000" i="1" dirty="0">
              <a:latin typeface="Arial" charset="0"/>
              <a:ea typeface="Arial" charset="0"/>
              <a:cs typeface="Arial" charset="0"/>
            </a:endParaRPr>
          </a:p>
          <a:p>
            <a:pPr marL="914400" lvl="1" indent="-457200">
              <a:lnSpc>
                <a:spcPct val="100000"/>
              </a:lnSpc>
              <a:spcBef>
                <a:spcPts val="0"/>
              </a:spcBef>
              <a:buAutoNum type="alphaUcPeriod" startAt="4"/>
            </a:pPr>
            <a:r>
              <a:rPr lang="en-US" sz="2000" i="1" dirty="0" smtClean="0">
                <a:latin typeface="Arial" charset="0"/>
                <a:ea typeface="Arial" charset="0"/>
                <a:cs typeface="Arial" charset="0"/>
              </a:rPr>
              <a:t>C. </a:t>
            </a:r>
            <a:r>
              <a:rPr lang="en-US" sz="2000" i="1" dirty="0" err="1" smtClean="0">
                <a:latin typeface="Arial" charset="0"/>
                <a:ea typeface="Arial" charset="0"/>
                <a:cs typeface="Arial" charset="0"/>
              </a:rPr>
              <a:t>tropicalis</a:t>
            </a:r>
            <a:endParaRPr lang="en-US" sz="2000" i="1" dirty="0" smtClean="0">
              <a:latin typeface="Arial" charset="0"/>
              <a:ea typeface="Arial" charset="0"/>
              <a:cs typeface="Arial" charset="0"/>
            </a:endParaRPr>
          </a:p>
          <a:p>
            <a:pPr marL="0" lvl="0" indent="0">
              <a:lnSpc>
                <a:spcPct val="100000"/>
              </a:lnSpc>
              <a:spcBef>
                <a:spcPts val="0"/>
              </a:spcBef>
              <a:buNone/>
            </a:pPr>
            <a:endParaRPr lang="en-US" sz="2000" dirty="0" smtClean="0">
              <a:latin typeface="Arial" charset="0"/>
              <a:ea typeface="Arial" charset="0"/>
              <a:cs typeface="Arial" charset="0"/>
            </a:endParaRPr>
          </a:p>
        </p:txBody>
      </p:sp>
    </p:spTree>
    <p:extLst>
      <p:ext uri="{BB962C8B-B14F-4D97-AF65-F5344CB8AC3E}">
        <p14:creationId xmlns:p14="http://schemas.microsoft.com/office/powerpoint/2010/main" val="2125585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#9</a:t>
            </a:r>
            <a:endParaRPr lang="en-US" sz="3400" b="1" dirty="0">
              <a:latin typeface="Arial" charset="0"/>
              <a:ea typeface="Arial" charset="0"/>
              <a:cs typeface="Arial" charset="0"/>
            </a:endParaRPr>
          </a:p>
        </p:txBody>
      </p:sp>
      <p:sp>
        <p:nvSpPr>
          <p:cNvPr id="7" name="Google Shape;89;p16"/>
          <p:cNvSpPr txBox="1">
            <a:spLocks/>
          </p:cNvSpPr>
          <p:nvPr/>
        </p:nvSpPr>
        <p:spPr>
          <a:xfrm>
            <a:off x="215184" y="724530"/>
            <a:ext cx="4695200" cy="45552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 sz="2533" dirty="0"/>
          </a:p>
        </p:txBody>
      </p:sp>
      <p:sp>
        <p:nvSpPr>
          <p:cNvPr id="2" name="TextBox 1"/>
          <p:cNvSpPr txBox="1"/>
          <p:nvPr/>
        </p:nvSpPr>
        <p:spPr>
          <a:xfrm>
            <a:off x="12869333" y="4690533"/>
            <a:ext cx="184731" cy="369332"/>
          </a:xfrm>
          <a:prstGeom prst="rect">
            <a:avLst/>
          </a:prstGeom>
          <a:noFill/>
        </p:spPr>
        <p:txBody>
          <a:bodyPr wrap="none" rtlCol="0">
            <a:spAutoFit/>
          </a:bodyPr>
          <a:lstStyle/>
          <a:p>
            <a:endParaRPr lang="en-US" dirty="0"/>
          </a:p>
        </p:txBody>
      </p:sp>
      <p:sp>
        <p:nvSpPr>
          <p:cNvPr id="3" name="TextBox 2"/>
          <p:cNvSpPr txBox="1"/>
          <p:nvPr/>
        </p:nvSpPr>
        <p:spPr>
          <a:xfrm>
            <a:off x="13885333" y="5943600"/>
            <a:ext cx="184731" cy="369332"/>
          </a:xfrm>
          <a:prstGeom prst="rect">
            <a:avLst/>
          </a:prstGeom>
          <a:noFill/>
        </p:spPr>
        <p:txBody>
          <a:bodyPr wrap="none" rtlCol="0">
            <a:spAutoFit/>
          </a:bodyPr>
          <a:lstStyle/>
          <a:p>
            <a:endParaRPr lang="en-US" dirty="0"/>
          </a:p>
        </p:txBody>
      </p:sp>
      <p:sp>
        <p:nvSpPr>
          <p:cNvPr id="15" name="TextBox 14"/>
          <p:cNvSpPr txBox="1"/>
          <p:nvPr/>
        </p:nvSpPr>
        <p:spPr>
          <a:xfrm>
            <a:off x="3064933" y="5875867"/>
            <a:ext cx="184731" cy="369332"/>
          </a:xfrm>
          <a:prstGeom prst="rect">
            <a:avLst/>
          </a:prstGeom>
          <a:noFill/>
        </p:spPr>
        <p:txBody>
          <a:bodyPr wrap="none" rtlCol="0">
            <a:spAutoFit/>
          </a:bodyPr>
          <a:lstStyle/>
          <a:p>
            <a:endParaRPr lang="en-US" dirty="0"/>
          </a:p>
        </p:txBody>
      </p:sp>
      <p:sp>
        <p:nvSpPr>
          <p:cNvPr id="16" name="TextBox 15"/>
          <p:cNvSpPr txBox="1"/>
          <p:nvPr/>
        </p:nvSpPr>
        <p:spPr>
          <a:xfrm>
            <a:off x="2777067" y="5892800"/>
            <a:ext cx="184731" cy="369332"/>
          </a:xfrm>
          <a:prstGeom prst="rect">
            <a:avLst/>
          </a:prstGeom>
          <a:noFill/>
        </p:spPr>
        <p:txBody>
          <a:bodyPr wrap="none" rtlCol="0">
            <a:spAutoFit/>
          </a:bodyPr>
          <a:lstStyle/>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88932998"/>
              </p:ext>
            </p:extLst>
          </p:nvPr>
        </p:nvGraphicFramePr>
        <p:xfrm>
          <a:off x="349260" y="756958"/>
          <a:ext cx="11258315" cy="1584839"/>
        </p:xfrm>
        <a:graphic>
          <a:graphicData uri="http://schemas.openxmlformats.org/drawingml/2006/table">
            <a:tbl>
              <a:tblPr firstRow="1" bandRow="1">
                <a:tableStyleId>{5C22544A-7EE6-4342-B048-85BDC9FD1C3A}</a:tableStyleId>
              </a:tblPr>
              <a:tblGrid>
                <a:gridCol w="2382099"/>
                <a:gridCol w="2121227"/>
                <a:gridCol w="2251663"/>
                <a:gridCol w="2251663"/>
                <a:gridCol w="2251663"/>
              </a:tblGrid>
              <a:tr h="632583">
                <a:tc>
                  <a:txBody>
                    <a:bodyPr/>
                    <a:lstStyle/>
                    <a:p>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Amphotericin</a:t>
                      </a:r>
                      <a:r>
                        <a:rPr lang="en-US" sz="1600" baseline="0" dirty="0" smtClean="0">
                          <a:solidFill>
                            <a:sysClr val="windowText" lastClr="000000"/>
                          </a:solidFill>
                          <a:latin typeface="Arial" charset="0"/>
                          <a:ea typeface="Arial" charset="0"/>
                          <a:cs typeface="Arial" charset="0"/>
                        </a:rPr>
                        <a:t> B Formulations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Fluconazole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Voriconazole</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err="1" smtClean="0">
                          <a:solidFill>
                            <a:sysClr val="windowText" lastClr="000000"/>
                          </a:solidFill>
                          <a:latin typeface="Arial" charset="0"/>
                          <a:ea typeface="Arial" charset="0"/>
                          <a:cs typeface="Arial" charset="0"/>
                        </a:rPr>
                        <a:t>Echinocandins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0" dirty="0" smtClean="0">
                          <a:solidFill>
                            <a:sysClr val="windowText" lastClr="000000"/>
                          </a:solidFill>
                          <a:latin typeface="Arial" charset="0"/>
                          <a:ea typeface="Arial" charset="0"/>
                          <a:cs typeface="Arial" charset="0"/>
                        </a:rPr>
                        <a:t>1. </a:t>
                      </a:r>
                      <a:r>
                        <a:rPr lang="en-US" sz="1600" b="1" i="1" dirty="0" smtClean="0">
                          <a:solidFill>
                            <a:sysClr val="windowText" lastClr="000000"/>
                          </a:solidFill>
                          <a:latin typeface="Arial" charset="0"/>
                          <a:ea typeface="Arial" charset="0"/>
                          <a:cs typeface="Arial" charset="0"/>
                        </a:rPr>
                        <a:t>C. </a:t>
                      </a:r>
                      <a:r>
                        <a:rPr lang="en-US" sz="1600" b="1" i="1" dirty="0" err="1" smtClean="0">
                          <a:solidFill>
                            <a:sysClr val="windowText" lastClr="000000"/>
                          </a:solidFill>
                          <a:latin typeface="Arial" charset="0"/>
                          <a:ea typeface="Arial" charset="0"/>
                          <a:cs typeface="Arial" charset="0"/>
                        </a:rPr>
                        <a:t>krusei</a:t>
                      </a:r>
                      <a:endParaRPr lang="en-US" sz="1600" b="1" i="1"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6128">
                <a:tc>
                  <a:txBody>
                    <a:bodyPr/>
                    <a:lstStyle/>
                    <a:p>
                      <a:pPr algn="l"/>
                      <a:r>
                        <a:rPr lang="en-US" sz="1600" b="1" i="1" dirty="0" smtClean="0">
                          <a:solidFill>
                            <a:sysClr val="windowText" lastClr="000000"/>
                          </a:solidFill>
                          <a:latin typeface="Arial" charset="0"/>
                          <a:ea typeface="Arial" charset="0"/>
                          <a:cs typeface="Arial" charset="0"/>
                        </a:rPr>
                        <a:t>2. </a:t>
                      </a:r>
                      <a:r>
                        <a:rPr lang="en-US" sz="1600" b="1" i="1" dirty="0" smtClean="0">
                          <a:solidFill>
                            <a:srgbClr val="7030A0"/>
                          </a:solidFill>
                          <a:latin typeface="Arial" charset="0"/>
                          <a:ea typeface="Arial" charset="0"/>
                          <a:cs typeface="Arial" charset="0"/>
                        </a:rPr>
                        <a:t>C.</a:t>
                      </a:r>
                      <a:r>
                        <a:rPr lang="en-US" sz="1600" b="1" i="1" baseline="0" dirty="0" smtClean="0">
                          <a:solidFill>
                            <a:srgbClr val="7030A0"/>
                          </a:solidFill>
                          <a:latin typeface="Arial" charset="0"/>
                          <a:ea typeface="Arial" charset="0"/>
                          <a:cs typeface="Arial" charset="0"/>
                        </a:rPr>
                        <a:t> </a:t>
                      </a:r>
                      <a:r>
                        <a:rPr lang="en-US" sz="1600" b="1" i="1" baseline="0" dirty="0" err="1" smtClean="0">
                          <a:solidFill>
                            <a:srgbClr val="7030A0"/>
                          </a:solidFill>
                          <a:latin typeface="Arial" charset="0"/>
                          <a:ea typeface="Arial" charset="0"/>
                          <a:cs typeface="Arial" charset="0"/>
                        </a:rPr>
                        <a:t>lusitaniae</a:t>
                      </a:r>
                      <a:endParaRPr lang="en-US" sz="1600" b="1" i="1" dirty="0">
                        <a:solidFill>
                          <a:srgbClr val="7030A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R</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ysClr val="windowText" lastClr="000000"/>
                          </a:solidFill>
                          <a:latin typeface="Arial" charset="0"/>
                          <a:ea typeface="Arial" charset="0"/>
                          <a:cs typeface="Arial" charset="0"/>
                        </a:rPr>
                        <a:t>S</a:t>
                      </a:r>
                      <a:endParaRPr lang="en-US" sz="1600"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11" name="Straight Arrow Connector 10"/>
          <p:cNvCxnSpPr/>
          <p:nvPr/>
        </p:nvCxnSpPr>
        <p:spPr>
          <a:xfrm flipH="1">
            <a:off x="3809673" y="2204357"/>
            <a:ext cx="1" cy="4735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47925" y="2677886"/>
            <a:ext cx="5769304" cy="2862322"/>
          </a:xfrm>
          <a:prstGeom prst="rect">
            <a:avLst/>
          </a:prstGeom>
          <a:noFill/>
        </p:spPr>
        <p:txBody>
          <a:bodyPr wrap="square" rtlCol="0">
            <a:spAutoFit/>
          </a:bodyPr>
          <a:lstStyle/>
          <a:p>
            <a:pPr algn="ctr"/>
            <a:r>
              <a:rPr lang="en-US" b="1" dirty="0">
                <a:latin typeface="Arial" charset="0"/>
                <a:ea typeface="Arial" charset="0"/>
                <a:cs typeface="Arial" charset="0"/>
              </a:rPr>
              <a:t>R</a:t>
            </a:r>
            <a:r>
              <a:rPr lang="en-US" b="1" dirty="0" smtClean="0">
                <a:latin typeface="Arial" charset="0"/>
                <a:ea typeface="Arial" charset="0"/>
                <a:cs typeface="Arial" charset="0"/>
              </a:rPr>
              <a:t>esistant to amphotericin</a:t>
            </a:r>
          </a:p>
          <a:p>
            <a:pPr algn="ctr"/>
            <a:endParaRPr lang="en-US" b="1" dirty="0">
              <a:latin typeface="Arial" charset="0"/>
              <a:ea typeface="Arial" charset="0"/>
              <a:cs typeface="Arial" charset="0"/>
            </a:endParaRPr>
          </a:p>
          <a:p>
            <a:r>
              <a:rPr lang="en-US" dirty="0" smtClean="0">
                <a:latin typeface="Arial" charset="0"/>
                <a:ea typeface="Arial" charset="0"/>
                <a:cs typeface="Arial" charset="0"/>
              </a:rPr>
              <a:t>Other fungi resistant to amphotericin:</a:t>
            </a:r>
          </a:p>
          <a:p>
            <a:pPr marL="285750" indent="-285750">
              <a:buFont typeface="Wingdings" charset="2"/>
              <a:buChar char="§"/>
            </a:pPr>
            <a:r>
              <a:rPr lang="en-US" i="1" dirty="0" smtClean="0">
                <a:latin typeface="Arial" charset="0"/>
                <a:ea typeface="Arial" charset="0"/>
                <a:cs typeface="Arial" charset="0"/>
              </a:rPr>
              <a:t>C. </a:t>
            </a:r>
            <a:r>
              <a:rPr lang="en-US" i="1" dirty="0" err="1" smtClean="0">
                <a:latin typeface="Arial" charset="0"/>
                <a:ea typeface="Arial" charset="0"/>
                <a:cs typeface="Arial" charset="0"/>
              </a:rPr>
              <a:t>auris</a:t>
            </a:r>
            <a:r>
              <a:rPr lang="en-US" i="1" dirty="0" smtClean="0">
                <a:latin typeface="Arial" charset="0"/>
                <a:ea typeface="Arial" charset="0"/>
                <a:cs typeface="Arial" charset="0"/>
              </a:rPr>
              <a:t> </a:t>
            </a:r>
            <a:r>
              <a:rPr lang="en-US" dirty="0" smtClean="0">
                <a:latin typeface="Arial" charset="0"/>
                <a:ea typeface="Arial" charset="0"/>
                <a:cs typeface="Arial" charset="0"/>
              </a:rPr>
              <a:t>(some)</a:t>
            </a:r>
          </a:p>
          <a:p>
            <a:pPr marL="285750" indent="-285750">
              <a:buFont typeface="Wingdings" charset="2"/>
              <a:buChar char="§"/>
            </a:pPr>
            <a:r>
              <a:rPr lang="en-US" i="1" dirty="0" smtClean="0">
                <a:latin typeface="Arial" charset="0"/>
                <a:ea typeface="Arial" charset="0"/>
                <a:cs typeface="Arial" charset="0"/>
              </a:rPr>
              <a:t>Aspergillus </a:t>
            </a:r>
            <a:r>
              <a:rPr lang="en-US" i="1" dirty="0" err="1" smtClean="0">
                <a:latin typeface="Arial" charset="0"/>
                <a:ea typeface="Arial" charset="0"/>
                <a:cs typeface="Arial" charset="0"/>
              </a:rPr>
              <a:t>terreus</a:t>
            </a:r>
            <a:endParaRPr lang="en-US" i="1" dirty="0" smtClean="0">
              <a:latin typeface="Arial" charset="0"/>
              <a:ea typeface="Arial" charset="0"/>
              <a:cs typeface="Arial" charset="0"/>
            </a:endParaRPr>
          </a:p>
          <a:p>
            <a:pPr marL="285750" indent="-285750">
              <a:buFont typeface="Wingdings" charset="2"/>
              <a:buChar char="§"/>
            </a:pPr>
            <a:r>
              <a:rPr lang="en-US" i="1" dirty="0" err="1" smtClean="0">
                <a:latin typeface="Arial" charset="0"/>
                <a:ea typeface="Arial" charset="0"/>
                <a:cs typeface="Arial" charset="0"/>
              </a:rPr>
              <a:t>Scedosporium</a:t>
            </a:r>
            <a:r>
              <a:rPr lang="en-US" i="1" dirty="0" smtClean="0">
                <a:latin typeface="Arial" charset="0"/>
                <a:ea typeface="Arial" charset="0"/>
                <a:cs typeface="Arial" charset="0"/>
              </a:rPr>
              <a:t> </a:t>
            </a:r>
            <a:r>
              <a:rPr lang="en-US" i="1" dirty="0" err="1" smtClean="0">
                <a:latin typeface="Arial" charset="0"/>
                <a:ea typeface="Arial" charset="0"/>
                <a:cs typeface="Arial" charset="0"/>
              </a:rPr>
              <a:t>apiospermum</a:t>
            </a:r>
            <a:r>
              <a:rPr lang="en-US" dirty="0" smtClean="0">
                <a:latin typeface="Arial" charset="0"/>
                <a:ea typeface="Arial" charset="0"/>
                <a:cs typeface="Arial" charset="0"/>
              </a:rPr>
              <a:t> (some)</a:t>
            </a:r>
          </a:p>
          <a:p>
            <a:pPr marL="285750" indent="-285750">
              <a:buFont typeface="Wingdings" charset="2"/>
              <a:buChar char="§"/>
            </a:pPr>
            <a:r>
              <a:rPr lang="en-US" i="1" dirty="0" err="1" smtClean="0">
                <a:latin typeface="Arial" charset="0"/>
                <a:ea typeface="Arial" charset="0"/>
                <a:cs typeface="Arial" charset="0"/>
              </a:rPr>
              <a:t>Lometospora</a:t>
            </a:r>
            <a:r>
              <a:rPr lang="en-US" i="1" dirty="0" smtClean="0">
                <a:latin typeface="Arial" charset="0"/>
                <a:ea typeface="Arial" charset="0"/>
                <a:cs typeface="Arial" charset="0"/>
              </a:rPr>
              <a:t> </a:t>
            </a:r>
            <a:r>
              <a:rPr lang="en-US" dirty="0" smtClean="0">
                <a:latin typeface="Arial" charset="0"/>
                <a:ea typeface="Arial" charset="0"/>
                <a:cs typeface="Arial" charset="0"/>
              </a:rPr>
              <a:t>(</a:t>
            </a:r>
            <a:r>
              <a:rPr lang="en-US" i="1" dirty="0" err="1" smtClean="0">
                <a:latin typeface="Arial" charset="0"/>
                <a:ea typeface="Arial" charset="0"/>
                <a:cs typeface="Arial" charset="0"/>
              </a:rPr>
              <a:t>Scedosporium</a:t>
            </a:r>
            <a:r>
              <a:rPr lang="en-US" dirty="0" smtClean="0">
                <a:latin typeface="Arial" charset="0"/>
                <a:ea typeface="Arial" charset="0"/>
                <a:cs typeface="Arial" charset="0"/>
              </a:rPr>
              <a:t>)</a:t>
            </a:r>
            <a:r>
              <a:rPr lang="en-US" i="1" dirty="0" smtClean="0">
                <a:latin typeface="Arial" charset="0"/>
                <a:ea typeface="Arial" charset="0"/>
                <a:cs typeface="Arial" charset="0"/>
              </a:rPr>
              <a:t> </a:t>
            </a:r>
            <a:r>
              <a:rPr lang="en-US" i="1" dirty="0" err="1" smtClean="0">
                <a:latin typeface="Arial" charset="0"/>
                <a:ea typeface="Arial" charset="0"/>
                <a:cs typeface="Arial" charset="0"/>
              </a:rPr>
              <a:t>prolificans</a:t>
            </a:r>
            <a:endParaRPr lang="en-US" i="1" dirty="0" smtClean="0">
              <a:latin typeface="Arial" charset="0"/>
              <a:ea typeface="Arial" charset="0"/>
              <a:cs typeface="Arial" charset="0"/>
            </a:endParaRPr>
          </a:p>
          <a:p>
            <a:pPr marL="285750" indent="-285750">
              <a:buFont typeface="Wingdings" charset="2"/>
              <a:buChar char="§"/>
            </a:pPr>
            <a:r>
              <a:rPr lang="en-US" i="1" dirty="0" smtClean="0">
                <a:latin typeface="Arial" charset="0"/>
                <a:ea typeface="Arial" charset="0"/>
                <a:cs typeface="Arial" charset="0"/>
              </a:rPr>
              <a:t>Fusarium</a:t>
            </a:r>
            <a:r>
              <a:rPr lang="en-US" dirty="0" smtClean="0">
                <a:latin typeface="Arial" charset="0"/>
                <a:ea typeface="Arial" charset="0"/>
                <a:cs typeface="Arial" charset="0"/>
              </a:rPr>
              <a:t> </a:t>
            </a:r>
            <a:r>
              <a:rPr lang="en-US" dirty="0" err="1" smtClean="0">
                <a:latin typeface="Arial" charset="0"/>
                <a:ea typeface="Arial" charset="0"/>
                <a:cs typeface="Arial" charset="0"/>
              </a:rPr>
              <a:t>spp</a:t>
            </a:r>
            <a:r>
              <a:rPr lang="en-US" dirty="0" smtClean="0">
                <a:latin typeface="Arial" charset="0"/>
                <a:ea typeface="Arial" charset="0"/>
                <a:cs typeface="Arial" charset="0"/>
              </a:rPr>
              <a:t> (some)</a:t>
            </a:r>
          </a:p>
          <a:p>
            <a:pPr marL="285750" indent="-285750">
              <a:buFont typeface="Wingdings" charset="2"/>
              <a:buChar char="§"/>
            </a:pPr>
            <a:r>
              <a:rPr lang="en-US" i="1" dirty="0" err="1" smtClean="0">
                <a:latin typeface="Arial" charset="0"/>
                <a:ea typeface="Arial" charset="0"/>
                <a:cs typeface="Arial" charset="0"/>
              </a:rPr>
              <a:t>Sporothrix</a:t>
            </a:r>
            <a:r>
              <a:rPr lang="en-US" i="1" dirty="0" smtClean="0">
                <a:latin typeface="Arial" charset="0"/>
                <a:ea typeface="Arial" charset="0"/>
                <a:cs typeface="Arial" charset="0"/>
              </a:rPr>
              <a:t> </a:t>
            </a:r>
            <a:r>
              <a:rPr lang="en-US" i="1" dirty="0" err="1" smtClean="0">
                <a:latin typeface="Arial" charset="0"/>
                <a:ea typeface="Arial" charset="0"/>
                <a:cs typeface="Arial" charset="0"/>
              </a:rPr>
              <a:t>schenckii</a:t>
            </a:r>
            <a:endParaRPr lang="en-US" i="1" dirty="0" smtClean="0">
              <a:latin typeface="Arial" charset="0"/>
              <a:ea typeface="Arial" charset="0"/>
              <a:cs typeface="Arial" charset="0"/>
            </a:endParaRPr>
          </a:p>
          <a:p>
            <a:pPr marL="285750" indent="-285750">
              <a:buFont typeface="Wingdings" charset="2"/>
              <a:buChar char="§"/>
            </a:pPr>
            <a:r>
              <a:rPr lang="en-US" i="1" dirty="0" err="1" smtClean="0">
                <a:latin typeface="Arial" charset="0"/>
                <a:ea typeface="Arial" charset="0"/>
                <a:cs typeface="Arial" charset="0"/>
              </a:rPr>
              <a:t>Pseudallescheria</a:t>
            </a:r>
            <a:r>
              <a:rPr lang="en-US" i="1" dirty="0" smtClean="0">
                <a:latin typeface="Arial" charset="0"/>
                <a:ea typeface="Arial" charset="0"/>
                <a:cs typeface="Arial" charset="0"/>
              </a:rPr>
              <a:t> </a:t>
            </a:r>
            <a:r>
              <a:rPr lang="en-US" i="1" dirty="0" err="1" smtClean="0">
                <a:latin typeface="Arial" charset="0"/>
                <a:ea typeface="Arial" charset="0"/>
                <a:cs typeface="Arial" charset="0"/>
              </a:rPr>
              <a:t>boydii</a:t>
            </a:r>
            <a:r>
              <a:rPr lang="en-US" i="1" dirty="0" smtClean="0">
                <a:latin typeface="Arial" charset="0"/>
                <a:ea typeface="Arial" charset="0"/>
                <a:cs typeface="Arial" charset="0"/>
              </a:rPr>
              <a:t> </a:t>
            </a:r>
            <a:endParaRPr lang="en-US" i="1" dirty="0"/>
          </a:p>
        </p:txBody>
      </p:sp>
    </p:spTree>
    <p:extLst>
      <p:ext uri="{BB962C8B-B14F-4D97-AF65-F5344CB8AC3E}">
        <p14:creationId xmlns:p14="http://schemas.microsoft.com/office/powerpoint/2010/main" val="19846999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Summary</a:t>
            </a:r>
            <a:endParaRPr lang="en-US" sz="3400" b="1" dirty="0">
              <a:latin typeface="Arial" charset="0"/>
              <a:ea typeface="Arial" charset="0"/>
              <a:cs typeface="Arial" charset="0"/>
            </a:endParaRPr>
          </a:p>
        </p:txBody>
      </p:sp>
      <p:sp>
        <p:nvSpPr>
          <p:cNvPr id="13" name="Google Shape;137;p22"/>
          <p:cNvSpPr txBox="1">
            <a:spLocks/>
          </p:cNvSpPr>
          <p:nvPr/>
        </p:nvSpPr>
        <p:spPr>
          <a:xfrm>
            <a:off x="299755" y="362265"/>
            <a:ext cx="11244544" cy="629979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2">
              <a:spcBef>
                <a:spcPts val="1000"/>
              </a:spcBef>
              <a:buFont typeface="Wingdings" charset="2"/>
              <a:buChar char="§"/>
            </a:pPr>
            <a:r>
              <a:rPr lang="en-US" sz="1800" dirty="0" err="1" smtClean="0">
                <a:latin typeface="Arial" charset="0"/>
                <a:ea typeface="Arial" charset="0"/>
                <a:cs typeface="Arial" charset="0"/>
              </a:rPr>
              <a:t>Eswabs</a:t>
            </a:r>
            <a:r>
              <a:rPr lang="en-US" sz="1800" dirty="0" smtClean="0">
                <a:latin typeface="Arial" charset="0"/>
                <a:ea typeface="Arial" charset="0"/>
                <a:cs typeface="Arial" charset="0"/>
              </a:rPr>
              <a:t> for fungal cultures, expect for superficial skin/mucous membranes specimens, are unacceptable. Sterile cup is specimen of choice. </a:t>
            </a:r>
          </a:p>
          <a:p>
            <a:pPr marL="228600" lvl="2">
              <a:spcBef>
                <a:spcPts val="1000"/>
              </a:spcBef>
              <a:buFont typeface="Wingdings" charset="2"/>
              <a:buChar char="§"/>
            </a:pPr>
            <a:endParaRPr lang="en-US" sz="1200" dirty="0" smtClean="0">
              <a:latin typeface="Arial" charset="0"/>
              <a:ea typeface="Arial" charset="0"/>
              <a:cs typeface="Arial" charset="0"/>
            </a:endParaRPr>
          </a:p>
          <a:p>
            <a:pPr marL="228600" lvl="2">
              <a:spcBef>
                <a:spcPts val="1000"/>
              </a:spcBef>
              <a:buFont typeface="Wingdings" charset="2"/>
              <a:buChar char="§"/>
            </a:pPr>
            <a:r>
              <a:rPr lang="en-US" sz="1800" dirty="0" smtClean="0">
                <a:latin typeface="Arial" charset="0"/>
                <a:ea typeface="Arial" charset="0"/>
                <a:cs typeface="Arial" charset="0"/>
              </a:rPr>
              <a:t>KOH-</a:t>
            </a:r>
            <a:r>
              <a:rPr lang="en-US" sz="1800" dirty="0" err="1" smtClean="0">
                <a:latin typeface="Arial" charset="0"/>
                <a:ea typeface="Arial" charset="0"/>
                <a:cs typeface="Arial" charset="0"/>
              </a:rPr>
              <a:t>calcofluor</a:t>
            </a:r>
            <a:r>
              <a:rPr lang="en-US" sz="1800" dirty="0" smtClean="0">
                <a:latin typeface="Arial" charset="0"/>
                <a:ea typeface="Arial" charset="0"/>
                <a:cs typeface="Arial" charset="0"/>
              </a:rPr>
              <a:t> preparation can help identify </a:t>
            </a:r>
            <a:r>
              <a:rPr lang="en-US" sz="1800" dirty="0">
                <a:latin typeface="Arial" charset="0"/>
                <a:ea typeface="Arial" charset="0"/>
                <a:cs typeface="Arial" charset="0"/>
              </a:rPr>
              <a:t>fungal elements to guide </a:t>
            </a:r>
            <a:r>
              <a:rPr lang="en-US" sz="1800" dirty="0" smtClean="0">
                <a:latin typeface="Arial" charset="0"/>
                <a:ea typeface="Arial" charset="0"/>
                <a:cs typeface="Arial" charset="0"/>
              </a:rPr>
              <a:t>appropriate media and growth conditions. </a:t>
            </a:r>
            <a:r>
              <a:rPr lang="en-US" sz="1800" dirty="0" err="1" smtClean="0">
                <a:latin typeface="Arial" charset="0"/>
                <a:ea typeface="Arial" charset="0"/>
                <a:cs typeface="Arial" charset="0"/>
              </a:rPr>
              <a:t>Lactophenol</a:t>
            </a:r>
            <a:r>
              <a:rPr lang="en-US" sz="1800" dirty="0" smtClean="0">
                <a:latin typeface="Arial" charset="0"/>
                <a:ea typeface="Arial" charset="0"/>
                <a:cs typeface="Arial" charset="0"/>
              </a:rPr>
              <a:t> blue stain performed after fungal colony growth and helps identify morphological structures</a:t>
            </a:r>
            <a:endParaRPr lang="en-US" sz="1800" dirty="0">
              <a:latin typeface="Arial" charset="0"/>
              <a:ea typeface="Arial" charset="0"/>
              <a:cs typeface="Arial" charset="0"/>
            </a:endParaRPr>
          </a:p>
          <a:p>
            <a:pPr marL="228600" lvl="2">
              <a:spcBef>
                <a:spcPts val="1000"/>
              </a:spcBef>
              <a:buFont typeface="Wingdings" charset="2"/>
              <a:buChar char="§"/>
            </a:pPr>
            <a:endParaRPr lang="en-US" sz="1200" dirty="0" smtClean="0">
              <a:latin typeface="Arial" charset="0"/>
              <a:ea typeface="Arial" charset="0"/>
              <a:cs typeface="Arial" charset="0"/>
            </a:endParaRPr>
          </a:p>
          <a:p>
            <a:pPr marL="228600" lvl="2">
              <a:spcBef>
                <a:spcPts val="1000"/>
              </a:spcBef>
              <a:buFont typeface="Wingdings" charset="2"/>
              <a:buChar char="§"/>
            </a:pPr>
            <a:r>
              <a:rPr lang="en-US" sz="1800" dirty="0" smtClean="0">
                <a:latin typeface="Arial" charset="0"/>
                <a:ea typeface="Arial" charset="0"/>
                <a:cs typeface="Arial" charset="0"/>
              </a:rPr>
              <a:t>Communicate with the lab if a particular fungi is suspected to optimize media used and incubation conditions (e.g. </a:t>
            </a:r>
            <a:r>
              <a:rPr lang="en-US" sz="1800" i="1" dirty="0" err="1">
                <a:latin typeface="Arial" charset="0"/>
                <a:ea typeface="Arial" charset="0"/>
                <a:cs typeface="Arial" charset="0"/>
              </a:rPr>
              <a:t>Malassezia</a:t>
            </a:r>
            <a:r>
              <a:rPr lang="en-US" sz="1800" i="1" dirty="0">
                <a:latin typeface="Arial" charset="0"/>
                <a:ea typeface="Arial" charset="0"/>
                <a:cs typeface="Arial" charset="0"/>
              </a:rPr>
              <a:t> </a:t>
            </a:r>
            <a:r>
              <a:rPr lang="en-US" sz="1800" i="1" dirty="0" smtClean="0">
                <a:latin typeface="Arial" charset="0"/>
                <a:ea typeface="Arial" charset="0"/>
                <a:cs typeface="Arial" charset="0"/>
              </a:rPr>
              <a:t>furfur</a:t>
            </a:r>
            <a:r>
              <a:rPr lang="en-US" sz="1800" dirty="0" smtClean="0">
                <a:latin typeface="Arial" charset="0"/>
                <a:ea typeface="Arial" charset="0"/>
                <a:cs typeface="Arial" charset="0"/>
              </a:rPr>
              <a:t> requires fatty acids for growth; </a:t>
            </a:r>
            <a:r>
              <a:rPr lang="en-US" sz="1800" dirty="0" err="1" smtClean="0">
                <a:latin typeface="Arial" charset="0"/>
                <a:ea typeface="Arial" charset="0"/>
                <a:cs typeface="Arial" charset="0"/>
              </a:rPr>
              <a:t>Mucormycosis</a:t>
            </a:r>
            <a:r>
              <a:rPr lang="en-US" sz="1800" dirty="0" smtClean="0">
                <a:latin typeface="Arial" charset="0"/>
                <a:ea typeface="Arial" charset="0"/>
                <a:cs typeface="Arial" charset="0"/>
              </a:rPr>
              <a:t>; dimorphic fungi)</a:t>
            </a:r>
          </a:p>
          <a:p>
            <a:pPr marL="228600" lvl="2">
              <a:spcBef>
                <a:spcPts val="1000"/>
              </a:spcBef>
              <a:buFont typeface="Wingdings" charset="2"/>
              <a:buChar char="§"/>
            </a:pPr>
            <a:endParaRPr lang="en-US" sz="1200" i="1" dirty="0">
              <a:latin typeface="Arial" charset="0"/>
              <a:ea typeface="Arial" charset="0"/>
              <a:cs typeface="Arial" charset="0"/>
            </a:endParaRPr>
          </a:p>
          <a:p>
            <a:pPr marL="228600" lvl="2">
              <a:spcBef>
                <a:spcPts val="1000"/>
              </a:spcBef>
              <a:buFont typeface="Wingdings" charset="2"/>
              <a:buChar char="§"/>
            </a:pP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albicans</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can be differentiated from other </a:t>
            </a:r>
            <a:r>
              <a:rPr lang="en-US" sz="1800" i="1" dirty="0" smtClean="0">
                <a:latin typeface="Arial" charset="0"/>
                <a:ea typeface="Arial" charset="0"/>
                <a:cs typeface="Arial" charset="0"/>
              </a:rPr>
              <a:t>Candida </a:t>
            </a:r>
            <a:r>
              <a:rPr lang="en-US" sz="1800" dirty="0" err="1" smtClean="0">
                <a:latin typeface="Arial" charset="0"/>
                <a:ea typeface="Arial" charset="0"/>
                <a:cs typeface="Arial" charset="0"/>
              </a:rPr>
              <a:t>spp</a:t>
            </a:r>
            <a:r>
              <a:rPr lang="en-US" sz="1800" dirty="0" smtClean="0">
                <a:latin typeface="Arial" charset="0"/>
                <a:ea typeface="Arial" charset="0"/>
                <a:cs typeface="Arial" charset="0"/>
              </a:rPr>
              <a:t> using germ tube test (+), rice tween agar (</a:t>
            </a:r>
            <a:r>
              <a:rPr lang="en-US" sz="1800" dirty="0" err="1" smtClean="0">
                <a:latin typeface="Arial" charset="0"/>
                <a:ea typeface="Arial" charset="0"/>
                <a:cs typeface="Arial" charset="0"/>
              </a:rPr>
              <a:t>chlamydocondia</a:t>
            </a:r>
            <a:r>
              <a:rPr lang="en-US" sz="1800" dirty="0" smtClean="0">
                <a:latin typeface="Arial" charset="0"/>
                <a:ea typeface="Arial" charset="0"/>
                <a:cs typeface="Arial" charset="0"/>
              </a:rPr>
              <a:t>), </a:t>
            </a:r>
            <a:r>
              <a:rPr lang="en-US" sz="1800" dirty="0" err="1" smtClean="0">
                <a:latin typeface="Arial" charset="0"/>
                <a:ea typeface="Arial" charset="0"/>
                <a:cs typeface="Arial" charset="0"/>
              </a:rPr>
              <a:t>CHROMagar</a:t>
            </a:r>
            <a:r>
              <a:rPr lang="en-US" sz="1800" dirty="0" smtClean="0">
                <a:latin typeface="Arial" charset="0"/>
                <a:ea typeface="Arial" charset="0"/>
                <a:cs typeface="Arial" charset="0"/>
              </a:rPr>
              <a:t>, and </a:t>
            </a:r>
            <a:r>
              <a:rPr lang="en-US" sz="1800" i="1" dirty="0" smtClean="0">
                <a:latin typeface="Arial" charset="0"/>
                <a:ea typeface="Arial" charset="0"/>
                <a:cs typeface="Arial" charset="0"/>
              </a:rPr>
              <a:t>Candida </a:t>
            </a:r>
            <a:r>
              <a:rPr lang="en-US" sz="1800" i="1" dirty="0" err="1" smtClean="0">
                <a:latin typeface="Arial" charset="0"/>
                <a:ea typeface="Arial" charset="0"/>
                <a:cs typeface="Arial" charset="0"/>
              </a:rPr>
              <a:t>albicans</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screen</a:t>
            </a:r>
            <a:endParaRPr lang="en-US" sz="1800" dirty="0">
              <a:latin typeface="Arial" charset="0"/>
              <a:ea typeface="Arial" charset="0"/>
              <a:cs typeface="Arial" charset="0"/>
            </a:endParaRPr>
          </a:p>
          <a:p>
            <a:pPr marL="228600" lvl="2">
              <a:spcBef>
                <a:spcPts val="1000"/>
              </a:spcBef>
              <a:buFont typeface="Wingdings" charset="2"/>
              <a:buChar char="§"/>
            </a:pPr>
            <a:endParaRPr lang="en-US" sz="1800" dirty="0" smtClean="0">
              <a:latin typeface="Arial" charset="0"/>
              <a:ea typeface="Arial" charset="0"/>
              <a:cs typeface="Arial" charset="0"/>
            </a:endParaRPr>
          </a:p>
          <a:p>
            <a:pPr>
              <a:buFont typeface="Wingdings" charset="2"/>
              <a:buChar char="§"/>
            </a:pP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krusei</a:t>
            </a:r>
            <a:r>
              <a:rPr lang="en-US" sz="1800" i="1" dirty="0" smtClean="0">
                <a:latin typeface="Arial" charset="0"/>
                <a:ea typeface="Arial" charset="0"/>
                <a:cs typeface="Arial" charset="0"/>
              </a:rPr>
              <a:t> </a:t>
            </a:r>
            <a:r>
              <a:rPr lang="en-US" sz="1800" i="1" dirty="0">
                <a:latin typeface="Arial" charset="0"/>
                <a:ea typeface="Arial" charset="0"/>
                <a:cs typeface="Arial" charset="0"/>
              </a:rPr>
              <a:t>→</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intrinsically resistant to fluconazole</a:t>
            </a:r>
          </a:p>
          <a:p>
            <a:pPr>
              <a:buFont typeface="Wingdings" charset="2"/>
              <a:buChar char="§"/>
            </a:pP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lusitaniae</a:t>
            </a:r>
            <a:r>
              <a:rPr lang="en-US" sz="1800" i="1" dirty="0" smtClean="0">
                <a:latin typeface="Arial" charset="0"/>
                <a:ea typeface="Arial" charset="0"/>
                <a:cs typeface="Arial" charset="0"/>
              </a:rPr>
              <a:t> </a:t>
            </a:r>
            <a:r>
              <a:rPr lang="en-US" sz="1800" i="1" dirty="0">
                <a:latin typeface="Arial" charset="0"/>
                <a:ea typeface="Arial" charset="0"/>
                <a:cs typeface="Arial" charset="0"/>
              </a:rPr>
              <a:t>→</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resistant to amphotericin</a:t>
            </a:r>
          </a:p>
          <a:p>
            <a:pPr>
              <a:buFont typeface="Wingdings" charset="2"/>
              <a:buChar char="§"/>
            </a:pP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glabrata</a:t>
            </a:r>
            <a:r>
              <a:rPr lang="en-US" sz="1800" i="1" dirty="0" smtClean="0">
                <a:latin typeface="Arial" charset="0"/>
                <a:ea typeface="Arial" charset="0"/>
                <a:cs typeface="Arial" charset="0"/>
              </a:rPr>
              <a:t> </a:t>
            </a:r>
            <a:r>
              <a:rPr lang="en-US" sz="1800" i="1" dirty="0">
                <a:latin typeface="Arial" charset="0"/>
                <a:ea typeface="Arial" charset="0"/>
                <a:cs typeface="Arial" charset="0"/>
              </a:rPr>
              <a:t>→</a:t>
            </a:r>
            <a:r>
              <a:rPr lang="en-US" sz="1800" i="1" dirty="0" smtClean="0">
                <a:latin typeface="Arial" charset="0"/>
                <a:ea typeface="Arial" charset="0"/>
                <a:cs typeface="Arial" charset="0"/>
              </a:rPr>
              <a:t> </a:t>
            </a:r>
            <a:r>
              <a:rPr lang="en-US" sz="1800" dirty="0" smtClean="0">
                <a:latin typeface="Arial" charset="0"/>
                <a:ea typeface="Arial" charset="0"/>
                <a:cs typeface="Arial" charset="0"/>
              </a:rPr>
              <a:t>usually fluconazole resistant (or SDD)</a:t>
            </a:r>
          </a:p>
          <a:p>
            <a:pPr>
              <a:buFont typeface="Wingdings" charset="2"/>
              <a:buChar char="§"/>
            </a:pP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parapsilosis</a:t>
            </a:r>
            <a:r>
              <a:rPr lang="en-US" sz="1800" i="1" dirty="0">
                <a:latin typeface="Arial" charset="0"/>
                <a:ea typeface="Arial" charset="0"/>
                <a:cs typeface="Arial" charset="0"/>
              </a:rPr>
              <a:t> → </a:t>
            </a:r>
            <a:r>
              <a:rPr lang="en-US" sz="1800" dirty="0" smtClean="0">
                <a:latin typeface="Arial" charset="0"/>
                <a:ea typeface="Arial" charset="0"/>
                <a:cs typeface="Arial" charset="0"/>
              </a:rPr>
              <a:t>occasional </a:t>
            </a:r>
            <a:r>
              <a:rPr lang="en-US" sz="1800" dirty="0" err="1" smtClean="0">
                <a:latin typeface="Arial" charset="0"/>
                <a:ea typeface="Arial" charset="0"/>
                <a:cs typeface="Arial" charset="0"/>
              </a:rPr>
              <a:t>echinocandin</a:t>
            </a:r>
            <a:r>
              <a:rPr lang="en-US" sz="1800" dirty="0" smtClean="0">
                <a:latin typeface="Arial" charset="0"/>
                <a:ea typeface="Arial" charset="0"/>
                <a:cs typeface="Arial" charset="0"/>
              </a:rPr>
              <a:t> resistance</a:t>
            </a:r>
          </a:p>
          <a:p>
            <a:pPr>
              <a:buFont typeface="Wingdings" charset="2"/>
              <a:buChar char="§"/>
            </a:pPr>
            <a:r>
              <a:rPr lang="en-US" sz="1800" i="1" dirty="0" smtClean="0">
                <a:latin typeface="Arial" charset="0"/>
                <a:ea typeface="Arial" charset="0"/>
                <a:cs typeface="Arial" charset="0"/>
              </a:rPr>
              <a:t>C. </a:t>
            </a:r>
            <a:r>
              <a:rPr lang="en-US" sz="1800" i="1" dirty="0" err="1" smtClean="0">
                <a:latin typeface="Arial" charset="0"/>
                <a:ea typeface="Arial" charset="0"/>
                <a:cs typeface="Arial" charset="0"/>
              </a:rPr>
              <a:t>auris</a:t>
            </a:r>
            <a:r>
              <a:rPr lang="en-US" sz="1800" i="1" dirty="0" smtClean="0">
                <a:latin typeface="Arial" charset="0"/>
                <a:ea typeface="Arial" charset="0"/>
                <a:cs typeface="Arial" charset="0"/>
              </a:rPr>
              <a:t> → </a:t>
            </a:r>
            <a:r>
              <a:rPr lang="en-US" sz="1800" dirty="0" smtClean="0">
                <a:latin typeface="Arial" charset="0"/>
                <a:ea typeface="Arial" charset="0"/>
                <a:cs typeface="Arial" charset="0"/>
              </a:rPr>
              <a:t>multi class resistance </a:t>
            </a:r>
            <a:endParaRPr lang="en-US" sz="1800" dirty="0">
              <a:latin typeface="Arial" charset="0"/>
              <a:ea typeface="Arial" charset="0"/>
              <a:cs typeface="Arial" charset="0"/>
            </a:endParaRPr>
          </a:p>
        </p:txBody>
      </p:sp>
    </p:spTree>
    <p:extLst>
      <p:ext uri="{BB962C8B-B14F-4D97-AF65-F5344CB8AC3E}">
        <p14:creationId xmlns:p14="http://schemas.microsoft.com/office/powerpoint/2010/main" val="510275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900905892"/>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62062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83082630"/>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20725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a:t>
            </a:r>
            <a:r>
              <a:rPr lang="en-US" sz="3400" b="1" dirty="0">
                <a:latin typeface="Arial" charset="0"/>
                <a:ea typeface="Arial" charset="0"/>
                <a:cs typeface="Arial" charset="0"/>
              </a:rPr>
              <a:t>1</a:t>
            </a: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18742714"/>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2473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a:t>
            </a:r>
            <a:r>
              <a:rPr lang="en-US" sz="3400" b="1" dirty="0">
                <a:latin typeface="Arial" charset="0"/>
                <a:ea typeface="Arial" charset="0"/>
                <a:cs typeface="Arial" charset="0"/>
              </a:rPr>
              <a:t>1</a:t>
            </a: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37816761"/>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37568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73" y="724530"/>
            <a:ext cx="9071339" cy="1050347"/>
          </a:xfrm>
        </p:spPr>
        <p:txBody>
          <a:bodyPr>
            <a:noAutofit/>
          </a:bodyPr>
          <a:lstStyle/>
          <a:p>
            <a:pPr marL="0" indent="0">
              <a:buNone/>
            </a:pPr>
            <a:r>
              <a:rPr lang="en-US" sz="2200" dirty="0">
                <a:latin typeface="Arial" charset="0"/>
                <a:ea typeface="Arial" charset="0"/>
                <a:cs typeface="Arial" charset="0"/>
              </a:rPr>
              <a:t>Although actual tissue, aspirates, and fluids are specimens of choice over swabs, which specimen containers/devices can be used for each of the following cultures?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p:txBody>
      </p:sp>
      <p:sp>
        <p:nvSpPr>
          <p:cNvPr id="4" name="Title 1"/>
          <p:cNvSpPr>
            <a:spLocks noGrp="1"/>
          </p:cNvSpPr>
          <p:nvPr>
            <p:ph type="title"/>
          </p:nvPr>
        </p:nvSpPr>
        <p:spPr>
          <a:xfrm>
            <a:off x="0" y="0"/>
            <a:ext cx="10515600" cy="724530"/>
          </a:xfrm>
        </p:spPr>
        <p:txBody>
          <a:bodyPr>
            <a:normAutofit/>
          </a:bodyPr>
          <a:lstStyle/>
          <a:p>
            <a:r>
              <a:rPr lang="en-US" sz="3400" b="1" dirty="0" smtClean="0">
                <a:latin typeface="Arial" charset="0"/>
                <a:ea typeface="Arial" charset="0"/>
                <a:cs typeface="Arial" charset="0"/>
              </a:rPr>
              <a:t>Poll #1</a:t>
            </a:r>
            <a:endParaRPr lang="en-US" sz="3400" b="1" dirty="0">
              <a:latin typeface="Arial" charset="0"/>
              <a:ea typeface="Arial" charset="0"/>
              <a:cs typeface="Arial" charset="0"/>
            </a:endParaRPr>
          </a:p>
        </p:txBody>
      </p:sp>
      <p:pic>
        <p:nvPicPr>
          <p:cNvPr id="5" name="Picture 4"/>
          <p:cNvPicPr>
            <a:picLocks noChangeAspect="1"/>
          </p:cNvPicPr>
          <p:nvPr/>
        </p:nvPicPr>
        <p:blipFill rotWithShape="1">
          <a:blip r:embed="rId3"/>
          <a:srcRect t="15321" r="57545"/>
          <a:stretch/>
        </p:blipFill>
        <p:spPr>
          <a:xfrm>
            <a:off x="10326884" y="255358"/>
            <a:ext cx="1581097" cy="27395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2294187"/>
              </p:ext>
            </p:extLst>
          </p:nvPr>
        </p:nvGraphicFramePr>
        <p:xfrm>
          <a:off x="344515" y="2739561"/>
          <a:ext cx="9133379" cy="3350051"/>
        </p:xfrm>
        <a:graphic>
          <a:graphicData uri="http://schemas.openxmlformats.org/drawingml/2006/table">
            <a:tbl>
              <a:tblPr firstRow="1" bandRow="1">
                <a:tableStyleId>{5C22544A-7EE6-4342-B048-85BDC9FD1C3A}</a:tableStyleId>
              </a:tblPr>
              <a:tblGrid>
                <a:gridCol w="2419220"/>
                <a:gridCol w="3446009"/>
                <a:gridCol w="3268150"/>
              </a:tblGrid>
              <a:tr h="396451">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err="1" smtClean="0">
                          <a:solidFill>
                            <a:sysClr val="windowText" lastClr="000000"/>
                          </a:solidFill>
                          <a:latin typeface="Arial" charset="0"/>
                          <a:ea typeface="Arial" charset="0"/>
                          <a:cs typeface="Arial" charset="0"/>
                        </a:rPr>
                        <a:t>Eswabs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latin typeface="Arial" charset="0"/>
                          <a:ea typeface="Arial" charset="0"/>
                          <a:cs typeface="Arial" charset="0"/>
                        </a:rPr>
                        <a:t>Sterile Cup</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Aerobic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Anaerobic</a:t>
                      </a:r>
                      <a:r>
                        <a:rPr lang="en-US" baseline="0" dirty="0" smtClean="0">
                          <a:solidFill>
                            <a:sysClr val="windowText" lastClr="000000"/>
                          </a:solidFill>
                          <a:latin typeface="Arial" charset="0"/>
                          <a:ea typeface="Arial" charset="0"/>
                          <a:cs typeface="Arial" charset="0"/>
                        </a:rPr>
                        <a:t>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Yes</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AFB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No</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400">
                <a:tc>
                  <a:txBody>
                    <a:bodyPr/>
                    <a:lstStyle/>
                    <a:p>
                      <a:pPr algn="ctr"/>
                      <a:endParaRPr lang="en-US" dirty="0" smtClean="0">
                        <a:solidFill>
                          <a:sysClr val="windowText" lastClr="000000"/>
                        </a:solidFill>
                        <a:latin typeface="Arial" charset="0"/>
                        <a:ea typeface="Arial" charset="0"/>
                        <a:cs typeface="Arial" charset="0"/>
                      </a:endParaRPr>
                    </a:p>
                    <a:p>
                      <a:pPr algn="ctr"/>
                      <a:r>
                        <a:rPr lang="en-US" dirty="0" smtClean="0">
                          <a:solidFill>
                            <a:sysClr val="windowText" lastClr="000000"/>
                          </a:solidFill>
                          <a:latin typeface="Arial" charset="0"/>
                          <a:ea typeface="Arial" charset="0"/>
                          <a:cs typeface="Arial" charset="0"/>
                        </a:rPr>
                        <a:t>Fungal culture</a:t>
                      </a:r>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smtClean="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ysClr val="windowText" lastClr="000000"/>
                        </a:solidFill>
                        <a:latin typeface="Arial" charset="0"/>
                        <a:ea typeface="Arial"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39842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2269</TotalTime>
  <Words>2792</Words>
  <Application>Microsoft Macintosh PowerPoint</Application>
  <PresentationFormat>Widescreen</PresentationFormat>
  <Paragraphs>738</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Calibri Light</vt:lpstr>
      <vt:lpstr>Wingdings</vt:lpstr>
      <vt:lpstr>Arial</vt:lpstr>
      <vt:lpstr>Office Theme</vt:lpstr>
      <vt:lpstr>Micro Plate Rounds</vt:lpstr>
      <vt:lpstr>QuantiFERON</vt:lpstr>
      <vt:lpstr>PowerPoint Presentation</vt:lpstr>
      <vt:lpstr>Poll #1</vt:lpstr>
      <vt:lpstr>Poll #1</vt:lpstr>
      <vt:lpstr>Poll #1</vt:lpstr>
      <vt:lpstr>Poll #1</vt:lpstr>
      <vt:lpstr>Poll #1</vt:lpstr>
      <vt:lpstr>Poll #1</vt:lpstr>
      <vt:lpstr>Poll #1</vt:lpstr>
      <vt:lpstr>Poll #1</vt:lpstr>
      <vt:lpstr>Poll #1</vt:lpstr>
      <vt:lpstr>Specimen Collection</vt:lpstr>
      <vt:lpstr>Specimen Processing</vt:lpstr>
      <vt:lpstr>Specimen Processing</vt:lpstr>
      <vt:lpstr>Direct Smear</vt:lpstr>
      <vt:lpstr>Poll #2</vt:lpstr>
      <vt:lpstr>Poll #2</vt:lpstr>
      <vt:lpstr>Malassezia furfur</vt:lpstr>
      <vt:lpstr>Specimen Processing</vt:lpstr>
      <vt:lpstr>Culture Media</vt:lpstr>
      <vt:lpstr>Incubation</vt:lpstr>
      <vt:lpstr>Specimen Processing</vt:lpstr>
      <vt:lpstr>Lactophenol Cotton Blue (LPCB)</vt:lpstr>
      <vt:lpstr>Poll #3</vt:lpstr>
      <vt:lpstr>Poll #3</vt:lpstr>
      <vt:lpstr>Poll #4</vt:lpstr>
      <vt:lpstr>Poll #4</vt:lpstr>
      <vt:lpstr>Germ Tube Test</vt:lpstr>
      <vt:lpstr>Rice Tween Agar</vt:lpstr>
      <vt:lpstr>CHROMagar</vt:lpstr>
      <vt:lpstr>C. albicans screen test </vt:lpstr>
      <vt:lpstr>Poll #5</vt:lpstr>
      <vt:lpstr>Poll #5</vt:lpstr>
      <vt:lpstr>Poll #5</vt:lpstr>
      <vt:lpstr>Poll #5</vt:lpstr>
      <vt:lpstr>Poll #6</vt:lpstr>
      <vt:lpstr>Poll #6</vt:lpstr>
      <vt:lpstr>Poll #6</vt:lpstr>
      <vt:lpstr>Poll #6</vt:lpstr>
      <vt:lpstr>Poll #7</vt:lpstr>
      <vt:lpstr>Poll #7</vt:lpstr>
      <vt:lpstr>Poll #8</vt:lpstr>
      <vt:lpstr>Poll #8</vt:lpstr>
      <vt:lpstr>Poll #9</vt:lpstr>
      <vt:lpstr>Poll #9</vt:lpstr>
      <vt:lpstr>Summary</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 Plate Rounds</dc:title>
  <dc:creator>Helen Tsai</dc:creator>
  <cp:lastModifiedBy>Helen Tsai</cp:lastModifiedBy>
  <cp:revision>303</cp:revision>
  <dcterms:created xsi:type="dcterms:W3CDTF">2022-02-18T22:38:51Z</dcterms:created>
  <dcterms:modified xsi:type="dcterms:W3CDTF">2022-04-10T22:26:18Z</dcterms:modified>
</cp:coreProperties>
</file>