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76" r:id="rId3"/>
    <p:sldId id="377" r:id="rId4"/>
    <p:sldId id="378" r:id="rId5"/>
    <p:sldId id="350" r:id="rId6"/>
    <p:sldId id="352" r:id="rId7"/>
    <p:sldId id="353" r:id="rId8"/>
    <p:sldId id="354" r:id="rId9"/>
    <p:sldId id="380" r:id="rId10"/>
    <p:sldId id="355" r:id="rId11"/>
    <p:sldId id="356" r:id="rId12"/>
    <p:sldId id="422" r:id="rId13"/>
    <p:sldId id="423" r:id="rId14"/>
    <p:sldId id="424" r:id="rId15"/>
    <p:sldId id="425" r:id="rId16"/>
    <p:sldId id="426" r:id="rId17"/>
    <p:sldId id="427" r:id="rId18"/>
    <p:sldId id="429" r:id="rId19"/>
    <p:sldId id="428" r:id="rId20"/>
    <p:sldId id="357" r:id="rId21"/>
    <p:sldId id="409" r:id="rId22"/>
    <p:sldId id="436" r:id="rId23"/>
    <p:sldId id="433" r:id="rId24"/>
    <p:sldId id="431" r:id="rId25"/>
    <p:sldId id="432" r:id="rId26"/>
    <p:sldId id="438" r:id="rId27"/>
    <p:sldId id="387" r:id="rId28"/>
    <p:sldId id="435" r:id="rId29"/>
    <p:sldId id="441" r:id="rId30"/>
    <p:sldId id="440" r:id="rId31"/>
    <p:sldId id="371" r:id="rId32"/>
    <p:sldId id="408" r:id="rId33"/>
    <p:sldId id="439" r:id="rId34"/>
    <p:sldId id="416" r:id="rId35"/>
    <p:sldId id="417" r:id="rId36"/>
    <p:sldId id="418" r:id="rId37"/>
    <p:sldId id="419" r:id="rId38"/>
    <p:sldId id="415" r:id="rId39"/>
    <p:sldId id="414" r:id="rId40"/>
    <p:sldId id="413" r:id="rId41"/>
    <p:sldId id="420" r:id="rId42"/>
    <p:sldId id="401" r:id="rId43"/>
    <p:sldId id="390" r:id="rId44"/>
    <p:sldId id="397" r:id="rId45"/>
    <p:sldId id="398" r:id="rId46"/>
    <p:sldId id="395" r:id="rId47"/>
    <p:sldId id="400" r:id="rId48"/>
    <p:sldId id="402" r:id="rId49"/>
    <p:sldId id="399" r:id="rId50"/>
    <p:sldId id="404" r:id="rId51"/>
    <p:sldId id="406" r:id="rId52"/>
    <p:sldId id="407" r:id="rId53"/>
    <p:sldId id="412" r:id="rId54"/>
    <p:sldId id="4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p:restoredTop sz="80083"/>
  </p:normalViewPr>
  <p:slideViewPr>
    <p:cSldViewPr snapToGrid="0" snapToObjects="1">
      <p:cViewPr>
        <p:scale>
          <a:sx n="104" d="100"/>
          <a:sy n="104" d="100"/>
        </p:scale>
        <p:origin x="496" y="48"/>
      </p:cViewPr>
      <p:guideLst>
        <p:guide orient="horz" pos="2400"/>
        <p:guide pos="21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B2CFF-EADA-F045-8D2F-51202CC3050A}" type="datetimeFigureOut">
              <a:rPr lang="en-US" smtClean="0"/>
              <a:t>3/22/22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FE55C-2540-D743-B32F-AD0F3CA62958}" type="slidenum">
              <a:rPr lang="en-US" smtClean="0"/>
              <a:t>‹#›</a:t>
            </a:fld>
            <a:endParaRPr lang="en-US"/>
          </a:p>
        </p:txBody>
      </p:sp>
    </p:spTree>
    <p:extLst>
      <p:ext uri="{BB962C8B-B14F-4D97-AF65-F5344CB8AC3E}">
        <p14:creationId xmlns:p14="http://schemas.microsoft.com/office/powerpoint/2010/main" val="175759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a:t>
            </a:fld>
            <a:endParaRPr lang="en-US"/>
          </a:p>
        </p:txBody>
      </p:sp>
    </p:spTree>
    <p:extLst>
      <p:ext uri="{BB962C8B-B14F-4D97-AF65-F5344CB8AC3E}">
        <p14:creationId xmlns:p14="http://schemas.microsoft.com/office/powerpoint/2010/main" val="48301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charset="0"/>
                <a:ea typeface="Arial" charset="0"/>
                <a:cs typeface="Arial" charset="0"/>
              </a:rPr>
              <a:t>Infections after swimming pool exposure now rare due to routine chlorination</a:t>
            </a:r>
          </a:p>
        </p:txBody>
      </p:sp>
      <p:sp>
        <p:nvSpPr>
          <p:cNvPr id="4" name="Slide Number Placeholder 3"/>
          <p:cNvSpPr>
            <a:spLocks noGrp="1"/>
          </p:cNvSpPr>
          <p:nvPr>
            <p:ph type="sldNum" sz="quarter" idx="10"/>
          </p:nvPr>
        </p:nvSpPr>
        <p:spPr/>
        <p:txBody>
          <a:bodyPr/>
          <a:lstStyle/>
          <a:p>
            <a:fld id="{61CFE55C-2540-D743-B32F-AD0F3CA62958}" type="slidenum">
              <a:rPr lang="en-US" smtClean="0"/>
              <a:t>11</a:t>
            </a:fld>
            <a:endParaRPr lang="en-US"/>
          </a:p>
        </p:txBody>
      </p:sp>
    </p:spTree>
    <p:extLst>
      <p:ext uri="{BB962C8B-B14F-4D97-AF65-F5344CB8AC3E}">
        <p14:creationId xmlns:p14="http://schemas.microsoft.com/office/powerpoint/2010/main" val="23628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12</a:t>
            </a:fld>
            <a:endParaRPr lang="en-US"/>
          </a:p>
        </p:txBody>
      </p:sp>
    </p:spTree>
    <p:extLst>
      <p:ext uri="{BB962C8B-B14F-4D97-AF65-F5344CB8AC3E}">
        <p14:creationId xmlns:p14="http://schemas.microsoft.com/office/powerpoint/2010/main" val="38009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13</a:t>
            </a:fld>
            <a:endParaRPr lang="en-US"/>
          </a:p>
        </p:txBody>
      </p:sp>
    </p:spTree>
    <p:extLst>
      <p:ext uri="{BB962C8B-B14F-4D97-AF65-F5344CB8AC3E}">
        <p14:creationId xmlns:p14="http://schemas.microsoft.com/office/powerpoint/2010/main" val="197047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14</a:t>
            </a:fld>
            <a:endParaRPr lang="en-US"/>
          </a:p>
        </p:txBody>
      </p:sp>
    </p:spTree>
    <p:extLst>
      <p:ext uri="{BB962C8B-B14F-4D97-AF65-F5344CB8AC3E}">
        <p14:creationId xmlns:p14="http://schemas.microsoft.com/office/powerpoint/2010/main" val="1805780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15</a:t>
            </a:fld>
            <a:endParaRPr lang="en-US"/>
          </a:p>
        </p:txBody>
      </p:sp>
    </p:spTree>
    <p:extLst>
      <p:ext uri="{BB962C8B-B14F-4D97-AF65-F5344CB8AC3E}">
        <p14:creationId xmlns:p14="http://schemas.microsoft.com/office/powerpoint/2010/main" val="45716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16</a:t>
            </a:fld>
            <a:endParaRPr lang="en-US"/>
          </a:p>
        </p:txBody>
      </p:sp>
    </p:spTree>
    <p:extLst>
      <p:ext uri="{BB962C8B-B14F-4D97-AF65-F5344CB8AC3E}">
        <p14:creationId xmlns:p14="http://schemas.microsoft.com/office/powerpoint/2010/main" val="83803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17</a:t>
            </a:fld>
            <a:endParaRPr lang="en-US"/>
          </a:p>
        </p:txBody>
      </p:sp>
    </p:spTree>
    <p:extLst>
      <p:ext uri="{BB962C8B-B14F-4D97-AF65-F5344CB8AC3E}">
        <p14:creationId xmlns:p14="http://schemas.microsoft.com/office/powerpoint/2010/main" val="126489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r>
              <a:rPr lang="en-US" sz="1800" dirty="0" smtClean="0">
                <a:latin typeface="Arial" charset="0"/>
                <a:ea typeface="Arial" charset="0"/>
                <a:cs typeface="Arial" charset="0"/>
              </a:rPr>
              <a:t>Treatment: </a:t>
            </a:r>
          </a:p>
          <a:p>
            <a:pPr lvl="1">
              <a:buFont typeface="Wingdings" charset="2"/>
              <a:buChar char="§"/>
            </a:pPr>
            <a:r>
              <a:rPr lang="en-US" sz="1800" dirty="0" smtClean="0">
                <a:latin typeface="Arial" charset="0"/>
                <a:ea typeface="Arial" charset="0"/>
                <a:cs typeface="Arial" charset="0"/>
              </a:rPr>
              <a:t>Source control – drainage of all abscesses and removal of infected foreign bodies</a:t>
            </a:r>
          </a:p>
          <a:p>
            <a:pPr lvl="1">
              <a:buFont typeface="Wingdings" charset="2"/>
              <a:buChar char="§"/>
            </a:pPr>
            <a:r>
              <a:rPr lang="en-US" sz="1800" dirty="0" err="1" smtClean="0">
                <a:latin typeface="Arial" charset="0"/>
                <a:ea typeface="Arial" charset="0"/>
                <a:cs typeface="Arial" charset="0"/>
              </a:rPr>
              <a:t>Abx</a:t>
            </a:r>
            <a:r>
              <a:rPr lang="en-US" sz="1800" dirty="0" smtClean="0">
                <a:latin typeface="Arial" charset="0"/>
                <a:ea typeface="Arial" charset="0"/>
                <a:cs typeface="Arial" charset="0"/>
              </a:rPr>
              <a:t> – combination therapy, guided by RGM identified and susceptibilities</a:t>
            </a:r>
          </a:p>
          <a:p>
            <a:pPr lvl="1">
              <a:buFont typeface="Wingdings" charset="2"/>
              <a:buChar char="§"/>
            </a:pPr>
            <a:r>
              <a:rPr lang="en-US" sz="1800" dirty="0" smtClean="0">
                <a:latin typeface="Arial" charset="0"/>
                <a:ea typeface="Arial" charset="0"/>
                <a:cs typeface="Arial" charset="0"/>
              </a:rPr>
              <a:t>Duration varies based on clinical presentation</a:t>
            </a: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18</a:t>
            </a:fld>
            <a:endParaRPr lang="en-US"/>
          </a:p>
        </p:txBody>
      </p:sp>
    </p:spTree>
    <p:extLst>
      <p:ext uri="{BB962C8B-B14F-4D97-AF65-F5344CB8AC3E}">
        <p14:creationId xmlns:p14="http://schemas.microsoft.com/office/powerpoint/2010/main" val="158195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Precise</a:t>
            </a:r>
            <a:r>
              <a:rPr lang="en-US" baseline="0" dirty="0" smtClean="0"/>
              <a:t> </a:t>
            </a:r>
            <a:r>
              <a:rPr lang="en-US" baseline="0" dirty="0" err="1" smtClean="0"/>
              <a:t>subspeciation</a:t>
            </a:r>
            <a:r>
              <a:rPr lang="en-US" baseline="0" dirty="0" smtClean="0"/>
              <a:t> of M. </a:t>
            </a:r>
            <a:r>
              <a:rPr lang="en-US" baseline="0" dirty="0" err="1" smtClean="0"/>
              <a:t>abscessus</a:t>
            </a:r>
            <a:r>
              <a:rPr lang="en-US" baseline="0" dirty="0" smtClean="0"/>
              <a:t> </a:t>
            </a:r>
            <a:r>
              <a:rPr lang="en-US" sz="1200" kern="1200" dirty="0" smtClean="0">
                <a:solidFill>
                  <a:schemeClr val="tx1"/>
                </a:solidFill>
                <a:effectLst/>
                <a:latin typeface="+mn-lt"/>
                <a:ea typeface="+mn-ea"/>
                <a:cs typeface="+mn-cs"/>
              </a:rPr>
              <a:t>as identification of subsp. </a:t>
            </a:r>
            <a:r>
              <a:rPr lang="en-US" sz="1200" i="1" kern="1200" dirty="0" err="1" smtClean="0">
                <a:solidFill>
                  <a:schemeClr val="tx1"/>
                </a:solidFill>
                <a:effectLst/>
                <a:latin typeface="+mn-lt"/>
                <a:ea typeface="+mn-ea"/>
                <a:cs typeface="+mn-cs"/>
              </a:rPr>
              <a:t>massiliense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associated with a nonfunctional </a:t>
            </a:r>
            <a:r>
              <a:rPr lang="en-US" sz="1200" i="1" kern="1200" dirty="0" err="1" smtClean="0">
                <a:solidFill>
                  <a:schemeClr val="tx1"/>
                </a:solidFill>
                <a:effectLst/>
                <a:latin typeface="+mn-lt"/>
                <a:ea typeface="+mn-ea"/>
                <a:cs typeface="+mn-cs"/>
              </a:rPr>
              <a:t>erm</a:t>
            </a:r>
            <a:r>
              <a:rPr lang="en-US" sz="1200" kern="1200" dirty="0" smtClean="0">
                <a:solidFill>
                  <a:schemeClr val="tx1"/>
                </a:solidFill>
                <a:effectLst/>
                <a:latin typeface="+mn-lt"/>
                <a:ea typeface="+mn-ea"/>
                <a:cs typeface="+mn-cs"/>
              </a:rPr>
              <a:t>(41) gene and in vitro susceptibility (MIC below 4 </a:t>
            </a:r>
            <a:r>
              <a:rPr lang="en-US" sz="1200" kern="1200" dirty="0" err="1" smtClean="0">
                <a:solidFill>
                  <a:schemeClr val="tx1"/>
                </a:solidFill>
                <a:effectLst/>
                <a:latin typeface="+mn-lt"/>
                <a:ea typeface="+mn-ea"/>
                <a:cs typeface="+mn-cs"/>
              </a:rPr>
              <a:t>μg</a:t>
            </a:r>
            <a:r>
              <a:rPr lang="en-US" sz="1200" kern="1200" dirty="0" smtClean="0">
                <a:solidFill>
                  <a:schemeClr val="tx1"/>
                </a:solidFill>
                <a:effectLst/>
                <a:latin typeface="+mn-lt"/>
                <a:ea typeface="+mn-ea"/>
                <a:cs typeface="+mn-cs"/>
              </a:rPr>
              <a:t>/ mL) [42], and thus the macrolides are active if constitutive resistance is not present. </a:t>
            </a:r>
            <a:endParaRPr lang="en-US" dirty="0" smtClean="0"/>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19</a:t>
            </a:fld>
            <a:endParaRPr lang="en-US"/>
          </a:p>
        </p:txBody>
      </p:sp>
    </p:spTree>
    <p:extLst>
      <p:ext uri="{BB962C8B-B14F-4D97-AF65-F5344CB8AC3E}">
        <p14:creationId xmlns:p14="http://schemas.microsoft.com/office/powerpoint/2010/main" val="530823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20</a:t>
            </a:fld>
            <a:endParaRPr lang="en-US"/>
          </a:p>
        </p:txBody>
      </p:sp>
    </p:spTree>
    <p:extLst>
      <p:ext uri="{BB962C8B-B14F-4D97-AF65-F5344CB8AC3E}">
        <p14:creationId xmlns:p14="http://schemas.microsoft.com/office/powerpoint/2010/main" val="74183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a:t>
            </a:fld>
            <a:endParaRPr lang="en-US"/>
          </a:p>
        </p:txBody>
      </p:sp>
    </p:spTree>
    <p:extLst>
      <p:ext uri="{BB962C8B-B14F-4D97-AF65-F5344CB8AC3E}">
        <p14:creationId xmlns:p14="http://schemas.microsoft.com/office/powerpoint/2010/main" val="145624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Rapid growers are expected to grow faster, usually within 7 days</a:t>
            </a:r>
            <a:r>
              <a:rPr lang="en-US" sz="1200" b="0" i="0" kern="1200" baseline="0" dirty="0" smtClean="0">
                <a:solidFill>
                  <a:schemeClr val="tx1"/>
                </a:solidFill>
                <a:effectLst/>
                <a:latin typeface="+mn-lt"/>
                <a:ea typeface="+mn-ea"/>
                <a:cs typeface="+mn-cs"/>
              </a:rPr>
              <a:t> – eliminates M </a:t>
            </a:r>
            <a:r>
              <a:rPr lang="en-US" sz="1200" b="0" i="0" kern="1200" baseline="0" dirty="0" err="1" smtClean="0">
                <a:solidFill>
                  <a:schemeClr val="tx1"/>
                </a:solidFill>
                <a:effectLst/>
                <a:latin typeface="+mn-lt"/>
                <a:ea typeface="+mn-ea"/>
                <a:cs typeface="+mn-cs"/>
              </a:rPr>
              <a:t>chelonae</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and M </a:t>
            </a:r>
            <a:r>
              <a:rPr lang="en-US" sz="1200" b="0" i="0" kern="1200" baseline="0" dirty="0" err="1" smtClean="0">
                <a:solidFill>
                  <a:schemeClr val="tx1"/>
                </a:solidFill>
                <a:effectLst/>
                <a:latin typeface="+mn-lt"/>
                <a:ea typeface="+mn-ea"/>
                <a:cs typeface="+mn-cs"/>
              </a:rPr>
              <a:t>fortuitum</a:t>
            </a:r>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MAC is non chromogenic</a:t>
            </a:r>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21</a:t>
            </a:fld>
            <a:endParaRPr lang="en-US"/>
          </a:p>
        </p:txBody>
      </p:sp>
    </p:spTree>
    <p:extLst>
      <p:ext uri="{BB962C8B-B14F-4D97-AF65-F5344CB8AC3E}">
        <p14:creationId xmlns:p14="http://schemas.microsoft.com/office/powerpoint/2010/main" val="36626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RD1 antigens used in the 2 IGRAs are not encoded in the genomes of M </a:t>
            </a:r>
            <a:r>
              <a:rPr lang="en-US" sz="1200" kern="1200" dirty="0" err="1" smtClean="0">
                <a:solidFill>
                  <a:schemeClr val="tx1"/>
                </a:solidFill>
                <a:effectLst/>
                <a:latin typeface="+mn-lt"/>
                <a:ea typeface="+mn-ea"/>
                <a:cs typeface="+mn-cs"/>
              </a:rPr>
              <a:t>bovis</a:t>
            </a:r>
            <a:r>
              <a:rPr lang="en-US" sz="1200" kern="1200" dirty="0" smtClean="0">
                <a:solidFill>
                  <a:schemeClr val="tx1"/>
                </a:solidFill>
                <a:effectLst/>
                <a:latin typeface="+mn-lt"/>
                <a:ea typeface="+mn-ea"/>
                <a:cs typeface="+mn-cs"/>
              </a:rPr>
              <a:t>-BCG strains, although they are present on wild- type M </a:t>
            </a:r>
            <a:r>
              <a:rPr lang="en-US" sz="1200" kern="1200" dirty="0" err="1" smtClean="0">
                <a:solidFill>
                  <a:schemeClr val="tx1"/>
                </a:solidFill>
                <a:effectLst/>
                <a:latin typeface="+mn-lt"/>
                <a:ea typeface="+mn-ea"/>
                <a:cs typeface="+mn-cs"/>
              </a:rPr>
              <a:t>bovis</a:t>
            </a:r>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22</a:t>
            </a:fld>
            <a:endParaRPr lang="en-US"/>
          </a:p>
        </p:txBody>
      </p:sp>
    </p:spTree>
    <p:extLst>
      <p:ext uri="{BB962C8B-B14F-4D97-AF65-F5344CB8AC3E}">
        <p14:creationId xmlns:p14="http://schemas.microsoft.com/office/powerpoint/2010/main" val="271546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suggesting ~1 – 3 HIV infected patients with active tuberculosis with have negative IGRA results </a:t>
            </a: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23</a:t>
            </a:fld>
            <a:endParaRPr lang="en-US"/>
          </a:p>
        </p:txBody>
      </p:sp>
    </p:spTree>
    <p:extLst>
      <p:ext uri="{BB962C8B-B14F-4D97-AF65-F5344CB8AC3E}">
        <p14:creationId xmlns:p14="http://schemas.microsoft.com/office/powerpoint/2010/main" val="880612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Nil: background </a:t>
            </a:r>
            <a:r>
              <a:rPr lang="en-US" dirty="0" err="1" smtClean="0"/>
              <a:t>IFNy</a:t>
            </a:r>
            <a:r>
              <a:rPr lang="en-US" baseline="0" dirty="0" smtClean="0"/>
              <a:t> response</a:t>
            </a:r>
          </a:p>
          <a:p>
            <a:r>
              <a:rPr lang="en-US" baseline="0" dirty="0" smtClean="0"/>
              <a:t>Mitogen: measures antigen independent T cell response</a:t>
            </a:r>
          </a:p>
          <a:p>
            <a:r>
              <a:rPr lang="en-US" baseline="0" dirty="0" smtClean="0"/>
              <a:t>TB1: ESAT6 and CFP-10 antigens to detect CD4 T cell response</a:t>
            </a:r>
          </a:p>
          <a:p>
            <a:r>
              <a:rPr lang="en-US" baseline="0" dirty="0" smtClean="0"/>
              <a:t>TB2: contains additional shorter peptides from ESAT6 and CFP10 to detect both CD4 and CD8 T cell responses</a:t>
            </a: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24</a:t>
            </a:fld>
            <a:endParaRPr lang="en-US"/>
          </a:p>
        </p:txBody>
      </p:sp>
    </p:spTree>
    <p:extLst>
      <p:ext uri="{BB962C8B-B14F-4D97-AF65-F5344CB8AC3E}">
        <p14:creationId xmlns:p14="http://schemas.microsoft.com/office/powerpoint/2010/main" val="9826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25</a:t>
            </a:fld>
            <a:endParaRPr lang="en-US"/>
          </a:p>
        </p:txBody>
      </p:sp>
    </p:spTree>
    <p:extLst>
      <p:ext uri="{BB962C8B-B14F-4D97-AF65-F5344CB8AC3E}">
        <p14:creationId xmlns:p14="http://schemas.microsoft.com/office/powerpoint/2010/main" val="1844694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26</a:t>
            </a:fld>
            <a:endParaRPr lang="en-US"/>
          </a:p>
        </p:txBody>
      </p:sp>
    </p:spTree>
    <p:extLst>
      <p:ext uri="{BB962C8B-B14F-4D97-AF65-F5344CB8AC3E}">
        <p14:creationId xmlns:p14="http://schemas.microsoft.com/office/powerpoint/2010/main" val="8230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27</a:t>
            </a:fld>
            <a:endParaRPr lang="en-US"/>
          </a:p>
        </p:txBody>
      </p:sp>
    </p:spTree>
    <p:extLst>
      <p:ext uri="{BB962C8B-B14F-4D97-AF65-F5344CB8AC3E}">
        <p14:creationId xmlns:p14="http://schemas.microsoft.com/office/powerpoint/2010/main" val="15246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Ie</a:t>
            </a:r>
            <a:r>
              <a:rPr lang="en-US" dirty="0" smtClean="0"/>
              <a:t>. </a:t>
            </a:r>
            <a:r>
              <a:rPr lang="en-US" baseline="0" dirty="0" smtClean="0"/>
              <a:t>high specificity (low risk BCG vaccinated children), IGRAs are superior</a:t>
            </a: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28</a:t>
            </a:fld>
            <a:endParaRPr lang="en-US"/>
          </a:p>
        </p:txBody>
      </p:sp>
    </p:spTree>
    <p:extLst>
      <p:ext uri="{BB962C8B-B14F-4D97-AF65-F5344CB8AC3E}">
        <p14:creationId xmlns:p14="http://schemas.microsoft.com/office/powerpoint/2010/main" val="355649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Ie</a:t>
            </a:r>
            <a:r>
              <a:rPr lang="en-US" dirty="0" smtClean="0"/>
              <a:t>. </a:t>
            </a:r>
            <a:r>
              <a:rPr lang="en-US" baseline="0" dirty="0" smtClean="0"/>
              <a:t>high specificity (low risk BCG vaccinated children), IGRAs are superior</a:t>
            </a: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29</a:t>
            </a:fld>
            <a:endParaRPr lang="en-US"/>
          </a:p>
        </p:txBody>
      </p:sp>
    </p:spTree>
    <p:extLst>
      <p:ext uri="{BB962C8B-B14F-4D97-AF65-F5344CB8AC3E}">
        <p14:creationId xmlns:p14="http://schemas.microsoft.com/office/powerpoint/2010/main" val="1692473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30</a:t>
            </a:fld>
            <a:endParaRPr lang="en-US"/>
          </a:p>
        </p:txBody>
      </p:sp>
    </p:spTree>
    <p:extLst>
      <p:ext uri="{BB962C8B-B14F-4D97-AF65-F5344CB8AC3E}">
        <p14:creationId xmlns:p14="http://schemas.microsoft.com/office/powerpoint/2010/main" val="75613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latin typeface="Arial" charset="0"/>
                <a:ea typeface="Arial" charset="0"/>
                <a:cs typeface="Arial" charset="0"/>
              </a:rPr>
              <a:t>(if not from subculture, varies depending on the burden of organism)</a:t>
            </a:r>
          </a:p>
          <a:p>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a:t>
            </a:fld>
            <a:endParaRPr lang="en-US"/>
          </a:p>
        </p:txBody>
      </p:sp>
    </p:spTree>
    <p:extLst>
      <p:ext uri="{BB962C8B-B14F-4D97-AF65-F5344CB8AC3E}">
        <p14:creationId xmlns:p14="http://schemas.microsoft.com/office/powerpoint/2010/main" val="1791065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Dermatophytes: </a:t>
            </a:r>
            <a:r>
              <a:rPr lang="en-US" dirty="0" smtClean="0">
                <a:solidFill>
                  <a:srgbClr val="000000"/>
                </a:solidFill>
                <a:latin typeface="Meta Serif Office Pro" charset="0"/>
              </a:rPr>
              <a:t>fungus with ability to obtain nutrients from keratin,</a:t>
            </a:r>
            <a:r>
              <a:rPr lang="en-US" baseline="0" dirty="0" smtClean="0">
                <a:solidFill>
                  <a:srgbClr val="000000"/>
                </a:solidFill>
                <a:latin typeface="Meta Serif Office Pro" charset="0"/>
              </a:rPr>
              <a:t> </a:t>
            </a:r>
            <a:r>
              <a:rPr lang="en-US" dirty="0" smtClean="0">
                <a:solidFill>
                  <a:srgbClr val="000000"/>
                </a:solidFill>
                <a:latin typeface="Meta Serif Office Pro" charset="0"/>
              </a:rPr>
              <a:t>infects skin, hair, or nails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Hyaline</a:t>
            </a:r>
            <a:r>
              <a:rPr lang="en-US" baseline="0" dirty="0" smtClean="0"/>
              <a:t> molds: </a:t>
            </a:r>
            <a:r>
              <a:rPr lang="en-US" dirty="0" smtClean="0">
                <a:solidFill>
                  <a:srgbClr val="000000"/>
                </a:solidFill>
                <a:latin typeface="Meta Serif Office Pro" charset="0"/>
              </a:rPr>
              <a:t>Hyaline molds that do not produce pigment and are see through</a:t>
            </a:r>
            <a:endParaRPr lang="en-US" dirty="0" smtClean="0"/>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32</a:t>
            </a:fld>
            <a:endParaRPr lang="en-US"/>
          </a:p>
        </p:txBody>
      </p:sp>
    </p:spTree>
    <p:extLst>
      <p:ext uri="{BB962C8B-B14F-4D97-AF65-F5344CB8AC3E}">
        <p14:creationId xmlns:p14="http://schemas.microsoft.com/office/powerpoint/2010/main" val="1476559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33</a:t>
            </a:fld>
            <a:endParaRPr lang="en-US"/>
          </a:p>
        </p:txBody>
      </p:sp>
    </p:spTree>
    <p:extLst>
      <p:ext uri="{BB962C8B-B14F-4D97-AF65-F5344CB8AC3E}">
        <p14:creationId xmlns:p14="http://schemas.microsoft.com/office/powerpoint/2010/main" val="104788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34</a:t>
            </a:fld>
            <a:endParaRPr lang="en-US"/>
          </a:p>
        </p:txBody>
      </p:sp>
    </p:spTree>
    <p:extLst>
      <p:ext uri="{BB962C8B-B14F-4D97-AF65-F5344CB8AC3E}">
        <p14:creationId xmlns:p14="http://schemas.microsoft.com/office/powerpoint/2010/main" val="1572454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35</a:t>
            </a:fld>
            <a:endParaRPr lang="en-US"/>
          </a:p>
        </p:txBody>
      </p:sp>
    </p:spTree>
    <p:extLst>
      <p:ext uri="{BB962C8B-B14F-4D97-AF65-F5344CB8AC3E}">
        <p14:creationId xmlns:p14="http://schemas.microsoft.com/office/powerpoint/2010/main" val="26418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36</a:t>
            </a:fld>
            <a:endParaRPr lang="en-US"/>
          </a:p>
        </p:txBody>
      </p:sp>
    </p:spTree>
    <p:extLst>
      <p:ext uri="{BB962C8B-B14F-4D97-AF65-F5344CB8AC3E}">
        <p14:creationId xmlns:p14="http://schemas.microsoft.com/office/powerpoint/2010/main" val="1009498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37</a:t>
            </a:fld>
            <a:endParaRPr lang="en-US"/>
          </a:p>
        </p:txBody>
      </p:sp>
    </p:spTree>
    <p:extLst>
      <p:ext uri="{BB962C8B-B14F-4D97-AF65-F5344CB8AC3E}">
        <p14:creationId xmlns:p14="http://schemas.microsoft.com/office/powerpoint/2010/main" val="645427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38</a:t>
            </a:fld>
            <a:endParaRPr lang="en-US"/>
          </a:p>
        </p:txBody>
      </p:sp>
    </p:spTree>
    <p:extLst>
      <p:ext uri="{BB962C8B-B14F-4D97-AF65-F5344CB8AC3E}">
        <p14:creationId xmlns:p14="http://schemas.microsoft.com/office/powerpoint/2010/main" val="424799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39</a:t>
            </a:fld>
            <a:endParaRPr lang="en-US"/>
          </a:p>
        </p:txBody>
      </p:sp>
    </p:spTree>
    <p:extLst>
      <p:ext uri="{BB962C8B-B14F-4D97-AF65-F5344CB8AC3E}">
        <p14:creationId xmlns:p14="http://schemas.microsoft.com/office/powerpoint/2010/main" val="746058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40</a:t>
            </a:fld>
            <a:endParaRPr lang="en-US"/>
          </a:p>
        </p:txBody>
      </p:sp>
    </p:spTree>
    <p:extLst>
      <p:ext uri="{BB962C8B-B14F-4D97-AF65-F5344CB8AC3E}">
        <p14:creationId xmlns:p14="http://schemas.microsoft.com/office/powerpoint/2010/main" val="1145061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ts val="0"/>
              </a:spcBef>
              <a:spcAft>
                <a:spcPts val="0"/>
              </a:spcAft>
              <a:buClrTx/>
              <a:buSzTx/>
              <a:buFontTx/>
              <a:buNone/>
              <a:tabLst/>
              <a:defRPr/>
            </a:pPr>
            <a:r>
              <a:rPr lang="en-US" dirty="0" smtClean="0"/>
              <a:t>One piece of tissue/swab in one </a:t>
            </a:r>
            <a:r>
              <a:rPr lang="en-US" dirty="0" err="1" smtClean="0"/>
              <a:t>Eswab</a:t>
            </a:r>
            <a:r>
              <a:rPr lang="en-US" dirty="0" smtClean="0"/>
              <a:t> container can be submitted for</a:t>
            </a:r>
            <a:r>
              <a:rPr lang="en-US" baseline="0" dirty="0" smtClean="0"/>
              <a:t> both aerobic and anaerobic </a:t>
            </a:r>
            <a:r>
              <a:rPr lang="en-US" dirty="0" smtClean="0"/>
              <a:t>cultures</a:t>
            </a:r>
          </a:p>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41</a:t>
            </a:fld>
            <a:endParaRPr lang="en-US"/>
          </a:p>
        </p:txBody>
      </p:sp>
    </p:spTree>
    <p:extLst>
      <p:ext uri="{BB962C8B-B14F-4D97-AF65-F5344CB8AC3E}">
        <p14:creationId xmlns:p14="http://schemas.microsoft.com/office/powerpoint/2010/main" val="102259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scheme of mycobacteria based</a:t>
            </a:r>
            <a:r>
              <a:rPr lang="en-US" baseline="0" dirty="0" smtClean="0"/>
              <a:t> on rate of growth and pigment production</a:t>
            </a:r>
          </a:p>
          <a:p>
            <a:r>
              <a:rPr lang="en-US" sz="1200" b="0" i="0" kern="1200" dirty="0" smtClean="0">
                <a:solidFill>
                  <a:schemeClr val="tx1"/>
                </a:solidFill>
                <a:effectLst/>
                <a:latin typeface="+mn-lt"/>
                <a:ea typeface="+mn-ea"/>
                <a:cs typeface="+mn-cs"/>
              </a:rPr>
              <a:t>However, the classification of RGM vs. SGM is determined by the growth rate after subculture, not the growth rate in primary culture. </a:t>
            </a:r>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5</a:t>
            </a:fld>
            <a:endParaRPr lang="en-US"/>
          </a:p>
        </p:txBody>
      </p:sp>
    </p:spTree>
    <p:extLst>
      <p:ext uri="{BB962C8B-B14F-4D97-AF65-F5344CB8AC3E}">
        <p14:creationId xmlns:p14="http://schemas.microsoft.com/office/powerpoint/2010/main" val="736842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42</a:t>
            </a:fld>
            <a:endParaRPr lang="en-US"/>
          </a:p>
        </p:txBody>
      </p:sp>
    </p:spTree>
    <p:extLst>
      <p:ext uri="{BB962C8B-B14F-4D97-AF65-F5344CB8AC3E}">
        <p14:creationId xmlns:p14="http://schemas.microsoft.com/office/powerpoint/2010/main" val="2142006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43</a:t>
            </a:fld>
            <a:endParaRPr lang="en-US"/>
          </a:p>
        </p:txBody>
      </p:sp>
    </p:spTree>
    <p:extLst>
      <p:ext uri="{BB962C8B-B14F-4D97-AF65-F5344CB8AC3E}">
        <p14:creationId xmlns:p14="http://schemas.microsoft.com/office/powerpoint/2010/main" val="617071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44</a:t>
            </a:fld>
            <a:endParaRPr lang="en-US"/>
          </a:p>
        </p:txBody>
      </p:sp>
    </p:spTree>
    <p:extLst>
      <p:ext uri="{BB962C8B-B14F-4D97-AF65-F5344CB8AC3E}">
        <p14:creationId xmlns:p14="http://schemas.microsoft.com/office/powerpoint/2010/main" val="1916825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45</a:t>
            </a:fld>
            <a:endParaRPr lang="en-US"/>
          </a:p>
        </p:txBody>
      </p:sp>
    </p:spTree>
    <p:extLst>
      <p:ext uri="{BB962C8B-B14F-4D97-AF65-F5344CB8AC3E}">
        <p14:creationId xmlns:p14="http://schemas.microsoft.com/office/powerpoint/2010/main" val="20015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46</a:t>
            </a:fld>
            <a:endParaRPr lang="en-US"/>
          </a:p>
        </p:txBody>
      </p:sp>
    </p:spTree>
    <p:extLst>
      <p:ext uri="{BB962C8B-B14F-4D97-AF65-F5344CB8AC3E}">
        <p14:creationId xmlns:p14="http://schemas.microsoft.com/office/powerpoint/2010/main" val="1314325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0" dirty="0"/>
          </a:p>
        </p:txBody>
      </p:sp>
      <p:sp>
        <p:nvSpPr>
          <p:cNvPr id="4" name="Slide Number Placeholder 3"/>
          <p:cNvSpPr>
            <a:spLocks noGrp="1"/>
          </p:cNvSpPr>
          <p:nvPr>
            <p:ph type="sldNum" sz="quarter" idx="10"/>
          </p:nvPr>
        </p:nvSpPr>
        <p:spPr/>
        <p:txBody>
          <a:bodyPr/>
          <a:lstStyle/>
          <a:p>
            <a:fld id="{61CFE55C-2540-D743-B32F-AD0F3CA62958}" type="slidenum">
              <a:rPr lang="en-US" smtClean="0"/>
              <a:t>47</a:t>
            </a:fld>
            <a:endParaRPr lang="en-US"/>
          </a:p>
        </p:txBody>
      </p:sp>
    </p:spTree>
    <p:extLst>
      <p:ext uri="{BB962C8B-B14F-4D97-AF65-F5344CB8AC3E}">
        <p14:creationId xmlns:p14="http://schemas.microsoft.com/office/powerpoint/2010/main" val="132836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0" dirty="0" smtClean="0"/>
              <a:t>Blood cultures usually negative in absence of lipid-enriched media –</a:t>
            </a:r>
            <a:r>
              <a:rPr lang="en-US" sz="5000" baseline="0" dirty="0" smtClean="0"/>
              <a:t> communicate clinical suspicion with the micro lab </a:t>
            </a:r>
            <a:endParaRPr lang="en-US" sz="5000" dirty="0"/>
          </a:p>
        </p:txBody>
      </p:sp>
      <p:sp>
        <p:nvSpPr>
          <p:cNvPr id="4" name="Slide Number Placeholder 3"/>
          <p:cNvSpPr>
            <a:spLocks noGrp="1"/>
          </p:cNvSpPr>
          <p:nvPr>
            <p:ph type="sldNum" sz="quarter" idx="10"/>
          </p:nvPr>
        </p:nvSpPr>
        <p:spPr/>
        <p:txBody>
          <a:bodyPr/>
          <a:lstStyle/>
          <a:p>
            <a:fld id="{61CFE55C-2540-D743-B32F-AD0F3CA62958}" type="slidenum">
              <a:rPr lang="en-US" smtClean="0"/>
              <a:t>48</a:t>
            </a:fld>
            <a:endParaRPr lang="en-US"/>
          </a:p>
        </p:txBody>
      </p:sp>
    </p:spTree>
    <p:extLst>
      <p:ext uri="{BB962C8B-B14F-4D97-AF65-F5344CB8AC3E}">
        <p14:creationId xmlns:p14="http://schemas.microsoft.com/office/powerpoint/2010/main" val="538462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49</a:t>
            </a:fld>
            <a:endParaRPr lang="en-US"/>
          </a:p>
        </p:txBody>
      </p:sp>
    </p:spTree>
    <p:extLst>
      <p:ext uri="{BB962C8B-B14F-4D97-AF65-F5344CB8AC3E}">
        <p14:creationId xmlns:p14="http://schemas.microsoft.com/office/powerpoint/2010/main" val="1448710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50</a:t>
            </a:fld>
            <a:endParaRPr lang="en-US"/>
          </a:p>
        </p:txBody>
      </p:sp>
    </p:spTree>
    <p:extLst>
      <p:ext uri="{BB962C8B-B14F-4D97-AF65-F5344CB8AC3E}">
        <p14:creationId xmlns:p14="http://schemas.microsoft.com/office/powerpoint/2010/main" val="2131187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51</a:t>
            </a:fld>
            <a:endParaRPr lang="en-US"/>
          </a:p>
        </p:txBody>
      </p:sp>
    </p:spTree>
    <p:extLst>
      <p:ext uri="{BB962C8B-B14F-4D97-AF65-F5344CB8AC3E}">
        <p14:creationId xmlns:p14="http://schemas.microsoft.com/office/powerpoint/2010/main" val="58989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6</a:t>
            </a:fld>
            <a:endParaRPr lang="en-US"/>
          </a:p>
        </p:txBody>
      </p:sp>
    </p:spTree>
    <p:extLst>
      <p:ext uri="{BB962C8B-B14F-4D97-AF65-F5344CB8AC3E}">
        <p14:creationId xmlns:p14="http://schemas.microsoft.com/office/powerpoint/2010/main" val="2084131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52</a:t>
            </a:fld>
            <a:endParaRPr lang="en-US"/>
          </a:p>
        </p:txBody>
      </p:sp>
    </p:spTree>
    <p:extLst>
      <p:ext uri="{BB962C8B-B14F-4D97-AF65-F5344CB8AC3E}">
        <p14:creationId xmlns:p14="http://schemas.microsoft.com/office/powerpoint/2010/main" val="1536998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53</a:t>
            </a:fld>
            <a:endParaRPr lang="en-US"/>
          </a:p>
        </p:txBody>
      </p:sp>
    </p:spTree>
    <p:extLst>
      <p:ext uri="{BB962C8B-B14F-4D97-AF65-F5344CB8AC3E}">
        <p14:creationId xmlns:p14="http://schemas.microsoft.com/office/powerpoint/2010/main" val="592153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54</a:t>
            </a:fld>
            <a:endParaRPr lang="en-US"/>
          </a:p>
        </p:txBody>
      </p:sp>
    </p:spTree>
    <p:extLst>
      <p:ext uri="{BB962C8B-B14F-4D97-AF65-F5344CB8AC3E}">
        <p14:creationId xmlns:p14="http://schemas.microsoft.com/office/powerpoint/2010/main" val="130584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7</a:t>
            </a:fld>
            <a:endParaRPr lang="en-US"/>
          </a:p>
        </p:txBody>
      </p:sp>
    </p:spTree>
    <p:extLst>
      <p:ext uri="{BB962C8B-B14F-4D97-AF65-F5344CB8AC3E}">
        <p14:creationId xmlns:p14="http://schemas.microsoft.com/office/powerpoint/2010/main" val="66871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8</a:t>
            </a:fld>
            <a:endParaRPr lang="en-US"/>
          </a:p>
        </p:txBody>
      </p:sp>
    </p:spTree>
    <p:extLst>
      <p:ext uri="{BB962C8B-B14F-4D97-AF65-F5344CB8AC3E}">
        <p14:creationId xmlns:p14="http://schemas.microsoft.com/office/powerpoint/2010/main" val="8653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9</a:t>
            </a:fld>
            <a:endParaRPr lang="en-US"/>
          </a:p>
        </p:txBody>
      </p:sp>
    </p:spTree>
    <p:extLst>
      <p:ext uri="{BB962C8B-B14F-4D97-AF65-F5344CB8AC3E}">
        <p14:creationId xmlns:p14="http://schemas.microsoft.com/office/powerpoint/2010/main" val="56721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Mycobacterium </a:t>
            </a:r>
            <a:r>
              <a:rPr lang="en-US" sz="1200" b="0" i="1" kern="1200" dirty="0" err="1" smtClean="0">
                <a:solidFill>
                  <a:schemeClr val="tx1"/>
                </a:solidFill>
                <a:effectLst/>
                <a:latin typeface="+mn-lt"/>
                <a:ea typeface="+mn-ea"/>
                <a:cs typeface="+mn-cs"/>
              </a:rPr>
              <a:t>xenopi</a:t>
            </a:r>
            <a:r>
              <a:rPr lang="en-US" sz="1200" b="0" i="0" kern="1200" dirty="0" smtClean="0">
                <a:solidFill>
                  <a:schemeClr val="tx1"/>
                </a:solidFill>
                <a:effectLst/>
                <a:latin typeface="+mn-lt"/>
                <a:ea typeface="+mn-ea"/>
                <a:cs typeface="+mn-cs"/>
              </a:rPr>
              <a:t> : uncommon</a:t>
            </a:r>
            <a:r>
              <a:rPr lang="en-US" sz="1200" b="0" i="0" kern="1200" baseline="0" dirty="0" smtClean="0">
                <a:solidFill>
                  <a:schemeClr val="tx1"/>
                </a:solidFill>
                <a:effectLst/>
                <a:latin typeface="+mn-lt"/>
                <a:ea typeface="+mn-ea"/>
                <a:cs typeface="+mn-cs"/>
              </a:rPr>
              <a:t> in US but 2</a:t>
            </a:r>
            <a:r>
              <a:rPr lang="en-US" sz="1200" b="0" i="0" kern="1200" baseline="30000" dirty="0" smtClean="0">
                <a:solidFill>
                  <a:schemeClr val="tx1"/>
                </a:solidFill>
                <a:effectLst/>
                <a:latin typeface="+mn-lt"/>
                <a:ea typeface="+mn-ea"/>
                <a:cs typeface="+mn-cs"/>
              </a:rPr>
              <a:t>nd</a:t>
            </a:r>
            <a:r>
              <a:rPr lang="en-US" sz="1200" b="0" i="0" kern="1200" baseline="0" dirty="0" smtClean="0">
                <a:solidFill>
                  <a:schemeClr val="tx1"/>
                </a:solidFill>
                <a:effectLst/>
                <a:latin typeface="+mn-lt"/>
                <a:ea typeface="+mn-ea"/>
                <a:cs typeface="+mn-cs"/>
              </a:rPr>
              <a:t> most common MAC to cause NTM disease in Canada, UK, certain parts of Europe</a:t>
            </a:r>
          </a:p>
          <a:p>
            <a:r>
              <a:rPr lang="en-US" dirty="0" smtClean="0">
                <a:effectLst/>
              </a:rPr>
              <a:t/>
            </a:r>
            <a:br>
              <a:rPr lang="en-US" dirty="0" smtClean="0">
                <a:effectLst/>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10</a:t>
            </a:fld>
            <a:endParaRPr lang="en-US"/>
          </a:p>
        </p:txBody>
      </p:sp>
    </p:spTree>
    <p:extLst>
      <p:ext uri="{BB962C8B-B14F-4D97-AF65-F5344CB8AC3E}">
        <p14:creationId xmlns:p14="http://schemas.microsoft.com/office/powerpoint/2010/main" val="698055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048403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26649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1940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42162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B9AEC-5CB0-B24A-805F-4A9DFBABCB47}"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76529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B9AEC-5CB0-B24A-805F-4A9DFBABCB47}"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82927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B9AEC-5CB0-B24A-805F-4A9DFBABCB47}" type="datetimeFigureOut">
              <a:rPr lang="en-US" smtClean="0"/>
              <a:t>3/22/22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19284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B9AEC-5CB0-B24A-805F-4A9DFBABCB47}" type="datetimeFigureOut">
              <a:rPr lang="en-US" smtClean="0"/>
              <a:t>3/22/22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44904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B9AEC-5CB0-B24A-805F-4A9DFBABCB47}" type="datetimeFigureOut">
              <a:rPr lang="en-US" smtClean="0"/>
              <a:t>3/22/22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65297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B9AEC-5CB0-B24A-805F-4A9DFBABCB47}"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73275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B9AEC-5CB0-B24A-805F-4A9DFBABCB47}"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3785394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B9AEC-5CB0-B24A-805F-4A9DFBABCB47}" type="datetimeFigureOut">
              <a:rPr lang="en-US" smtClean="0"/>
              <a:t>3/22/22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4FA32-DC03-EF4E-9A5F-78E955F98620}" type="slidenum">
              <a:rPr lang="en-US" smtClean="0"/>
              <a:t>‹#›</a:t>
            </a:fld>
            <a:endParaRPr lang="en-US"/>
          </a:p>
        </p:txBody>
      </p:sp>
    </p:spTree>
    <p:extLst>
      <p:ext uri="{BB962C8B-B14F-4D97-AF65-F5344CB8AC3E}">
        <p14:creationId xmlns:p14="http://schemas.microsoft.com/office/powerpoint/2010/main" val="873136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tiff"/></Relationships>
</file>

<file path=ppt/slides/_rels/slide42.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200" b="1" dirty="0" smtClean="0">
                <a:latin typeface="Arial" charset="0"/>
                <a:ea typeface="Arial" charset="0"/>
                <a:cs typeface="Arial" charset="0"/>
              </a:rPr>
              <a:t>Micro Plate Rounds</a:t>
            </a:r>
            <a:endParaRPr lang="en-US" sz="4200" b="1" dirty="0">
              <a:latin typeface="Arial" charset="0"/>
              <a:ea typeface="Arial" charset="0"/>
              <a:cs typeface="Arial" charset="0"/>
            </a:endParaRPr>
          </a:p>
        </p:txBody>
      </p:sp>
      <p:sp>
        <p:nvSpPr>
          <p:cNvPr id="3" name="Subtitle 2"/>
          <p:cNvSpPr>
            <a:spLocks noGrp="1"/>
          </p:cNvSpPr>
          <p:nvPr>
            <p:ph type="subTitle" idx="1"/>
          </p:nvPr>
        </p:nvSpPr>
        <p:spPr/>
        <p:txBody>
          <a:bodyPr>
            <a:normAutofit/>
          </a:bodyPr>
          <a:lstStyle/>
          <a:p>
            <a:r>
              <a:rPr lang="en-US" sz="3200" dirty="0" smtClean="0">
                <a:latin typeface="Arial" charset="0"/>
                <a:ea typeface="Arial" charset="0"/>
                <a:cs typeface="Arial" charset="0"/>
              </a:rPr>
              <a:t>Mycobacteriology and Mycology</a:t>
            </a:r>
          </a:p>
          <a:p>
            <a:r>
              <a:rPr lang="en-US" sz="3200" dirty="0" smtClean="0">
                <a:latin typeface="Arial" charset="0"/>
                <a:ea typeface="Arial" charset="0"/>
                <a:cs typeface="Arial" charset="0"/>
              </a:rPr>
              <a:t>Session 12</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1083503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#3</a:t>
            </a:r>
            <a:endParaRPr lang="en-US" sz="3400" b="1" dirty="0">
              <a:latin typeface="Arial" charset="0"/>
              <a:ea typeface="Arial" charset="0"/>
              <a:cs typeface="Arial" charset="0"/>
            </a:endParaRPr>
          </a:p>
        </p:txBody>
      </p:sp>
      <p:sp>
        <p:nvSpPr>
          <p:cNvPr id="21" name="Content Placeholder 2"/>
          <p:cNvSpPr>
            <a:spLocks noGrp="1"/>
          </p:cNvSpPr>
          <p:nvPr>
            <p:ph idx="1"/>
          </p:nvPr>
        </p:nvSpPr>
        <p:spPr>
          <a:xfrm>
            <a:off x="-184468" y="699252"/>
            <a:ext cx="11669332" cy="3269244"/>
          </a:xfrm>
        </p:spPr>
        <p:txBody>
          <a:bodyPr>
            <a:noAutofit/>
          </a:bodyPr>
          <a:lstStyle/>
          <a:p>
            <a:pPr marL="457200" lvl="1" indent="0">
              <a:buNone/>
            </a:pPr>
            <a:r>
              <a:rPr lang="en-US" sz="2000" dirty="0" smtClean="0">
                <a:latin typeface="Arial" charset="0"/>
                <a:ea typeface="Arial" charset="0"/>
                <a:cs typeface="Arial" charset="0"/>
              </a:rPr>
              <a:t>Most mycobacteria grow at 35 – 37</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however, this AFB culture was </a:t>
            </a:r>
            <a:r>
              <a:rPr lang="en-US" sz="2000" u="sng" dirty="0" smtClean="0">
                <a:latin typeface="Arial" charset="0"/>
                <a:ea typeface="Arial" charset="0"/>
                <a:cs typeface="Arial" charset="0"/>
              </a:rPr>
              <a:t>also</a:t>
            </a:r>
            <a:r>
              <a:rPr lang="en-US" sz="2000" dirty="0" smtClean="0">
                <a:latin typeface="Arial" charset="0"/>
                <a:ea typeface="Arial" charset="0"/>
                <a:cs typeface="Arial" charset="0"/>
              </a:rPr>
              <a:t> be incubated at what temperature for isolation of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marinum</a:t>
            </a:r>
            <a:r>
              <a:rPr lang="en-US" sz="2000" dirty="0" smtClean="0">
                <a:latin typeface="Arial" charset="0"/>
                <a:ea typeface="Arial" charset="0"/>
                <a:cs typeface="Arial" charset="0"/>
              </a:rPr>
              <a:t>?  </a:t>
            </a: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4" name="TextBox 3"/>
          <p:cNvSpPr txBox="1"/>
          <p:nvPr/>
        </p:nvSpPr>
        <p:spPr>
          <a:xfrm>
            <a:off x="1030890" y="1787160"/>
            <a:ext cx="5157216" cy="1938992"/>
          </a:xfrm>
          <a:prstGeom prst="rect">
            <a:avLst/>
          </a:prstGeom>
          <a:noFill/>
        </p:spPr>
        <p:txBody>
          <a:bodyPr wrap="square" rtlCol="0">
            <a:spAutoFit/>
          </a:bodyPr>
          <a:lstStyle/>
          <a:p>
            <a:pPr marL="457200" indent="-457200">
              <a:buAutoNum type="alphaUcPeriod"/>
            </a:pPr>
            <a:r>
              <a:rPr lang="en-US" sz="2000" b="1" dirty="0" smtClean="0">
                <a:latin typeface="Arial" charset="0"/>
                <a:ea typeface="Arial" charset="0"/>
                <a:cs typeface="Arial" charset="0"/>
              </a:rPr>
              <a:t>30 – 32</a:t>
            </a:r>
            <a:r>
              <a:rPr lang="en-US" sz="2000" b="1" baseline="30000" dirty="0" smtClean="0">
                <a:latin typeface="Arial" charset="0"/>
                <a:ea typeface="Arial" charset="0"/>
                <a:cs typeface="Arial" charset="0"/>
              </a:rPr>
              <a:t>o</a:t>
            </a:r>
            <a:r>
              <a:rPr lang="en-US" sz="2000" b="1" dirty="0" smtClean="0">
                <a:latin typeface="Arial" charset="0"/>
                <a:ea typeface="Arial" charset="0"/>
                <a:cs typeface="Arial" charset="0"/>
              </a:rPr>
              <a:t>C</a:t>
            </a:r>
          </a:p>
          <a:p>
            <a:pPr marL="457200" indent="-457200">
              <a:buAutoNum type="alphaUcPeriod"/>
            </a:pPr>
            <a:endParaRPr lang="en-US" sz="2000" dirty="0" smtClean="0">
              <a:latin typeface="Arial" charset="0"/>
              <a:ea typeface="Arial" charset="0"/>
              <a:cs typeface="Arial" charset="0"/>
            </a:endParaRPr>
          </a:p>
          <a:p>
            <a:pPr marL="457200" indent="-457200">
              <a:buAutoNum type="alphaUcPeriod"/>
            </a:pPr>
            <a:endParaRPr lang="en-US" sz="2000" dirty="0">
              <a:latin typeface="Arial" charset="0"/>
              <a:ea typeface="Arial" charset="0"/>
              <a:cs typeface="Arial" charset="0"/>
            </a:endParaRPr>
          </a:p>
          <a:p>
            <a:pPr marL="457200" indent="-457200">
              <a:buAutoNum type="alphaUcPeriod"/>
            </a:pPr>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B</a:t>
            </a:r>
            <a:r>
              <a:rPr lang="en-US" sz="2000" b="1" dirty="0" smtClean="0">
                <a:latin typeface="Arial" charset="0"/>
                <a:ea typeface="Arial" charset="0"/>
                <a:cs typeface="Arial" charset="0"/>
              </a:rPr>
              <a:t>.</a:t>
            </a:r>
            <a:r>
              <a:rPr lang="en-US" sz="2000" b="1" dirty="0">
                <a:latin typeface="Arial" charset="0"/>
                <a:ea typeface="Arial" charset="0"/>
                <a:cs typeface="Arial" charset="0"/>
              </a:rPr>
              <a:t> </a:t>
            </a:r>
            <a:r>
              <a:rPr lang="en-US" sz="2000" b="1" dirty="0" smtClean="0">
                <a:latin typeface="Arial" charset="0"/>
                <a:ea typeface="Arial" charset="0"/>
                <a:cs typeface="Arial" charset="0"/>
              </a:rPr>
              <a:t>  </a:t>
            </a:r>
            <a:r>
              <a:rPr lang="en-US" sz="2000" dirty="0" smtClean="0">
                <a:latin typeface="Arial" charset="0"/>
                <a:ea typeface="Arial" charset="0"/>
                <a:cs typeface="Arial" charset="0"/>
              </a:rPr>
              <a:t>40 – 42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a:t>
            </a:r>
          </a:p>
          <a:p>
            <a:endParaRPr lang="en-US" sz="2000" dirty="0" smtClean="0">
              <a:latin typeface="Arial" charset="0"/>
              <a:ea typeface="Arial" charset="0"/>
              <a:cs typeface="Arial" charset="0"/>
            </a:endParaRPr>
          </a:p>
        </p:txBody>
      </p:sp>
      <p:sp>
        <p:nvSpPr>
          <p:cNvPr id="6" name="Rectangle 5"/>
          <p:cNvSpPr/>
          <p:nvPr/>
        </p:nvSpPr>
        <p:spPr>
          <a:xfrm>
            <a:off x="3609498" y="2952833"/>
            <a:ext cx="6655554" cy="1015663"/>
          </a:xfrm>
          <a:prstGeom prst="rect">
            <a:avLst/>
          </a:prstGeom>
        </p:spPr>
        <p:txBody>
          <a:bodyPr wrap="square">
            <a:spAutoFit/>
          </a:bodyPr>
          <a:lstStyle/>
          <a:p>
            <a:pPr marL="342900" indent="-342900">
              <a:buFont typeface="Wingdings" charset="2"/>
              <a:buChar char="§"/>
            </a:pPr>
            <a:r>
              <a:rPr lang="en-US" sz="2000" i="1" dirty="0">
                <a:latin typeface="Arial" charset="0"/>
                <a:ea typeface="Arial" charset="0"/>
                <a:cs typeface="Arial" charset="0"/>
              </a:rPr>
              <a:t>M. </a:t>
            </a:r>
            <a:r>
              <a:rPr lang="en-US" sz="2000" i="1" dirty="0" err="1">
                <a:latin typeface="Arial" charset="0"/>
                <a:ea typeface="Arial" charset="0"/>
                <a:cs typeface="Arial" charset="0"/>
              </a:rPr>
              <a:t>x</a:t>
            </a:r>
            <a:r>
              <a:rPr lang="en-US" sz="2000" i="1" dirty="0" err="1" smtClean="0">
                <a:latin typeface="Arial" charset="0"/>
                <a:ea typeface="Arial" charset="0"/>
                <a:cs typeface="Arial" charset="0"/>
              </a:rPr>
              <a:t>enopi</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is a thermophile with optimal growth at 42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a:t>
            </a:r>
          </a:p>
          <a:p>
            <a:pPr marL="342900" indent="-342900">
              <a:buFont typeface="Wingdings" charset="2"/>
              <a:buChar char="§"/>
            </a:pPr>
            <a:r>
              <a:rPr lang="en-US" sz="2000" dirty="0" smtClean="0">
                <a:latin typeface="Arial" charset="0"/>
                <a:ea typeface="Arial" charset="0"/>
                <a:cs typeface="Arial" charset="0"/>
              </a:rPr>
              <a:t>Frequently recovered from health care associated hot water systems</a:t>
            </a:r>
          </a:p>
        </p:txBody>
      </p:sp>
      <p:cxnSp>
        <p:nvCxnSpPr>
          <p:cNvPr id="9" name="Straight Arrow Connector 8"/>
          <p:cNvCxnSpPr/>
          <p:nvPr/>
        </p:nvCxnSpPr>
        <p:spPr>
          <a:xfrm>
            <a:off x="2879127" y="3197876"/>
            <a:ext cx="457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7459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i="1" dirty="0" smtClean="0">
                <a:latin typeface="Arial" charset="0"/>
                <a:ea typeface="Arial" charset="0"/>
                <a:cs typeface="Arial" charset="0"/>
              </a:rPr>
              <a:t>Mycobacterium </a:t>
            </a:r>
            <a:r>
              <a:rPr lang="en-US" sz="3400" b="1" i="1" dirty="0" err="1" smtClean="0">
                <a:latin typeface="Arial" charset="0"/>
                <a:ea typeface="Arial" charset="0"/>
                <a:cs typeface="Arial" charset="0"/>
              </a:rPr>
              <a:t>marinum</a:t>
            </a:r>
            <a:endParaRPr lang="en-US" sz="3400" b="1" i="1" dirty="0">
              <a:latin typeface="Arial" charset="0"/>
              <a:ea typeface="Arial" charset="0"/>
              <a:cs typeface="Arial" charset="0"/>
            </a:endParaRP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6" name="TextBox 5"/>
          <p:cNvSpPr txBox="1"/>
          <p:nvPr/>
        </p:nvSpPr>
        <p:spPr>
          <a:xfrm>
            <a:off x="274320" y="859536"/>
            <a:ext cx="7406640" cy="5632311"/>
          </a:xfrm>
          <a:prstGeom prst="rect">
            <a:avLst/>
          </a:prstGeom>
          <a:noFill/>
        </p:spPr>
        <p:txBody>
          <a:bodyPr wrap="square" rtlCol="0">
            <a:spAutoFit/>
          </a:bodyPr>
          <a:lstStyle/>
          <a:p>
            <a:pPr marL="285750" indent="-285750">
              <a:buFont typeface="Wingdings" charset="2"/>
              <a:buChar char="§"/>
            </a:pPr>
            <a:r>
              <a:rPr lang="en-US" sz="2000" dirty="0" smtClean="0">
                <a:latin typeface="Arial" charset="0"/>
                <a:ea typeface="Arial" charset="0"/>
                <a:cs typeface="Arial" charset="0"/>
              </a:rPr>
              <a:t>Grows optimally at </a:t>
            </a:r>
            <a:r>
              <a:rPr lang="en-US" sz="2000" b="1" dirty="0" smtClean="0">
                <a:latin typeface="Arial" charset="0"/>
                <a:ea typeface="Arial" charset="0"/>
                <a:cs typeface="Arial" charset="0"/>
              </a:rPr>
              <a:t>28 – 32</a:t>
            </a:r>
            <a:r>
              <a:rPr lang="en-US" sz="2000" b="1" baseline="30000" dirty="0" smtClean="0">
                <a:latin typeface="Arial" charset="0"/>
                <a:ea typeface="Arial" charset="0"/>
                <a:cs typeface="Arial" charset="0"/>
              </a:rPr>
              <a:t>o</a:t>
            </a:r>
            <a:r>
              <a:rPr lang="en-US" sz="2000" b="1" dirty="0" smtClean="0">
                <a:latin typeface="Arial" charset="0"/>
                <a:ea typeface="Arial" charset="0"/>
                <a:cs typeface="Arial" charset="0"/>
              </a:rPr>
              <a:t>C</a:t>
            </a:r>
          </a:p>
          <a:p>
            <a:pPr marL="742950" lvl="1" indent="-285750">
              <a:buFont typeface="Wingdings" charset="2"/>
              <a:buChar char="§"/>
            </a:pPr>
            <a:r>
              <a:rPr lang="en-US" sz="2000" dirty="0" smtClean="0">
                <a:latin typeface="Arial" charset="0"/>
                <a:ea typeface="Arial" charset="0"/>
                <a:cs typeface="Arial" charset="0"/>
              </a:rPr>
              <a:t>Other NTM that require lower temp for growth: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haemophilum</a:t>
            </a:r>
            <a:r>
              <a:rPr lang="en-US" sz="2000" dirty="0" smtClean="0">
                <a:latin typeface="Arial" charset="0"/>
                <a:ea typeface="Arial" charset="0"/>
                <a:cs typeface="Arial" charset="0"/>
              </a:rPr>
              <a:t>,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ulcerans</a:t>
            </a:r>
            <a:r>
              <a:rPr lang="en-US" sz="2000" i="1" dirty="0" smtClean="0">
                <a:latin typeface="Arial" charset="0"/>
                <a:ea typeface="Arial" charset="0"/>
                <a:cs typeface="Arial" charset="0"/>
              </a:rPr>
              <a:t> </a:t>
            </a:r>
          </a:p>
          <a:p>
            <a:pPr marL="742950" lvl="1" indent="-285750">
              <a:buFont typeface="Wingdings" charset="2"/>
              <a:buChar char="§"/>
            </a:pPr>
            <a:r>
              <a:rPr lang="en-US" sz="2000" dirty="0" smtClean="0">
                <a:latin typeface="Arial" charset="0"/>
                <a:ea typeface="Arial" charset="0"/>
                <a:cs typeface="Arial" charset="0"/>
              </a:rPr>
              <a:t>Typically cause skin/soft </a:t>
            </a:r>
            <a:r>
              <a:rPr lang="en-US" sz="2000" dirty="0" smtClean="0">
                <a:latin typeface="Arial" charset="0"/>
                <a:ea typeface="Arial" charset="0"/>
                <a:cs typeface="Arial" charset="0"/>
              </a:rPr>
              <a:t>tissue/bone/joint </a:t>
            </a:r>
            <a:r>
              <a:rPr lang="en-US" sz="2000" dirty="0" smtClean="0">
                <a:latin typeface="Arial" charset="0"/>
                <a:ea typeface="Arial" charset="0"/>
                <a:cs typeface="Arial" charset="0"/>
              </a:rPr>
              <a:t>infections, therefore, </a:t>
            </a:r>
            <a:r>
              <a:rPr lang="en-US" sz="2000" b="1" dirty="0" smtClean="0">
                <a:latin typeface="Arial" charset="0"/>
                <a:ea typeface="Arial" charset="0"/>
                <a:cs typeface="Arial" charset="0"/>
              </a:rPr>
              <a:t>AFB wound cultures are incubated at 5 – 10% CO</a:t>
            </a:r>
            <a:r>
              <a:rPr lang="en-US" sz="2000" b="1" baseline="-25000" dirty="0" smtClean="0">
                <a:latin typeface="Arial" charset="0"/>
                <a:ea typeface="Arial" charset="0"/>
                <a:cs typeface="Arial" charset="0"/>
              </a:rPr>
              <a:t>2</a:t>
            </a:r>
            <a:r>
              <a:rPr lang="en-US" sz="2000" b="1" dirty="0" smtClean="0">
                <a:latin typeface="Arial" charset="0"/>
                <a:ea typeface="Arial" charset="0"/>
                <a:cs typeface="Arial" charset="0"/>
              </a:rPr>
              <a:t> at 35 – 37</a:t>
            </a:r>
            <a:r>
              <a:rPr lang="en-US" sz="2000" b="1" baseline="30000" dirty="0" smtClean="0">
                <a:latin typeface="Arial" charset="0"/>
                <a:ea typeface="Arial" charset="0"/>
                <a:cs typeface="Arial" charset="0"/>
              </a:rPr>
              <a:t>o</a:t>
            </a:r>
            <a:r>
              <a:rPr lang="en-US" sz="2000" b="1" dirty="0" smtClean="0">
                <a:latin typeface="Arial" charset="0"/>
                <a:ea typeface="Arial" charset="0"/>
                <a:cs typeface="Arial" charset="0"/>
              </a:rPr>
              <a:t>C and 30 – 32</a:t>
            </a:r>
            <a:r>
              <a:rPr lang="en-US" sz="2000" b="1" baseline="30000" dirty="0" smtClean="0">
                <a:latin typeface="Arial" charset="0"/>
                <a:ea typeface="Arial" charset="0"/>
                <a:cs typeface="Arial" charset="0"/>
              </a:rPr>
              <a:t>o</a:t>
            </a:r>
            <a:r>
              <a:rPr lang="en-US" sz="2000" b="1" dirty="0" smtClean="0">
                <a:latin typeface="Arial" charset="0"/>
                <a:ea typeface="Arial" charset="0"/>
                <a:cs typeface="Arial" charset="0"/>
              </a:rPr>
              <a:t>C</a:t>
            </a: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r>
              <a:rPr lang="en-US" sz="2000" dirty="0" smtClean="0">
                <a:latin typeface="Arial" charset="0"/>
                <a:ea typeface="Arial" charset="0"/>
                <a:cs typeface="Arial" charset="0"/>
              </a:rPr>
              <a:t>Runyon Group I: photochromogenic, grows in 8 – 12 days</a:t>
            </a: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r>
              <a:rPr lang="en-US" sz="2000" dirty="0" smtClean="0">
                <a:latin typeface="Arial" charset="0"/>
                <a:ea typeface="Arial" charset="0"/>
                <a:cs typeface="Arial" charset="0"/>
              </a:rPr>
              <a:t>Clinical features:</a:t>
            </a:r>
          </a:p>
          <a:p>
            <a:pPr marL="742950" lvl="1" indent="-285750">
              <a:buFont typeface="Wingdings" charset="2"/>
              <a:buChar char="§"/>
            </a:pPr>
            <a:r>
              <a:rPr lang="en-US" sz="2000" dirty="0" smtClean="0">
                <a:latin typeface="Arial" charset="0"/>
                <a:ea typeface="Arial" charset="0"/>
                <a:cs typeface="Arial" charset="0"/>
              </a:rPr>
              <a:t>Single, painless papule on extremity 2 – 3 weeks after inoculation (may also cause OM, tenosynovitis, septic arthritis) </a:t>
            </a:r>
          </a:p>
          <a:p>
            <a:pPr marL="742950" lvl="1" indent="-285750">
              <a:buFont typeface="Wingdings" charset="2"/>
              <a:buChar char="§"/>
            </a:pPr>
            <a:r>
              <a:rPr lang="en-US" sz="2000" dirty="0" smtClean="0">
                <a:latin typeface="Arial" charset="0"/>
                <a:ea typeface="Arial" charset="0"/>
                <a:cs typeface="Arial" charset="0"/>
              </a:rPr>
              <a:t>Causative agent of “swimming pool” or “fish tank” granulomas due to injury in fresh water, salt water, fish-tanks</a:t>
            </a:r>
          </a:p>
        </p:txBody>
      </p:sp>
      <p:pic>
        <p:nvPicPr>
          <p:cNvPr id="7" name="Picture 6"/>
          <p:cNvPicPr>
            <a:picLocks noChangeAspect="1"/>
          </p:cNvPicPr>
          <p:nvPr/>
        </p:nvPicPr>
        <p:blipFill>
          <a:blip r:embed="rId3"/>
          <a:stretch>
            <a:fillRect/>
          </a:stretch>
        </p:blipFill>
        <p:spPr>
          <a:xfrm>
            <a:off x="8646350" y="3575309"/>
            <a:ext cx="3121152" cy="2761019"/>
          </a:xfrm>
          <a:prstGeom prst="rect">
            <a:avLst/>
          </a:prstGeom>
        </p:spPr>
      </p:pic>
      <p:sp>
        <p:nvSpPr>
          <p:cNvPr id="9" name="Rectangle 8"/>
          <p:cNvSpPr/>
          <p:nvPr/>
        </p:nvSpPr>
        <p:spPr>
          <a:xfrm>
            <a:off x="7899400" y="6273225"/>
            <a:ext cx="4292600" cy="584775"/>
          </a:xfrm>
          <a:prstGeom prst="rect">
            <a:avLst/>
          </a:prstGeom>
        </p:spPr>
        <p:txBody>
          <a:bodyPr wrap="square">
            <a:spAutoFit/>
          </a:bodyPr>
          <a:lstStyle/>
          <a:p>
            <a:pPr algn="ctr"/>
            <a:r>
              <a:rPr lang="en-US" sz="1600" dirty="0" smtClean="0">
                <a:latin typeface="Arial" charset="0"/>
                <a:ea typeface="Arial" charset="0"/>
                <a:cs typeface="Arial" charset="0"/>
              </a:rPr>
              <a:t>Presence of ”rice bodies” within mass lesion seen on MRI wrist (Jiang et al 2015)</a:t>
            </a:r>
            <a:endParaRPr lang="en-US" sz="1600" dirty="0">
              <a:latin typeface="Arial" charset="0"/>
              <a:ea typeface="Arial" charset="0"/>
              <a:cs typeface="Arial" charset="0"/>
            </a:endParaRPr>
          </a:p>
        </p:txBody>
      </p:sp>
      <p:pic>
        <p:nvPicPr>
          <p:cNvPr id="1026" name="Picture 2" descr="n external file that holds a picture, illustration, etc.&#10;Object n"/>
          <p:cNvPicPr>
            <a:picLocks noChangeAspect="1" noChangeArrowheads="1"/>
          </p:cNvPicPr>
          <p:nvPr/>
        </p:nvPicPr>
        <p:blipFill rotWithShape="1">
          <a:blip r:embed="rId4">
            <a:extLst>
              <a:ext uri="{28A0092B-C50C-407E-A947-70E740481C1C}">
                <a14:useLocalDpi xmlns:a14="http://schemas.microsoft.com/office/drawing/2010/main" val="0"/>
              </a:ext>
            </a:extLst>
          </a:blip>
          <a:srcRect t="50077"/>
          <a:stretch/>
        </p:blipFill>
        <p:spPr bwMode="auto">
          <a:xfrm>
            <a:off x="8646350" y="91513"/>
            <a:ext cx="3182747" cy="29377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406645" y="2990534"/>
            <a:ext cx="3662156" cy="584775"/>
          </a:xfrm>
          <a:prstGeom prst="rect">
            <a:avLst/>
          </a:prstGeom>
        </p:spPr>
        <p:txBody>
          <a:bodyPr wrap="none">
            <a:spAutoFit/>
          </a:bodyPr>
          <a:lstStyle/>
          <a:p>
            <a:pPr algn="ctr"/>
            <a:r>
              <a:rPr lang="en-US" sz="1600" dirty="0" smtClean="0">
                <a:latin typeface="Arial" charset="0"/>
                <a:ea typeface="Arial" charset="0"/>
                <a:cs typeface="Arial" charset="0"/>
              </a:rPr>
              <a:t>Yellow pigmented colonies under light </a:t>
            </a:r>
          </a:p>
          <a:p>
            <a:pPr algn="ctr"/>
            <a:r>
              <a:rPr lang="en-US" sz="1600" dirty="0" err="1" smtClean="0">
                <a:latin typeface="Arial" charset="0"/>
                <a:ea typeface="Arial" charset="0"/>
                <a:cs typeface="Arial" charset="0"/>
              </a:rPr>
              <a:t>Staropoli</a:t>
            </a:r>
            <a:r>
              <a:rPr lang="en-US" sz="1600" dirty="0" smtClean="0">
                <a:latin typeface="Arial" charset="0"/>
                <a:ea typeface="Arial" charset="0"/>
                <a:cs typeface="Arial" charset="0"/>
              </a:rPr>
              <a:t> 2008</a:t>
            </a:r>
            <a:endParaRPr lang="en-US" sz="1600" dirty="0"/>
          </a:p>
        </p:txBody>
      </p:sp>
    </p:spTree>
    <p:extLst>
      <p:ext uri="{BB962C8B-B14F-4D97-AF65-F5344CB8AC3E}">
        <p14:creationId xmlns:p14="http://schemas.microsoft.com/office/powerpoint/2010/main" val="780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70" y="724530"/>
            <a:ext cx="7580967" cy="2113743"/>
          </a:xfrm>
        </p:spPr>
        <p:txBody>
          <a:bodyPr>
            <a:noAutofit/>
          </a:bodyPr>
          <a:lstStyle/>
          <a:p>
            <a:pPr marL="0" indent="0">
              <a:buNone/>
            </a:pPr>
            <a:r>
              <a:rPr lang="en-US" sz="1800" dirty="0" smtClean="0">
                <a:latin typeface="Arial" charset="0"/>
                <a:ea typeface="Arial" charset="0"/>
                <a:cs typeface="Arial" charset="0"/>
              </a:rPr>
              <a:t>78 </a:t>
            </a:r>
            <a:r>
              <a:rPr lang="en-US" sz="1800" dirty="0" err="1" smtClean="0">
                <a:latin typeface="Arial" charset="0"/>
                <a:ea typeface="Arial" charset="0"/>
                <a:cs typeface="Arial" charset="0"/>
              </a:rPr>
              <a:t>yo</a:t>
            </a:r>
            <a:r>
              <a:rPr lang="en-US" sz="1800" dirty="0" smtClean="0">
                <a:latin typeface="Arial" charset="0"/>
                <a:ea typeface="Arial" charset="0"/>
                <a:cs typeface="Arial" charset="0"/>
              </a:rPr>
              <a:t> F with history of gastric ulcer perforation s/p ex-lap and repair (2017) complicated by an incisional hernia causing bowel obstruction requiring hernia repair with </a:t>
            </a:r>
            <a:r>
              <a:rPr lang="en-US" sz="1800" b="1" dirty="0" smtClean="0">
                <a:latin typeface="Arial" charset="0"/>
                <a:ea typeface="Arial" charset="0"/>
                <a:cs typeface="Arial" charset="0"/>
              </a:rPr>
              <a:t>mesh</a:t>
            </a:r>
            <a:r>
              <a:rPr lang="en-US" sz="1800" dirty="0" smtClean="0">
                <a:latin typeface="Arial" charset="0"/>
                <a:ea typeface="Arial" charset="0"/>
                <a:cs typeface="Arial" charset="0"/>
              </a:rPr>
              <a:t> 2 months ago presenting for abdominal pain and swelling.</a:t>
            </a:r>
          </a:p>
          <a:p>
            <a:pPr marL="0" indent="0">
              <a:buNone/>
            </a:pPr>
            <a:endParaRPr lang="en-US" sz="1800" dirty="0" smtClean="0">
              <a:latin typeface="Arial" charset="0"/>
              <a:ea typeface="Arial" charset="0"/>
              <a:cs typeface="Arial" charset="0"/>
            </a:endParaRPr>
          </a:p>
          <a:p>
            <a:pPr marL="0" indent="0">
              <a:buNone/>
            </a:pPr>
            <a:r>
              <a:rPr lang="en-US" sz="1800" dirty="0" smtClean="0">
                <a:latin typeface="Arial" charset="0"/>
                <a:ea typeface="Arial" charset="0"/>
                <a:cs typeface="Arial" charset="0"/>
              </a:rPr>
              <a:t>CT showed </a:t>
            </a:r>
            <a:r>
              <a:rPr lang="en-US" sz="1800" b="1" dirty="0" smtClean="0">
                <a:latin typeface="Arial" charset="0"/>
                <a:ea typeface="Arial" charset="0"/>
                <a:cs typeface="Arial" charset="0"/>
              </a:rPr>
              <a:t>15 x 7 x 4.3 cm bi-lobed collection </a:t>
            </a:r>
            <a:r>
              <a:rPr lang="en-US" sz="1800" dirty="0" smtClean="0">
                <a:latin typeface="Arial" charset="0"/>
                <a:ea typeface="Arial" charset="0"/>
                <a:cs typeface="Arial" charset="0"/>
              </a:rPr>
              <a:t>in adjacent anterior abdominal wall. She underwent IR drainage followed by OR I&amp;D and washout x 2 notable for 200 cc of pus and fascial dehiscence. Mesh was incorporated into fascia and therefore not removed. </a:t>
            </a:r>
          </a:p>
          <a:p>
            <a:pPr marL="0" indent="0">
              <a:buNone/>
            </a:pPr>
            <a:endParaRPr lang="en-US" sz="1800" dirty="0">
              <a:latin typeface="Arial" charset="0"/>
              <a:ea typeface="Arial" charset="0"/>
              <a:cs typeface="Arial" charset="0"/>
            </a:endParaRPr>
          </a:p>
          <a:p>
            <a:pPr marL="0" indent="0">
              <a:buNone/>
            </a:pPr>
            <a:r>
              <a:rPr lang="en-US" sz="1800" dirty="0" smtClean="0">
                <a:latin typeface="Arial" charset="0"/>
                <a:ea typeface="Arial" charset="0"/>
                <a:cs typeface="Arial" charset="0"/>
              </a:rPr>
              <a:t>Bacterial aerobic and anaerobic abscess cultures were sent (no AFB cultures). Culture growth on agar was noted in </a:t>
            </a:r>
            <a:r>
              <a:rPr lang="en-US" sz="1800" b="1" dirty="0" smtClean="0">
                <a:latin typeface="Arial" charset="0"/>
                <a:ea typeface="Arial" charset="0"/>
                <a:cs typeface="Arial" charset="0"/>
              </a:rPr>
              <a:t>5 days. </a:t>
            </a: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8431077" y="362265"/>
            <a:ext cx="3624127" cy="6116027"/>
          </a:xfrm>
          <a:prstGeom prst="rect">
            <a:avLst/>
          </a:prstGeom>
        </p:spPr>
      </p:pic>
      <p:sp>
        <p:nvSpPr>
          <p:cNvPr id="5" name="TextBox 4"/>
          <p:cNvSpPr txBox="1"/>
          <p:nvPr/>
        </p:nvSpPr>
        <p:spPr>
          <a:xfrm>
            <a:off x="8772041" y="2169763"/>
            <a:ext cx="340962" cy="477054"/>
          </a:xfrm>
          <a:prstGeom prst="rect">
            <a:avLst/>
          </a:prstGeom>
          <a:noFill/>
        </p:spPr>
        <p:txBody>
          <a:bodyPr wrap="square" rtlCol="0">
            <a:spAutoFit/>
          </a:bodyPr>
          <a:lstStyle/>
          <a:p>
            <a:r>
              <a:rPr lang="en-US" sz="2500" dirty="0" smtClean="0">
                <a:solidFill>
                  <a:srgbClr val="FFC000"/>
                </a:solidFill>
              </a:rPr>
              <a:t>*</a:t>
            </a:r>
            <a:endParaRPr lang="en-US" sz="2500" dirty="0">
              <a:solidFill>
                <a:srgbClr val="FFC000"/>
              </a:solidFill>
            </a:endParaRPr>
          </a:p>
        </p:txBody>
      </p:sp>
      <p:sp>
        <p:nvSpPr>
          <p:cNvPr id="6" name="TextBox 5"/>
          <p:cNvSpPr txBox="1"/>
          <p:nvPr/>
        </p:nvSpPr>
        <p:spPr>
          <a:xfrm>
            <a:off x="8772041" y="3362884"/>
            <a:ext cx="340962" cy="477054"/>
          </a:xfrm>
          <a:prstGeom prst="rect">
            <a:avLst/>
          </a:prstGeom>
          <a:noFill/>
        </p:spPr>
        <p:txBody>
          <a:bodyPr wrap="square" rtlCol="0">
            <a:spAutoFit/>
          </a:bodyPr>
          <a:lstStyle/>
          <a:p>
            <a:r>
              <a:rPr lang="en-US" sz="2500" dirty="0" smtClean="0">
                <a:solidFill>
                  <a:srgbClr val="FFC000"/>
                </a:solidFill>
              </a:rPr>
              <a:t>*</a:t>
            </a:r>
            <a:endParaRPr lang="en-US" sz="2500" dirty="0">
              <a:solidFill>
                <a:srgbClr val="FFC000"/>
              </a:solidFill>
            </a:endParaRPr>
          </a:p>
        </p:txBody>
      </p:sp>
      <p:pic>
        <p:nvPicPr>
          <p:cNvPr id="7" name="Picture 6"/>
          <p:cNvPicPr>
            <a:picLocks noChangeAspect="1"/>
          </p:cNvPicPr>
          <p:nvPr/>
        </p:nvPicPr>
        <p:blipFill>
          <a:blip r:embed="rId4"/>
          <a:stretch>
            <a:fillRect/>
          </a:stretch>
        </p:blipFill>
        <p:spPr>
          <a:xfrm>
            <a:off x="1129328" y="4619155"/>
            <a:ext cx="5505468" cy="1541085"/>
          </a:xfrm>
          <a:prstGeom prst="rect">
            <a:avLst/>
          </a:prstGeom>
        </p:spPr>
      </p:pic>
    </p:spTree>
    <p:extLst>
      <p:ext uri="{BB962C8B-B14F-4D97-AF65-F5344CB8AC3E}">
        <p14:creationId xmlns:p14="http://schemas.microsoft.com/office/powerpoint/2010/main" val="1067439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3725567"/>
          </a:xfrm>
        </p:spPr>
        <p:txBody>
          <a:bodyPr>
            <a:noAutofit/>
          </a:bodyPr>
          <a:lstStyle/>
          <a:p>
            <a:pPr marL="0" indent="0">
              <a:buNone/>
            </a:pPr>
            <a:r>
              <a:rPr lang="en-US" sz="2000" dirty="0" smtClean="0">
                <a:latin typeface="Arial" charset="0"/>
                <a:ea typeface="Arial" charset="0"/>
                <a:cs typeface="Arial" charset="0"/>
              </a:rPr>
              <a:t>The organism identified was most likely</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	A. </a:t>
            </a:r>
            <a:r>
              <a:rPr lang="en-US" sz="2000" i="1" dirty="0">
                <a:latin typeface="Arial" charset="0"/>
                <a:ea typeface="Arial" charset="0"/>
                <a:cs typeface="Arial" charset="0"/>
              </a:rPr>
              <a:t>M. </a:t>
            </a:r>
            <a:r>
              <a:rPr lang="en-US" sz="2000" i="1" dirty="0" err="1">
                <a:latin typeface="Arial" charset="0"/>
                <a:ea typeface="Arial" charset="0"/>
                <a:cs typeface="Arial" charset="0"/>
              </a:rPr>
              <a:t>fortuitum</a:t>
            </a:r>
            <a:endParaRPr lang="en-US" sz="2000" i="1" dirty="0">
              <a:latin typeface="Arial" charset="0"/>
              <a:ea typeface="Arial" charset="0"/>
              <a:cs typeface="Arial" charset="0"/>
            </a:endParaRPr>
          </a:p>
          <a:p>
            <a:pPr marL="0" indent="0">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gordonae</a:t>
            </a:r>
            <a:r>
              <a:rPr lang="en-US" sz="2000" i="1" dirty="0" smtClean="0">
                <a:latin typeface="Arial" charset="0"/>
                <a:ea typeface="Arial" charset="0"/>
                <a:cs typeface="Arial" charset="0"/>
              </a:rPr>
              <a:t> </a:t>
            </a:r>
          </a:p>
          <a:p>
            <a:pPr marL="0" indent="0">
              <a:buNone/>
            </a:pPr>
            <a:r>
              <a:rPr lang="en-US" sz="2000" dirty="0" smtClean="0">
                <a:latin typeface="Arial" charset="0"/>
                <a:ea typeface="Arial" charset="0"/>
                <a:cs typeface="Arial" charset="0"/>
              </a:rPr>
              <a:t>	C. </a:t>
            </a:r>
            <a:r>
              <a:rPr lang="en-US" sz="2000" i="1" dirty="0" smtClean="0">
                <a:latin typeface="Arial" charset="0"/>
                <a:ea typeface="Arial" charset="0"/>
                <a:cs typeface="Arial" charset="0"/>
              </a:rPr>
              <a:t>M. chimaera</a:t>
            </a:r>
          </a:p>
          <a:p>
            <a:pPr marL="0" indent="0">
              <a:buNone/>
            </a:pPr>
            <a:r>
              <a:rPr lang="en-US" sz="2000" dirty="0" smtClean="0">
                <a:latin typeface="Arial" charset="0"/>
                <a:ea typeface="Arial" charset="0"/>
                <a:cs typeface="Arial" charset="0"/>
              </a:rPr>
              <a:t>	D. </a:t>
            </a:r>
            <a:r>
              <a:rPr lang="en-US" sz="2000" i="1" dirty="0">
                <a:latin typeface="Arial" charset="0"/>
                <a:ea typeface="Arial" charset="0"/>
                <a:cs typeface="Arial" charset="0"/>
              </a:rPr>
              <a:t>M. </a:t>
            </a:r>
            <a:r>
              <a:rPr lang="en-US" sz="2000" i="1" dirty="0" err="1" smtClean="0">
                <a:latin typeface="Arial" charset="0"/>
                <a:ea typeface="Arial" charset="0"/>
                <a:cs typeface="Arial" charset="0"/>
              </a:rPr>
              <a:t>kansasii</a:t>
            </a:r>
            <a:endParaRPr lang="en-US" sz="2000" i="1"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Tree>
    <p:extLst>
      <p:ext uri="{BB962C8B-B14F-4D97-AF65-F5344CB8AC3E}">
        <p14:creationId xmlns:p14="http://schemas.microsoft.com/office/powerpoint/2010/main" val="701591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3725567"/>
          </a:xfrm>
        </p:spPr>
        <p:txBody>
          <a:bodyPr>
            <a:noAutofit/>
          </a:bodyPr>
          <a:lstStyle/>
          <a:p>
            <a:pPr marL="0" indent="0">
              <a:buNone/>
            </a:pPr>
            <a:r>
              <a:rPr lang="en-US" sz="2000" dirty="0" smtClean="0">
                <a:latin typeface="Arial" charset="0"/>
                <a:ea typeface="Arial" charset="0"/>
                <a:cs typeface="Arial" charset="0"/>
              </a:rPr>
              <a:t>The organism identified was most likely</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	A. </a:t>
            </a:r>
            <a:r>
              <a:rPr lang="en-US" sz="2000" b="1" i="1" dirty="0">
                <a:latin typeface="Arial" charset="0"/>
                <a:ea typeface="Arial" charset="0"/>
                <a:cs typeface="Arial" charset="0"/>
              </a:rPr>
              <a:t>M. </a:t>
            </a:r>
            <a:r>
              <a:rPr lang="en-US" sz="2000" b="1" i="1" dirty="0" err="1">
                <a:latin typeface="Arial" charset="0"/>
                <a:ea typeface="Arial" charset="0"/>
                <a:cs typeface="Arial" charset="0"/>
              </a:rPr>
              <a:t>fortuitum</a:t>
            </a:r>
            <a:endParaRPr lang="en-US" sz="2000" b="1" i="1" dirty="0">
              <a:latin typeface="Arial" charset="0"/>
              <a:ea typeface="Arial" charset="0"/>
              <a:cs typeface="Arial" charset="0"/>
            </a:endParaRPr>
          </a:p>
          <a:p>
            <a:pPr marL="0" indent="0">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gordonae</a:t>
            </a:r>
            <a:r>
              <a:rPr lang="en-US" sz="2000" i="1" dirty="0" smtClean="0">
                <a:latin typeface="Arial" charset="0"/>
                <a:ea typeface="Arial" charset="0"/>
                <a:cs typeface="Arial" charset="0"/>
              </a:rPr>
              <a:t> </a:t>
            </a:r>
          </a:p>
          <a:p>
            <a:pPr marL="0" indent="0">
              <a:buNone/>
            </a:pPr>
            <a:r>
              <a:rPr lang="en-US" sz="2000" dirty="0" smtClean="0">
                <a:latin typeface="Arial" charset="0"/>
                <a:ea typeface="Arial" charset="0"/>
                <a:cs typeface="Arial" charset="0"/>
              </a:rPr>
              <a:t>	C. </a:t>
            </a:r>
            <a:r>
              <a:rPr lang="en-US" sz="2000" i="1" dirty="0">
                <a:latin typeface="Arial" charset="0"/>
                <a:ea typeface="Arial" charset="0"/>
                <a:cs typeface="Arial" charset="0"/>
              </a:rPr>
              <a:t>M. </a:t>
            </a:r>
            <a:r>
              <a:rPr lang="en-US" sz="2000" i="1" dirty="0" smtClean="0">
                <a:latin typeface="Arial" charset="0"/>
                <a:ea typeface="Arial" charset="0"/>
                <a:cs typeface="Arial" charset="0"/>
              </a:rPr>
              <a:t>chimaera</a:t>
            </a:r>
            <a:endParaRPr lang="en-US" sz="2000" dirty="0" smtClean="0">
              <a:latin typeface="Arial" charset="0"/>
              <a:ea typeface="Arial" charset="0"/>
              <a:cs typeface="Arial" charset="0"/>
            </a:endParaRPr>
          </a:p>
          <a:p>
            <a:pPr marL="0" indent="0">
              <a:buNone/>
            </a:pPr>
            <a:r>
              <a:rPr lang="en-US" sz="2000" dirty="0" smtClean="0">
                <a:latin typeface="Arial" charset="0"/>
                <a:ea typeface="Arial" charset="0"/>
                <a:cs typeface="Arial" charset="0"/>
              </a:rPr>
              <a:t>	D. </a:t>
            </a:r>
            <a:r>
              <a:rPr lang="en-US" sz="2000" i="1" dirty="0">
                <a:latin typeface="Arial" charset="0"/>
                <a:ea typeface="Arial" charset="0"/>
                <a:cs typeface="Arial" charset="0"/>
              </a:rPr>
              <a:t>M. </a:t>
            </a:r>
            <a:r>
              <a:rPr lang="en-US" sz="2000" i="1" dirty="0" err="1" smtClean="0">
                <a:latin typeface="Arial" charset="0"/>
                <a:ea typeface="Arial" charset="0"/>
                <a:cs typeface="Arial" charset="0"/>
              </a:rPr>
              <a:t>kansasii</a:t>
            </a:r>
            <a:endParaRPr lang="en-US" sz="2000" i="1" dirty="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5185616" y="369333"/>
            <a:ext cx="6777870" cy="1208083"/>
          </a:xfrm>
          <a:prstGeom prst="rect">
            <a:avLst/>
          </a:prstGeom>
        </p:spPr>
      </p:pic>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pic>
        <p:nvPicPr>
          <p:cNvPr id="6" name="Picture 5"/>
          <p:cNvPicPr>
            <a:picLocks noChangeAspect="1"/>
          </p:cNvPicPr>
          <p:nvPr/>
        </p:nvPicPr>
        <p:blipFill rotWithShape="1">
          <a:blip r:embed="rId4"/>
          <a:srcRect t="4654" b="45407"/>
          <a:stretch/>
        </p:blipFill>
        <p:spPr>
          <a:xfrm>
            <a:off x="5185614" y="1776175"/>
            <a:ext cx="6777871" cy="3405446"/>
          </a:xfrm>
          <a:prstGeom prst="rect">
            <a:avLst/>
          </a:prstGeom>
        </p:spPr>
      </p:pic>
      <p:sp>
        <p:nvSpPr>
          <p:cNvPr id="7" name="Rounded Rectangle 6"/>
          <p:cNvSpPr/>
          <p:nvPr/>
        </p:nvSpPr>
        <p:spPr>
          <a:xfrm>
            <a:off x="10114367" y="1864500"/>
            <a:ext cx="1544275" cy="386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05768" y="809881"/>
            <a:ext cx="1537549" cy="22857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03042" y="2193736"/>
            <a:ext cx="4088958" cy="1477328"/>
          </a:xfrm>
          <a:prstGeom prst="rect">
            <a:avLst/>
          </a:prstGeom>
        </p:spPr>
        <p:txBody>
          <a:bodyPr wrap="square">
            <a:spAutoFit/>
          </a:bodyPr>
          <a:lstStyle/>
          <a:p>
            <a:r>
              <a:rPr lang="en-US" i="1" dirty="0" smtClean="0">
                <a:latin typeface="Arial" charset="0"/>
                <a:ea typeface="Arial" charset="0"/>
                <a:cs typeface="Arial" charset="0"/>
              </a:rPr>
              <a:t>(*last session)</a:t>
            </a:r>
            <a:endParaRPr lang="en-US" i="1"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Identification via </a:t>
            </a:r>
            <a:r>
              <a:rPr lang="en-US" dirty="0" err="1" smtClean="0">
                <a:latin typeface="Arial" charset="0"/>
                <a:ea typeface="Arial" charset="0"/>
                <a:cs typeface="Arial" charset="0"/>
              </a:rPr>
              <a:t>rpoB</a:t>
            </a:r>
            <a:r>
              <a:rPr lang="en-US" dirty="0" smtClean="0">
                <a:latin typeface="Arial" charset="0"/>
                <a:ea typeface="Arial" charset="0"/>
                <a:cs typeface="Arial" charset="0"/>
              </a:rPr>
              <a:t> </a:t>
            </a:r>
            <a:r>
              <a:rPr lang="en-US" dirty="0" smtClean="0">
                <a:latin typeface="Arial" charset="0"/>
                <a:ea typeface="Arial" charset="0"/>
                <a:cs typeface="Arial" charset="0"/>
              </a:rPr>
              <a:t>sequencing distinguishes among species</a:t>
            </a:r>
          </a:p>
          <a:p>
            <a:pPr marL="285750" indent="-285750">
              <a:buFont typeface="Wingdings" charset="2"/>
              <a:buChar char="§"/>
            </a:pPr>
            <a:r>
              <a:rPr lang="en-US" dirty="0" smtClean="0">
                <a:latin typeface="Arial" charset="0"/>
                <a:ea typeface="Arial" charset="0"/>
                <a:cs typeface="Arial" charset="0"/>
              </a:rPr>
              <a:t>16s </a:t>
            </a:r>
            <a:r>
              <a:rPr lang="en-US" dirty="0" err="1" smtClean="0">
                <a:latin typeface="Arial" charset="0"/>
                <a:ea typeface="Arial" charset="0"/>
                <a:cs typeface="Arial" charset="0"/>
              </a:rPr>
              <a:t>rRNA</a:t>
            </a:r>
            <a:r>
              <a:rPr lang="en-US" dirty="0" smtClean="0">
                <a:latin typeface="Arial" charset="0"/>
                <a:ea typeface="Arial" charset="0"/>
                <a:cs typeface="Arial" charset="0"/>
              </a:rPr>
              <a:t> only to genus level of </a:t>
            </a:r>
            <a:r>
              <a:rPr lang="en-US" i="1" dirty="0" smtClean="0">
                <a:latin typeface="Arial" charset="0"/>
                <a:ea typeface="Arial" charset="0"/>
                <a:cs typeface="Arial" charset="0"/>
              </a:rPr>
              <a:t>Mycobacteria</a:t>
            </a:r>
            <a:r>
              <a:rPr lang="en-US" dirty="0" smtClean="0">
                <a:latin typeface="Arial" charset="0"/>
                <a:ea typeface="Arial" charset="0"/>
                <a:cs typeface="Arial" charset="0"/>
              </a:rPr>
              <a:t> </a:t>
            </a:r>
            <a:r>
              <a:rPr lang="en-US" dirty="0" err="1" smtClean="0">
                <a:latin typeface="Arial" charset="0"/>
                <a:ea typeface="Arial" charset="0"/>
                <a:cs typeface="Arial" charset="0"/>
              </a:rPr>
              <a:t>spp</a:t>
            </a:r>
            <a:endParaRPr lang="en-US" dirty="0">
              <a:latin typeface="Arial" charset="0"/>
              <a:ea typeface="Arial" charset="0"/>
              <a:cs typeface="Arial" charset="0"/>
            </a:endParaRPr>
          </a:p>
        </p:txBody>
      </p:sp>
      <p:pic>
        <p:nvPicPr>
          <p:cNvPr id="13" name="Picture 12"/>
          <p:cNvPicPr>
            <a:picLocks noChangeAspect="1"/>
          </p:cNvPicPr>
          <p:nvPr/>
        </p:nvPicPr>
        <p:blipFill>
          <a:blip r:embed="rId5"/>
          <a:stretch>
            <a:fillRect/>
          </a:stretch>
        </p:blipFill>
        <p:spPr>
          <a:xfrm>
            <a:off x="5185614" y="5265812"/>
            <a:ext cx="3209114" cy="746949"/>
          </a:xfrm>
          <a:prstGeom prst="rect">
            <a:avLst/>
          </a:prstGeom>
        </p:spPr>
      </p:pic>
      <p:cxnSp>
        <p:nvCxnSpPr>
          <p:cNvPr id="19" name="Straight Arrow Connector 18"/>
          <p:cNvCxnSpPr/>
          <p:nvPr/>
        </p:nvCxnSpPr>
        <p:spPr>
          <a:xfrm>
            <a:off x="8574542" y="1138671"/>
            <a:ext cx="0" cy="105506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57099" y="5162232"/>
            <a:ext cx="340962" cy="477054"/>
          </a:xfrm>
          <a:prstGeom prst="rect">
            <a:avLst/>
          </a:prstGeom>
          <a:noFill/>
        </p:spPr>
        <p:txBody>
          <a:bodyPr wrap="square" rtlCol="0">
            <a:spAutoFit/>
          </a:bodyPr>
          <a:lstStyle/>
          <a:p>
            <a:r>
              <a:rPr lang="en-US" sz="2500" dirty="0" smtClean="0">
                <a:solidFill>
                  <a:srgbClr val="FFC000"/>
                </a:solidFill>
              </a:rPr>
              <a:t>*</a:t>
            </a:r>
            <a:endParaRPr lang="en-US" sz="2500" dirty="0">
              <a:solidFill>
                <a:srgbClr val="FFC000"/>
              </a:solidFill>
            </a:endParaRPr>
          </a:p>
        </p:txBody>
      </p:sp>
      <p:sp>
        <p:nvSpPr>
          <p:cNvPr id="21" name="TextBox 20"/>
          <p:cNvSpPr txBox="1"/>
          <p:nvPr/>
        </p:nvSpPr>
        <p:spPr>
          <a:xfrm>
            <a:off x="4957099" y="5611013"/>
            <a:ext cx="340962" cy="477054"/>
          </a:xfrm>
          <a:prstGeom prst="rect">
            <a:avLst/>
          </a:prstGeom>
          <a:noFill/>
        </p:spPr>
        <p:txBody>
          <a:bodyPr wrap="square" rtlCol="0">
            <a:spAutoFit/>
          </a:bodyPr>
          <a:lstStyle/>
          <a:p>
            <a:r>
              <a:rPr lang="en-US" sz="2500" dirty="0" smtClean="0">
                <a:solidFill>
                  <a:srgbClr val="FFC000"/>
                </a:solidFill>
              </a:rPr>
              <a:t>*</a:t>
            </a:r>
            <a:endParaRPr lang="en-US" sz="2500" dirty="0">
              <a:solidFill>
                <a:srgbClr val="FFC000"/>
              </a:solidFill>
            </a:endParaRPr>
          </a:p>
        </p:txBody>
      </p:sp>
    </p:spTree>
    <p:extLst>
      <p:ext uri="{BB962C8B-B14F-4D97-AF65-F5344CB8AC3E}">
        <p14:creationId xmlns:p14="http://schemas.microsoft.com/office/powerpoint/2010/main" val="2024801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3725567"/>
          </a:xfrm>
        </p:spPr>
        <p:txBody>
          <a:bodyPr>
            <a:noAutofit/>
          </a:bodyPr>
          <a:lstStyle/>
          <a:p>
            <a:pPr marL="0" indent="0">
              <a:buNone/>
            </a:pPr>
            <a:r>
              <a:rPr lang="en-US" sz="2000" dirty="0" smtClean="0">
                <a:latin typeface="Arial" charset="0"/>
                <a:ea typeface="Arial" charset="0"/>
                <a:cs typeface="Arial" charset="0"/>
              </a:rPr>
              <a:t>The organism identified was most likely</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	A. </a:t>
            </a:r>
            <a:r>
              <a:rPr lang="en-US" sz="2000" b="1" i="1" dirty="0">
                <a:latin typeface="Arial" charset="0"/>
                <a:ea typeface="Arial" charset="0"/>
                <a:cs typeface="Arial" charset="0"/>
              </a:rPr>
              <a:t>M. </a:t>
            </a:r>
            <a:r>
              <a:rPr lang="en-US" sz="2000" b="1" i="1" dirty="0" err="1">
                <a:latin typeface="Arial" charset="0"/>
                <a:ea typeface="Arial" charset="0"/>
                <a:cs typeface="Arial" charset="0"/>
              </a:rPr>
              <a:t>fortuitum</a:t>
            </a:r>
            <a:endParaRPr lang="en-US" sz="2000" b="1" i="1" dirty="0">
              <a:latin typeface="Arial" charset="0"/>
              <a:ea typeface="Arial" charset="0"/>
              <a:cs typeface="Arial" charset="0"/>
            </a:endParaRPr>
          </a:p>
          <a:p>
            <a:pPr marL="0" indent="0">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gordonae</a:t>
            </a:r>
            <a:r>
              <a:rPr lang="en-US" sz="2000" i="1" dirty="0" smtClean="0">
                <a:latin typeface="Arial" charset="0"/>
                <a:ea typeface="Arial" charset="0"/>
                <a:cs typeface="Arial" charset="0"/>
              </a:rPr>
              <a:t> </a:t>
            </a:r>
          </a:p>
          <a:p>
            <a:pPr marL="0" indent="0">
              <a:buNone/>
            </a:pPr>
            <a:r>
              <a:rPr lang="en-US" sz="2000" dirty="0" smtClean="0">
                <a:latin typeface="Arial" charset="0"/>
                <a:ea typeface="Arial" charset="0"/>
                <a:cs typeface="Arial" charset="0"/>
              </a:rPr>
              <a:t>	C. </a:t>
            </a:r>
            <a:r>
              <a:rPr lang="en-US" sz="2000" i="1" dirty="0">
                <a:latin typeface="Arial" charset="0"/>
                <a:ea typeface="Arial" charset="0"/>
                <a:cs typeface="Arial" charset="0"/>
              </a:rPr>
              <a:t>M. chimaera</a:t>
            </a:r>
          </a:p>
          <a:p>
            <a:pPr marL="0" indent="0">
              <a:buNone/>
            </a:pPr>
            <a:r>
              <a:rPr lang="en-US" sz="2000" dirty="0" smtClean="0">
                <a:latin typeface="Arial" charset="0"/>
                <a:ea typeface="Arial" charset="0"/>
                <a:cs typeface="Arial" charset="0"/>
              </a:rPr>
              <a:t>	D. </a:t>
            </a:r>
            <a:r>
              <a:rPr lang="en-US" sz="2000" i="1" dirty="0">
                <a:latin typeface="Arial" charset="0"/>
                <a:ea typeface="Arial" charset="0"/>
                <a:cs typeface="Arial" charset="0"/>
              </a:rPr>
              <a:t>M. </a:t>
            </a:r>
            <a:r>
              <a:rPr lang="en-US" sz="2000" i="1" dirty="0" err="1" smtClean="0">
                <a:latin typeface="Arial" charset="0"/>
                <a:ea typeface="Arial" charset="0"/>
                <a:cs typeface="Arial" charset="0"/>
              </a:rPr>
              <a:t>kansasii</a:t>
            </a:r>
            <a:endParaRPr lang="en-US" sz="2000" i="1"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cxnSp>
        <p:nvCxnSpPr>
          <p:cNvPr id="5" name="Straight Arrow Connector 4"/>
          <p:cNvCxnSpPr/>
          <p:nvPr/>
        </p:nvCxnSpPr>
        <p:spPr>
          <a:xfrm>
            <a:off x="3229653" y="2315347"/>
            <a:ext cx="10014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4381787" y="2130681"/>
            <a:ext cx="6192721" cy="923330"/>
          </a:xfrm>
          <a:prstGeom prst="rect">
            <a:avLst/>
          </a:prstGeom>
        </p:spPr>
        <p:txBody>
          <a:bodyPr wrap="none">
            <a:spAutoFit/>
          </a:bodyPr>
          <a:lstStyle/>
          <a:p>
            <a:pPr marL="285750" indent="-285750">
              <a:buFont typeface="Wingdings" charset="2"/>
              <a:buChar char="§"/>
            </a:pPr>
            <a:r>
              <a:rPr lang="en-US" dirty="0" smtClean="0">
                <a:latin typeface="Arial" charset="0"/>
                <a:ea typeface="Arial" charset="0"/>
                <a:cs typeface="Arial" charset="0"/>
              </a:rPr>
              <a:t>Slow grower</a:t>
            </a:r>
          </a:p>
          <a:p>
            <a:pPr marL="285750" indent="-285750">
              <a:buFont typeface="Wingdings" charset="2"/>
              <a:buChar char="§"/>
            </a:pPr>
            <a:r>
              <a:rPr lang="en-US" dirty="0" smtClean="0">
                <a:latin typeface="Arial" charset="0"/>
                <a:ea typeface="Arial" charset="0"/>
                <a:cs typeface="Arial" charset="0"/>
              </a:rPr>
              <a:t>Rarely a pathogen, most cases represent contamination</a:t>
            </a:r>
          </a:p>
          <a:p>
            <a:pPr marL="285750" indent="-285750">
              <a:buFont typeface="Wingdings" charset="2"/>
              <a:buChar char="§"/>
            </a:pPr>
            <a:r>
              <a:rPr lang="en-US" dirty="0" smtClean="0">
                <a:latin typeface="Arial" charset="0"/>
                <a:ea typeface="Arial" charset="0"/>
                <a:cs typeface="Arial" charset="0"/>
              </a:rPr>
              <a:t>Distinctive yellow/orange colonies</a:t>
            </a:r>
            <a:endParaRPr lang="en-US" dirty="0"/>
          </a:p>
        </p:txBody>
      </p:sp>
      <p:pic>
        <p:nvPicPr>
          <p:cNvPr id="6" name="Picture 5"/>
          <p:cNvPicPr>
            <a:picLocks noChangeAspect="1"/>
          </p:cNvPicPr>
          <p:nvPr/>
        </p:nvPicPr>
        <p:blipFill>
          <a:blip r:embed="rId3"/>
          <a:stretch>
            <a:fillRect/>
          </a:stretch>
        </p:blipFill>
        <p:spPr>
          <a:xfrm>
            <a:off x="6524787" y="3141975"/>
            <a:ext cx="5284922" cy="1721143"/>
          </a:xfrm>
          <a:prstGeom prst="rect">
            <a:avLst/>
          </a:prstGeom>
        </p:spPr>
      </p:pic>
      <p:sp>
        <p:nvSpPr>
          <p:cNvPr id="7" name="Rectangle 6"/>
          <p:cNvSpPr/>
          <p:nvPr/>
        </p:nvSpPr>
        <p:spPr>
          <a:xfrm>
            <a:off x="10456453" y="4863118"/>
            <a:ext cx="1353256" cy="276999"/>
          </a:xfrm>
          <a:prstGeom prst="rect">
            <a:avLst/>
          </a:prstGeom>
        </p:spPr>
        <p:txBody>
          <a:bodyPr wrap="none">
            <a:spAutoFit/>
          </a:bodyPr>
          <a:lstStyle/>
          <a:p>
            <a:r>
              <a:rPr lang="en-US" sz="1200" dirty="0" err="1" smtClean="0">
                <a:latin typeface="Arial" charset="0"/>
                <a:ea typeface="Arial" charset="0"/>
                <a:cs typeface="Arial" charset="0"/>
              </a:rPr>
              <a:t>Coute</a:t>
            </a:r>
            <a:r>
              <a:rPr lang="en-US" sz="1200" dirty="0" smtClean="0">
                <a:latin typeface="Arial" charset="0"/>
                <a:ea typeface="Arial" charset="0"/>
                <a:cs typeface="Arial" charset="0"/>
              </a:rPr>
              <a:t> et al, 2013</a:t>
            </a:r>
            <a:endParaRPr lang="en-US" sz="1200" dirty="0"/>
          </a:p>
        </p:txBody>
      </p:sp>
    </p:spTree>
    <p:extLst>
      <p:ext uri="{BB962C8B-B14F-4D97-AF65-F5344CB8AC3E}">
        <p14:creationId xmlns:p14="http://schemas.microsoft.com/office/powerpoint/2010/main" val="1609330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3725567"/>
          </a:xfrm>
        </p:spPr>
        <p:txBody>
          <a:bodyPr>
            <a:noAutofit/>
          </a:bodyPr>
          <a:lstStyle/>
          <a:p>
            <a:pPr marL="0" indent="0">
              <a:buNone/>
            </a:pPr>
            <a:r>
              <a:rPr lang="en-US" sz="2000" dirty="0" smtClean="0">
                <a:latin typeface="Arial" charset="0"/>
                <a:ea typeface="Arial" charset="0"/>
                <a:cs typeface="Arial" charset="0"/>
              </a:rPr>
              <a:t>The organism identified was most likely</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	A. </a:t>
            </a:r>
            <a:r>
              <a:rPr lang="en-US" sz="2000" b="1" i="1" dirty="0">
                <a:latin typeface="Arial" charset="0"/>
                <a:ea typeface="Arial" charset="0"/>
                <a:cs typeface="Arial" charset="0"/>
              </a:rPr>
              <a:t>M. </a:t>
            </a:r>
            <a:r>
              <a:rPr lang="en-US" sz="2000" b="1" i="1" dirty="0" err="1">
                <a:latin typeface="Arial" charset="0"/>
                <a:ea typeface="Arial" charset="0"/>
                <a:cs typeface="Arial" charset="0"/>
              </a:rPr>
              <a:t>fortuitum</a:t>
            </a:r>
            <a:endParaRPr lang="en-US" sz="2000" b="1" i="1" dirty="0">
              <a:latin typeface="Arial" charset="0"/>
              <a:ea typeface="Arial" charset="0"/>
              <a:cs typeface="Arial" charset="0"/>
            </a:endParaRPr>
          </a:p>
          <a:p>
            <a:pPr marL="0" indent="0">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gordonae</a:t>
            </a:r>
            <a:r>
              <a:rPr lang="en-US" sz="2000" i="1" dirty="0" smtClean="0">
                <a:latin typeface="Arial" charset="0"/>
                <a:ea typeface="Arial" charset="0"/>
                <a:cs typeface="Arial" charset="0"/>
              </a:rPr>
              <a:t> </a:t>
            </a:r>
          </a:p>
          <a:p>
            <a:pPr marL="0" indent="0">
              <a:buNone/>
            </a:pPr>
            <a:r>
              <a:rPr lang="en-US" sz="2000" dirty="0" smtClean="0">
                <a:latin typeface="Arial" charset="0"/>
                <a:ea typeface="Arial" charset="0"/>
                <a:cs typeface="Arial" charset="0"/>
              </a:rPr>
              <a:t>	C. </a:t>
            </a:r>
            <a:r>
              <a:rPr lang="en-US" sz="2000" i="1" dirty="0">
                <a:latin typeface="Arial" charset="0"/>
                <a:ea typeface="Arial" charset="0"/>
                <a:cs typeface="Arial" charset="0"/>
              </a:rPr>
              <a:t>M. chimaera</a:t>
            </a:r>
          </a:p>
          <a:p>
            <a:pPr marL="0" indent="0">
              <a:buNone/>
            </a:pPr>
            <a:r>
              <a:rPr lang="en-US" sz="2000" dirty="0" smtClean="0">
                <a:latin typeface="Arial" charset="0"/>
                <a:ea typeface="Arial" charset="0"/>
                <a:cs typeface="Arial" charset="0"/>
              </a:rPr>
              <a:t>	D. </a:t>
            </a:r>
            <a:r>
              <a:rPr lang="en-US" sz="2000" i="1" dirty="0">
                <a:latin typeface="Arial" charset="0"/>
                <a:ea typeface="Arial" charset="0"/>
                <a:cs typeface="Arial" charset="0"/>
              </a:rPr>
              <a:t>M. </a:t>
            </a:r>
            <a:r>
              <a:rPr lang="en-US" sz="2000" i="1" dirty="0" err="1" smtClean="0">
                <a:latin typeface="Arial" charset="0"/>
                <a:ea typeface="Arial" charset="0"/>
                <a:cs typeface="Arial" charset="0"/>
              </a:rPr>
              <a:t>kansasii</a:t>
            </a:r>
            <a:endParaRPr lang="en-US" sz="2000" i="1"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cxnSp>
        <p:nvCxnSpPr>
          <p:cNvPr id="5" name="Straight Arrow Connector 4"/>
          <p:cNvCxnSpPr/>
          <p:nvPr/>
        </p:nvCxnSpPr>
        <p:spPr>
          <a:xfrm>
            <a:off x="3251150" y="2733051"/>
            <a:ext cx="10014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4374604" y="2389800"/>
            <a:ext cx="6857228" cy="1754326"/>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Slow grower, member of </a:t>
            </a:r>
            <a:r>
              <a:rPr lang="en-US" i="1" dirty="0" smtClean="0">
                <a:latin typeface="Arial" charset="0"/>
                <a:ea typeface="Arial" charset="0"/>
                <a:cs typeface="Arial" charset="0"/>
              </a:rPr>
              <a:t>M. </a:t>
            </a:r>
            <a:r>
              <a:rPr lang="en-US" i="1" dirty="0" err="1" smtClean="0">
                <a:latin typeface="Arial" charset="0"/>
                <a:ea typeface="Arial" charset="0"/>
                <a:cs typeface="Arial" charset="0"/>
              </a:rPr>
              <a:t>avium</a:t>
            </a:r>
            <a:r>
              <a:rPr lang="en-US" i="1" dirty="0" smtClean="0">
                <a:latin typeface="Arial" charset="0"/>
                <a:ea typeface="Arial" charset="0"/>
                <a:cs typeface="Arial" charset="0"/>
              </a:rPr>
              <a:t> complex</a:t>
            </a:r>
          </a:p>
          <a:p>
            <a:pPr marL="285750" indent="-285750">
              <a:buFont typeface="Wingdings" charset="2"/>
              <a:buChar char="§"/>
            </a:pPr>
            <a:r>
              <a:rPr lang="en-US" b="1" dirty="0" smtClean="0">
                <a:latin typeface="Arial" charset="0"/>
                <a:ea typeface="Arial" charset="0"/>
                <a:cs typeface="Arial" charset="0"/>
              </a:rPr>
              <a:t>Linked cardiac surgery pts due to contaminated heater-cooler devices used in cardiac bypass </a:t>
            </a:r>
            <a:r>
              <a:rPr lang="en-US" dirty="0" smtClean="0">
                <a:latin typeface="Arial" charset="0"/>
                <a:ea typeface="Arial" charset="0"/>
                <a:cs typeface="Arial" charset="0"/>
              </a:rPr>
              <a:t>(heart valve surgery &gt;&gt;&gt; CABG, LVAD, heart-lung transplant, vascular grafts) </a:t>
            </a:r>
          </a:p>
          <a:p>
            <a:pPr marL="285750" indent="-285750">
              <a:buFont typeface="Wingdings" charset="2"/>
              <a:buChar char="§"/>
            </a:pPr>
            <a:r>
              <a:rPr lang="en-US" dirty="0" smtClean="0">
                <a:latin typeface="Arial" charset="0"/>
                <a:ea typeface="Arial" charset="0"/>
                <a:cs typeface="Arial" charset="0"/>
              </a:rPr>
              <a:t>Endocarditis, severe disseminated infection, chronic sternal wound infection </a:t>
            </a:r>
          </a:p>
        </p:txBody>
      </p:sp>
    </p:spTree>
    <p:extLst>
      <p:ext uri="{BB962C8B-B14F-4D97-AF65-F5344CB8AC3E}">
        <p14:creationId xmlns:p14="http://schemas.microsoft.com/office/powerpoint/2010/main" val="257896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3725567"/>
          </a:xfrm>
        </p:spPr>
        <p:txBody>
          <a:bodyPr>
            <a:noAutofit/>
          </a:bodyPr>
          <a:lstStyle/>
          <a:p>
            <a:pPr marL="0" indent="0">
              <a:buNone/>
            </a:pPr>
            <a:r>
              <a:rPr lang="en-US" sz="2000" dirty="0" smtClean="0">
                <a:latin typeface="Arial" charset="0"/>
                <a:ea typeface="Arial" charset="0"/>
                <a:cs typeface="Arial" charset="0"/>
              </a:rPr>
              <a:t>The organism identified was most likely</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	A. </a:t>
            </a:r>
            <a:r>
              <a:rPr lang="en-US" sz="2000" b="1" i="1" dirty="0">
                <a:latin typeface="Arial" charset="0"/>
                <a:ea typeface="Arial" charset="0"/>
                <a:cs typeface="Arial" charset="0"/>
              </a:rPr>
              <a:t>M. </a:t>
            </a:r>
            <a:r>
              <a:rPr lang="en-US" sz="2000" b="1" i="1" dirty="0" err="1">
                <a:latin typeface="Arial" charset="0"/>
                <a:ea typeface="Arial" charset="0"/>
                <a:cs typeface="Arial" charset="0"/>
              </a:rPr>
              <a:t>fortuitum</a:t>
            </a:r>
            <a:endParaRPr lang="en-US" sz="2000" b="1" i="1" dirty="0">
              <a:latin typeface="Arial" charset="0"/>
              <a:ea typeface="Arial" charset="0"/>
              <a:cs typeface="Arial" charset="0"/>
            </a:endParaRPr>
          </a:p>
          <a:p>
            <a:pPr marL="0" indent="0">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gordonae</a:t>
            </a:r>
            <a:r>
              <a:rPr lang="en-US" sz="2000" i="1" dirty="0" smtClean="0">
                <a:latin typeface="Arial" charset="0"/>
                <a:ea typeface="Arial" charset="0"/>
                <a:cs typeface="Arial" charset="0"/>
              </a:rPr>
              <a:t> </a:t>
            </a:r>
          </a:p>
          <a:p>
            <a:pPr marL="0" indent="0">
              <a:buNone/>
            </a:pPr>
            <a:r>
              <a:rPr lang="en-US" sz="2000" dirty="0" smtClean="0">
                <a:latin typeface="Arial" charset="0"/>
                <a:ea typeface="Arial" charset="0"/>
                <a:cs typeface="Arial" charset="0"/>
              </a:rPr>
              <a:t>	C. </a:t>
            </a:r>
            <a:r>
              <a:rPr lang="en-US" sz="2000" i="1" dirty="0">
                <a:latin typeface="Arial" charset="0"/>
                <a:ea typeface="Arial" charset="0"/>
                <a:cs typeface="Arial" charset="0"/>
              </a:rPr>
              <a:t>M. chimaera</a:t>
            </a:r>
          </a:p>
          <a:p>
            <a:pPr marL="0" indent="0">
              <a:buNone/>
            </a:pPr>
            <a:r>
              <a:rPr lang="en-US" sz="2000" dirty="0" smtClean="0">
                <a:latin typeface="Arial" charset="0"/>
                <a:ea typeface="Arial" charset="0"/>
                <a:cs typeface="Arial" charset="0"/>
              </a:rPr>
              <a:t>	D. </a:t>
            </a:r>
            <a:r>
              <a:rPr lang="en-US" sz="2000" i="1" dirty="0">
                <a:latin typeface="Arial" charset="0"/>
                <a:ea typeface="Arial" charset="0"/>
                <a:cs typeface="Arial" charset="0"/>
              </a:rPr>
              <a:t>M. </a:t>
            </a:r>
            <a:r>
              <a:rPr lang="en-US" sz="2000" i="1" dirty="0" err="1" smtClean="0">
                <a:latin typeface="Arial" charset="0"/>
                <a:ea typeface="Arial" charset="0"/>
                <a:cs typeface="Arial" charset="0"/>
              </a:rPr>
              <a:t>kansasii</a:t>
            </a:r>
            <a:endParaRPr lang="en-US" sz="2000" i="1"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cxnSp>
        <p:nvCxnSpPr>
          <p:cNvPr id="5" name="Straight Arrow Connector 4"/>
          <p:cNvCxnSpPr/>
          <p:nvPr/>
        </p:nvCxnSpPr>
        <p:spPr>
          <a:xfrm>
            <a:off x="3059635" y="3119049"/>
            <a:ext cx="10014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4183309" y="2786708"/>
            <a:ext cx="6157455" cy="1200329"/>
          </a:xfrm>
          <a:prstGeom prst="rect">
            <a:avLst/>
          </a:prstGeom>
        </p:spPr>
        <p:txBody>
          <a:bodyPr wrap="none">
            <a:spAutoFit/>
          </a:bodyPr>
          <a:lstStyle/>
          <a:p>
            <a:pPr marL="285750" indent="-285750">
              <a:buFont typeface="Wingdings" charset="2"/>
              <a:buChar char="§"/>
            </a:pPr>
            <a:r>
              <a:rPr lang="en-US" dirty="0" smtClean="0">
                <a:latin typeface="Arial" charset="0"/>
                <a:ea typeface="Arial" charset="0"/>
                <a:cs typeface="Arial" charset="0"/>
              </a:rPr>
              <a:t>Slow grower</a:t>
            </a:r>
          </a:p>
          <a:p>
            <a:pPr marL="285750" indent="-285750">
              <a:buFont typeface="Wingdings" charset="2"/>
              <a:buChar char="§"/>
            </a:pPr>
            <a:r>
              <a:rPr lang="en-US" dirty="0" smtClean="0">
                <a:latin typeface="Arial" charset="0"/>
                <a:ea typeface="Arial" charset="0"/>
                <a:cs typeface="Arial" charset="0"/>
              </a:rPr>
              <a:t>2</a:t>
            </a:r>
            <a:r>
              <a:rPr lang="en-US" baseline="30000" dirty="0" smtClean="0">
                <a:latin typeface="Arial" charset="0"/>
                <a:ea typeface="Arial" charset="0"/>
                <a:cs typeface="Arial" charset="0"/>
              </a:rPr>
              <a:t>nd</a:t>
            </a:r>
            <a:r>
              <a:rPr lang="en-US" dirty="0" smtClean="0">
                <a:latin typeface="Arial" charset="0"/>
                <a:ea typeface="Arial" charset="0"/>
                <a:cs typeface="Arial" charset="0"/>
              </a:rPr>
              <a:t> most common cause of NTM lung disease in the US</a:t>
            </a:r>
          </a:p>
          <a:p>
            <a:pPr marL="285750" indent="-285750">
              <a:buFont typeface="Wingdings" charset="2"/>
              <a:buChar char="§"/>
            </a:pPr>
            <a:r>
              <a:rPr lang="en-US" dirty="0" smtClean="0">
                <a:latin typeface="Arial" charset="0"/>
                <a:ea typeface="Arial" charset="0"/>
                <a:cs typeface="Arial" charset="0"/>
              </a:rPr>
              <a:t>Extra-pulmonary infections uncommon</a:t>
            </a:r>
          </a:p>
          <a:p>
            <a:pPr marL="285750" indent="-285750">
              <a:buFont typeface="Wingdings" charset="2"/>
              <a:buChar char="§"/>
            </a:pPr>
            <a:endParaRPr lang="en-US" dirty="0"/>
          </a:p>
        </p:txBody>
      </p:sp>
    </p:spTree>
    <p:extLst>
      <p:ext uri="{BB962C8B-B14F-4D97-AF65-F5344CB8AC3E}">
        <p14:creationId xmlns:p14="http://schemas.microsoft.com/office/powerpoint/2010/main" val="767864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RGM</a:t>
            </a:r>
            <a:endParaRPr lang="en-US" sz="3400" b="1" dirty="0">
              <a:latin typeface="Arial" charset="0"/>
              <a:ea typeface="Arial" charset="0"/>
              <a:cs typeface="Arial" charset="0"/>
            </a:endParaRPr>
          </a:p>
        </p:txBody>
      </p:sp>
      <p:sp>
        <p:nvSpPr>
          <p:cNvPr id="5" name="Content Placeholder 5"/>
          <p:cNvSpPr>
            <a:spLocks noGrp="1"/>
          </p:cNvSpPr>
          <p:nvPr>
            <p:ph idx="1"/>
          </p:nvPr>
        </p:nvSpPr>
        <p:spPr>
          <a:xfrm>
            <a:off x="482988" y="724530"/>
            <a:ext cx="10849576" cy="4609470"/>
          </a:xfrm>
        </p:spPr>
        <p:txBody>
          <a:bodyPr>
            <a:noAutofit/>
          </a:bodyPr>
          <a:lstStyle/>
          <a:p>
            <a:pPr>
              <a:buFont typeface="Wingdings" charset="2"/>
              <a:buChar char="§"/>
            </a:pPr>
            <a:r>
              <a:rPr lang="en-US" sz="1800" b="1" i="1" dirty="0">
                <a:latin typeface="Arial" charset="0"/>
                <a:ea typeface="Arial" charset="0"/>
                <a:cs typeface="Arial" charset="0"/>
              </a:rPr>
              <a:t>M. </a:t>
            </a:r>
            <a:r>
              <a:rPr lang="en-US" sz="1800" b="1" i="1" dirty="0" err="1">
                <a:latin typeface="Arial" charset="0"/>
                <a:ea typeface="Arial" charset="0"/>
                <a:cs typeface="Arial" charset="0"/>
              </a:rPr>
              <a:t>fortuitum</a:t>
            </a:r>
            <a:r>
              <a:rPr lang="en-US" sz="1800" b="1" i="1" dirty="0">
                <a:latin typeface="Arial" charset="0"/>
                <a:ea typeface="Arial" charset="0"/>
                <a:cs typeface="Arial" charset="0"/>
              </a:rPr>
              <a:t> </a:t>
            </a:r>
            <a:endParaRPr lang="en-US" sz="1800" b="1" i="1" dirty="0" smtClean="0">
              <a:latin typeface="Arial" charset="0"/>
              <a:ea typeface="Arial" charset="0"/>
              <a:cs typeface="Arial" charset="0"/>
            </a:endParaRPr>
          </a:p>
          <a:p>
            <a:pPr marL="742950" lvl="1" indent="-285750">
              <a:buFont typeface="Wingdings" charset="2"/>
              <a:buChar char="§"/>
            </a:pPr>
            <a:r>
              <a:rPr lang="en-US" sz="1800" dirty="0" smtClean="0">
                <a:latin typeface="Arial" charset="0"/>
                <a:ea typeface="Arial" charset="0"/>
                <a:cs typeface="Arial" charset="0"/>
              </a:rPr>
              <a:t>Particular associations: whirlpool pedicure </a:t>
            </a:r>
            <a:r>
              <a:rPr lang="en-US" sz="1800" dirty="0">
                <a:latin typeface="Arial" charset="0"/>
                <a:ea typeface="Arial" charset="0"/>
                <a:cs typeface="Arial" charset="0"/>
              </a:rPr>
              <a:t>footbaths </a:t>
            </a:r>
            <a:r>
              <a:rPr lang="en-US" sz="1800" dirty="0" smtClean="0">
                <a:latin typeface="Arial" charset="0"/>
                <a:ea typeface="Arial" charset="0"/>
                <a:cs typeface="Arial" charset="0"/>
              </a:rPr>
              <a:t>outbreaks, chronic aspiration and </a:t>
            </a:r>
            <a:r>
              <a:rPr lang="en-US" sz="1800" dirty="0">
                <a:latin typeface="Arial" charset="0"/>
                <a:ea typeface="Arial" charset="0"/>
                <a:cs typeface="Arial" charset="0"/>
              </a:rPr>
              <a:t>acid </a:t>
            </a:r>
            <a:r>
              <a:rPr lang="en-US" sz="1800" dirty="0" smtClean="0">
                <a:latin typeface="Arial" charset="0"/>
                <a:ea typeface="Arial" charset="0"/>
                <a:cs typeface="Arial" charset="0"/>
              </a:rPr>
              <a:t>reflux (for pulmonary disease)</a:t>
            </a:r>
            <a:endParaRPr lang="en-US" sz="1800" dirty="0">
              <a:latin typeface="Arial" charset="0"/>
              <a:ea typeface="Arial" charset="0"/>
              <a:cs typeface="Arial" charset="0"/>
            </a:endParaRPr>
          </a:p>
          <a:p>
            <a:pPr lvl="1">
              <a:buFont typeface="Wingdings" charset="2"/>
              <a:buChar char="§"/>
            </a:pPr>
            <a:endParaRPr lang="en-US" sz="1800" i="1" dirty="0">
              <a:latin typeface="Arial" charset="0"/>
              <a:ea typeface="Arial" charset="0"/>
              <a:cs typeface="Arial" charset="0"/>
            </a:endParaRPr>
          </a:p>
          <a:p>
            <a:pPr>
              <a:buFont typeface="Wingdings" charset="2"/>
              <a:buChar char="§"/>
            </a:pPr>
            <a:r>
              <a:rPr lang="en-US" sz="1800" b="1" i="1" dirty="0">
                <a:latin typeface="Arial" charset="0"/>
                <a:ea typeface="Arial" charset="0"/>
                <a:cs typeface="Arial" charset="0"/>
              </a:rPr>
              <a:t>M. </a:t>
            </a:r>
            <a:r>
              <a:rPr lang="en-US" sz="1800" b="1" i="1" dirty="0" err="1" smtClean="0">
                <a:latin typeface="Arial" charset="0"/>
                <a:ea typeface="Arial" charset="0"/>
                <a:cs typeface="Arial" charset="0"/>
              </a:rPr>
              <a:t>chelonae</a:t>
            </a:r>
            <a:endParaRPr lang="en-US" sz="1800" b="1" i="1" dirty="0">
              <a:latin typeface="Arial" charset="0"/>
              <a:ea typeface="Arial" charset="0"/>
              <a:cs typeface="Arial" charset="0"/>
            </a:endParaRPr>
          </a:p>
          <a:p>
            <a:pPr lvl="1">
              <a:buFont typeface="Wingdings" charset="2"/>
              <a:buChar char="§"/>
            </a:pPr>
            <a:r>
              <a:rPr lang="en-US" sz="1800" dirty="0" smtClean="0">
                <a:latin typeface="Arial" charset="0"/>
                <a:ea typeface="Arial" charset="0"/>
                <a:cs typeface="Arial" charset="0"/>
              </a:rPr>
              <a:t>Particular associations: keratitis </a:t>
            </a:r>
            <a:r>
              <a:rPr lang="en-US" sz="1800" dirty="0">
                <a:latin typeface="Arial" charset="0"/>
                <a:ea typeface="Arial" charset="0"/>
                <a:cs typeface="Arial" charset="0"/>
              </a:rPr>
              <a:t>(contact lenses, ocular </a:t>
            </a:r>
            <a:r>
              <a:rPr lang="en-US" sz="1800" dirty="0" smtClean="0">
                <a:latin typeface="Arial" charset="0"/>
                <a:ea typeface="Arial" charset="0"/>
                <a:cs typeface="Arial" charset="0"/>
              </a:rPr>
              <a:t>surgeries), tattoo </a:t>
            </a:r>
            <a:r>
              <a:rPr lang="en-US" sz="1800" dirty="0">
                <a:latin typeface="Arial" charset="0"/>
                <a:ea typeface="Arial" charset="0"/>
                <a:cs typeface="Arial" charset="0"/>
              </a:rPr>
              <a:t>ink outbreaks</a:t>
            </a:r>
          </a:p>
          <a:p>
            <a:pPr lvl="1">
              <a:buFont typeface="Wingdings" charset="2"/>
              <a:buChar char="§"/>
            </a:pPr>
            <a:endParaRPr lang="en-US" sz="1800" i="1" dirty="0">
              <a:latin typeface="Arial" charset="0"/>
              <a:ea typeface="Arial" charset="0"/>
              <a:cs typeface="Arial" charset="0"/>
            </a:endParaRPr>
          </a:p>
          <a:p>
            <a:pPr>
              <a:buFont typeface="Wingdings" charset="2"/>
              <a:buChar char="§"/>
            </a:pPr>
            <a:r>
              <a:rPr lang="en-US" sz="1800" b="1" i="1" dirty="0">
                <a:latin typeface="Arial" charset="0"/>
                <a:ea typeface="Arial" charset="0"/>
                <a:cs typeface="Arial" charset="0"/>
              </a:rPr>
              <a:t>M. </a:t>
            </a:r>
            <a:r>
              <a:rPr lang="en-US" sz="1800" b="1" i="1" dirty="0" err="1">
                <a:latin typeface="Arial" charset="0"/>
                <a:ea typeface="Arial" charset="0"/>
                <a:cs typeface="Arial" charset="0"/>
              </a:rPr>
              <a:t>abscessus</a:t>
            </a:r>
            <a:r>
              <a:rPr lang="en-US" sz="1800" b="1" dirty="0">
                <a:latin typeface="Arial" charset="0"/>
                <a:ea typeface="Arial" charset="0"/>
                <a:cs typeface="Arial" charset="0"/>
              </a:rPr>
              <a:t> </a:t>
            </a:r>
            <a:r>
              <a:rPr lang="en-US" sz="1800" dirty="0">
                <a:latin typeface="Arial" charset="0"/>
                <a:ea typeface="Arial" charset="0"/>
                <a:cs typeface="Arial" charset="0"/>
              </a:rPr>
              <a:t>(subsp. </a:t>
            </a:r>
            <a:r>
              <a:rPr lang="en-US" sz="1800" i="1" dirty="0" err="1">
                <a:latin typeface="Arial" charset="0"/>
                <a:ea typeface="Arial" charset="0"/>
                <a:cs typeface="Arial" charset="0"/>
              </a:rPr>
              <a:t>abscessus</a:t>
            </a:r>
            <a:r>
              <a:rPr lang="en-US" sz="1800" dirty="0">
                <a:latin typeface="Arial" charset="0"/>
                <a:ea typeface="Arial" charset="0"/>
                <a:cs typeface="Arial" charset="0"/>
              </a:rPr>
              <a:t>, </a:t>
            </a:r>
            <a:r>
              <a:rPr lang="en-US" sz="1800" i="1" dirty="0" err="1">
                <a:latin typeface="Arial" charset="0"/>
                <a:ea typeface="Arial" charset="0"/>
                <a:cs typeface="Arial" charset="0"/>
              </a:rPr>
              <a:t>massiliense</a:t>
            </a:r>
            <a:r>
              <a:rPr lang="en-US" sz="1800" dirty="0">
                <a:latin typeface="Arial" charset="0"/>
                <a:ea typeface="Arial" charset="0"/>
                <a:cs typeface="Arial" charset="0"/>
              </a:rPr>
              <a:t>, </a:t>
            </a:r>
            <a:r>
              <a:rPr lang="en-US" sz="1800" i="1" dirty="0" err="1">
                <a:latin typeface="Arial" charset="0"/>
                <a:ea typeface="Arial" charset="0"/>
                <a:cs typeface="Arial" charset="0"/>
              </a:rPr>
              <a:t>bolletii</a:t>
            </a:r>
            <a:r>
              <a:rPr lang="en-US" sz="1800" dirty="0">
                <a:latin typeface="Arial" charset="0"/>
                <a:ea typeface="Arial" charset="0"/>
                <a:cs typeface="Arial" charset="0"/>
              </a:rPr>
              <a:t>)</a:t>
            </a:r>
          </a:p>
          <a:p>
            <a:pPr>
              <a:buFont typeface="Wingdings" charset="2"/>
              <a:buChar char="§"/>
            </a:pPr>
            <a:endParaRPr lang="en-US" sz="1800" dirty="0">
              <a:latin typeface="Arial" charset="0"/>
              <a:ea typeface="Arial" charset="0"/>
              <a:cs typeface="Arial" charset="0"/>
            </a:endParaRPr>
          </a:p>
          <a:p>
            <a:pPr>
              <a:buFont typeface="Wingdings" charset="2"/>
              <a:buChar char="§"/>
            </a:pPr>
            <a:r>
              <a:rPr lang="en-US" sz="1800" dirty="0">
                <a:latin typeface="Arial" charset="0"/>
                <a:ea typeface="Arial" charset="0"/>
                <a:cs typeface="Arial" charset="0"/>
              </a:rPr>
              <a:t>Clinical </a:t>
            </a:r>
            <a:r>
              <a:rPr lang="en-US" sz="1800" dirty="0" smtClean="0">
                <a:latin typeface="Arial" charset="0"/>
                <a:ea typeface="Arial" charset="0"/>
                <a:cs typeface="Arial" charset="0"/>
              </a:rPr>
              <a:t>manifestations: skin</a:t>
            </a:r>
            <a:r>
              <a:rPr lang="en-US" sz="1800" dirty="0">
                <a:latin typeface="Arial" charset="0"/>
                <a:ea typeface="Arial" charset="0"/>
                <a:cs typeface="Arial" charset="0"/>
              </a:rPr>
              <a:t>, bone, soft tissue infections; less commonly pulmonary </a:t>
            </a:r>
            <a:r>
              <a:rPr lang="en-US" sz="1800" dirty="0" smtClean="0">
                <a:latin typeface="Arial" charset="0"/>
                <a:ea typeface="Arial" charset="0"/>
                <a:cs typeface="Arial" charset="0"/>
              </a:rPr>
              <a:t>infections</a:t>
            </a:r>
          </a:p>
          <a:p>
            <a:pPr>
              <a:buFont typeface="Wingdings" charset="2"/>
              <a:buChar char="§"/>
            </a:pPr>
            <a:endParaRPr lang="en-US" sz="1800" dirty="0">
              <a:latin typeface="Arial" charset="0"/>
              <a:ea typeface="Arial" charset="0"/>
              <a:cs typeface="Arial" charset="0"/>
            </a:endParaRPr>
          </a:p>
          <a:p>
            <a:pPr>
              <a:buFont typeface="Wingdings" charset="2"/>
              <a:buChar char="§"/>
            </a:pPr>
            <a:endParaRPr lang="en-US" sz="1800" dirty="0">
              <a:latin typeface="Arial" charset="0"/>
              <a:ea typeface="Arial" charset="0"/>
              <a:cs typeface="Arial" charset="0"/>
            </a:endParaRPr>
          </a:p>
          <a:p>
            <a:pPr>
              <a:buFont typeface="Wingdings" charset="2"/>
              <a:buChar char="§"/>
            </a:pPr>
            <a:endParaRPr lang="en-US" sz="1800" dirty="0">
              <a:latin typeface="Arial" charset="0"/>
              <a:ea typeface="Arial" charset="0"/>
              <a:cs typeface="Arial" charset="0"/>
            </a:endParaRPr>
          </a:p>
        </p:txBody>
      </p:sp>
    </p:spTree>
    <p:extLst>
      <p:ext uri="{BB962C8B-B14F-4D97-AF65-F5344CB8AC3E}">
        <p14:creationId xmlns:p14="http://schemas.microsoft.com/office/powerpoint/2010/main" val="1102648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RGM</a:t>
            </a:r>
            <a:endParaRPr lang="en-US" sz="3400" b="1" dirty="0">
              <a:latin typeface="Arial" charset="0"/>
              <a:ea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23396945"/>
              </p:ext>
            </p:extLst>
          </p:nvPr>
        </p:nvGraphicFramePr>
        <p:xfrm>
          <a:off x="224561" y="903907"/>
          <a:ext cx="6660333" cy="5407247"/>
        </p:xfrm>
        <a:graphic>
          <a:graphicData uri="http://schemas.openxmlformats.org/drawingml/2006/table">
            <a:tbl>
              <a:tblPr firstRow="1" bandRow="1">
                <a:tableStyleId>{5C22544A-7EE6-4342-B048-85BDC9FD1C3A}</a:tableStyleId>
              </a:tblPr>
              <a:tblGrid>
                <a:gridCol w="1839382"/>
                <a:gridCol w="2400637"/>
                <a:gridCol w="2420314"/>
              </a:tblGrid>
              <a:tr h="708274">
                <a:tc>
                  <a:txBody>
                    <a:bodyPr/>
                    <a:lstStyle/>
                    <a:p>
                      <a:endParaRPr lang="en-US" sz="1800" dirty="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800" dirty="0" smtClean="0">
                          <a:solidFill>
                            <a:schemeClr val="tx1"/>
                          </a:solidFill>
                          <a:latin typeface="Arial" charset="0"/>
                          <a:ea typeface="Arial" charset="0"/>
                          <a:cs typeface="Arial" charset="0"/>
                        </a:rPr>
                        <a:t>Inducible resistance to macrolides?</a:t>
                      </a:r>
                    </a:p>
                    <a:p>
                      <a:pPr algn="ctr"/>
                      <a:r>
                        <a:rPr lang="en-US" sz="1800" b="0" dirty="0" smtClean="0">
                          <a:solidFill>
                            <a:schemeClr val="tx1"/>
                          </a:solidFill>
                          <a:latin typeface="Arial" charset="0"/>
                          <a:ea typeface="Arial" charset="0"/>
                          <a:cs typeface="Arial" charset="0"/>
                        </a:rPr>
                        <a:t>(separate</a:t>
                      </a:r>
                      <a:r>
                        <a:rPr lang="en-US" sz="1800" b="0" baseline="0" dirty="0" smtClean="0">
                          <a:solidFill>
                            <a:schemeClr val="tx1"/>
                          </a:solidFill>
                          <a:latin typeface="Arial" charset="0"/>
                          <a:ea typeface="Arial" charset="0"/>
                          <a:cs typeface="Arial" charset="0"/>
                        </a:rPr>
                        <a:t> from constitutive resistance)</a:t>
                      </a:r>
                      <a:r>
                        <a:rPr lang="en-US" sz="1800" dirty="0" smtClean="0">
                          <a:solidFill>
                            <a:schemeClr val="tx1"/>
                          </a:solidFill>
                          <a:latin typeface="Arial" charset="0"/>
                          <a:ea typeface="Arial" charset="0"/>
                          <a:cs typeface="Arial" charset="0"/>
                        </a:rPr>
                        <a:t> </a:t>
                      </a:r>
                      <a:endParaRPr lang="en-US" sz="1800"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3183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1" dirty="0" smtClean="0">
                        <a:solidFill>
                          <a:schemeClr val="tx1"/>
                        </a:solidFill>
                        <a:latin typeface="Arial" charset="0"/>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tx1"/>
                          </a:solidFill>
                          <a:latin typeface="Arial" charset="0"/>
                          <a:ea typeface="Arial" charset="0"/>
                          <a:cs typeface="Arial" charset="0"/>
                        </a:rPr>
                        <a:t>M. </a:t>
                      </a:r>
                      <a:r>
                        <a:rPr lang="en-US" sz="1800" b="0" i="1" dirty="0" err="1" smtClean="0">
                          <a:solidFill>
                            <a:schemeClr val="tx1"/>
                          </a:solidFill>
                          <a:latin typeface="Arial" charset="0"/>
                          <a:ea typeface="Arial" charset="0"/>
                          <a:cs typeface="Arial" charset="0"/>
                        </a:rPr>
                        <a:t>fortuitum</a:t>
                      </a:r>
                      <a:r>
                        <a:rPr lang="en-US" sz="1800" b="0" i="1" dirty="0" smtClean="0">
                          <a:solidFill>
                            <a:schemeClr val="tx1"/>
                          </a:solidFill>
                          <a:latin typeface="Arial" charset="0"/>
                          <a:ea typeface="Arial" charset="0"/>
                          <a:cs typeface="Arial"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800" dirty="0" smtClean="0">
                        <a:solidFill>
                          <a:schemeClr val="tx1"/>
                        </a:solidFill>
                        <a:latin typeface="Arial" charset="0"/>
                        <a:ea typeface="Arial" charset="0"/>
                        <a:cs typeface="Arial" charset="0"/>
                      </a:endParaRPr>
                    </a:p>
                    <a:p>
                      <a:pPr algn="ctr"/>
                      <a:r>
                        <a:rPr lang="en-US" sz="1800" dirty="0" smtClean="0">
                          <a:solidFill>
                            <a:schemeClr val="tx1"/>
                          </a:solidFill>
                          <a:latin typeface="Arial" charset="0"/>
                          <a:ea typeface="Arial" charset="0"/>
                          <a:cs typeface="Arial" charset="0"/>
                        </a:rPr>
                        <a:t>Yes,</a:t>
                      </a:r>
                      <a:r>
                        <a:rPr lang="en-US" sz="1800" baseline="0" dirty="0" smtClean="0">
                          <a:solidFill>
                            <a:schemeClr val="tx1"/>
                          </a:solidFill>
                          <a:latin typeface="Arial" charset="0"/>
                          <a:ea typeface="Arial" charset="0"/>
                          <a:cs typeface="Arial" charset="0"/>
                        </a:rPr>
                        <a:t> </a:t>
                      </a:r>
                      <a:r>
                        <a:rPr lang="en-US" sz="1800" i="1" baseline="0" dirty="0" err="1" smtClean="0">
                          <a:solidFill>
                            <a:schemeClr val="tx1"/>
                          </a:solidFill>
                          <a:latin typeface="Arial" charset="0"/>
                          <a:ea typeface="Arial" charset="0"/>
                          <a:cs typeface="Arial" charset="0"/>
                        </a:rPr>
                        <a:t>erm</a:t>
                      </a:r>
                      <a:r>
                        <a:rPr lang="en-US" sz="1800" i="1" baseline="0" dirty="0" smtClean="0">
                          <a:solidFill>
                            <a:schemeClr val="tx1"/>
                          </a:solidFill>
                          <a:latin typeface="Arial" charset="0"/>
                          <a:ea typeface="Arial" charset="0"/>
                          <a:cs typeface="Arial" charset="0"/>
                        </a:rPr>
                        <a:t> </a:t>
                      </a:r>
                      <a:r>
                        <a:rPr lang="en-US" sz="1800" i="0" baseline="0" dirty="0" smtClean="0">
                          <a:solidFill>
                            <a:schemeClr val="tx1"/>
                          </a:solidFill>
                          <a:latin typeface="Arial" charset="0"/>
                          <a:ea typeface="Arial" charset="0"/>
                          <a:cs typeface="Arial" charset="0"/>
                        </a:rPr>
                        <a:t>gene</a:t>
                      </a:r>
                      <a:endParaRPr lang="en-US" sz="1800" i="1" baseline="0" dirty="0" smtClean="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131957">
                <a:tc>
                  <a:txBody>
                    <a:bodyPr/>
                    <a:lstStyle/>
                    <a:p>
                      <a:pPr algn="ctr">
                        <a:buFontTx/>
                        <a:buNone/>
                      </a:pPr>
                      <a:endParaRPr lang="en-US" sz="1800" i="1" dirty="0" smtClean="0">
                        <a:latin typeface="Arial" charset="0"/>
                        <a:ea typeface="Arial" charset="0"/>
                        <a:cs typeface="Arial" charset="0"/>
                      </a:endParaRPr>
                    </a:p>
                    <a:p>
                      <a:pPr algn="ctr">
                        <a:buFontTx/>
                        <a:buNone/>
                      </a:pP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chelonae</a:t>
                      </a:r>
                      <a:endParaRPr lang="en-US" sz="1800" i="1" dirty="0" smtClean="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800" dirty="0" smtClean="0">
                        <a:solidFill>
                          <a:schemeClr val="tx1"/>
                        </a:solidFill>
                        <a:latin typeface="Arial" charset="0"/>
                        <a:ea typeface="Arial" charset="0"/>
                        <a:cs typeface="Arial" charset="0"/>
                      </a:endParaRPr>
                    </a:p>
                    <a:p>
                      <a:pPr algn="ctr"/>
                      <a:r>
                        <a:rPr lang="en-US" sz="1800" dirty="0" smtClean="0">
                          <a:solidFill>
                            <a:schemeClr val="tx1"/>
                          </a:solidFill>
                          <a:latin typeface="Arial" charset="0"/>
                          <a:ea typeface="Arial" charset="0"/>
                          <a:cs typeface="Arial" charset="0"/>
                        </a:rPr>
                        <a:t>No</a:t>
                      </a:r>
                      <a:endParaRPr lang="en-US" sz="1800"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528612">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smtClean="0">
                        <a:latin typeface="Arial" charset="0"/>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smtClean="0">
                        <a:latin typeface="Arial" charset="0"/>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abscessus</a:t>
                      </a:r>
                      <a:endParaRPr lang="en-US" sz="1800" dirty="0" smtClean="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smtClean="0">
                          <a:solidFill>
                            <a:schemeClr val="tx1"/>
                          </a:solidFill>
                          <a:latin typeface="Arial" charset="0"/>
                          <a:ea typeface="Arial" charset="0"/>
                          <a:cs typeface="Arial" charset="0"/>
                        </a:rPr>
                        <a:t>subsp</a:t>
                      </a:r>
                      <a:r>
                        <a:rPr lang="en-US" sz="1800" i="1" dirty="0" smtClean="0">
                          <a:solidFill>
                            <a:schemeClr val="tx1"/>
                          </a:solidFill>
                          <a:latin typeface="Arial" charset="0"/>
                          <a:ea typeface="Arial" charset="0"/>
                          <a:cs typeface="Arial" charset="0"/>
                        </a:rPr>
                        <a:t>. </a:t>
                      </a:r>
                      <a:r>
                        <a:rPr lang="en-US" sz="1800" i="1" dirty="0" err="1" smtClean="0">
                          <a:solidFill>
                            <a:schemeClr val="tx1"/>
                          </a:solidFill>
                          <a:latin typeface="Arial" charset="0"/>
                          <a:ea typeface="Arial" charset="0"/>
                          <a:cs typeface="Arial" charset="0"/>
                        </a:rPr>
                        <a:t>abscessus</a:t>
                      </a:r>
                      <a:endParaRPr lang="en-US" sz="1800" i="1"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charset="0"/>
                          <a:ea typeface="Arial" charset="0"/>
                          <a:cs typeface="Arial" charset="0"/>
                        </a:rPr>
                        <a:t>Yes,</a:t>
                      </a:r>
                      <a:r>
                        <a:rPr lang="en-US" sz="1800" baseline="0" dirty="0" smtClean="0">
                          <a:solidFill>
                            <a:schemeClr val="tx1"/>
                          </a:solidFill>
                          <a:latin typeface="Arial" charset="0"/>
                          <a:ea typeface="Arial" charset="0"/>
                          <a:cs typeface="Arial" charset="0"/>
                        </a:rPr>
                        <a:t> </a:t>
                      </a:r>
                      <a:r>
                        <a:rPr lang="en-US" sz="1800" i="1" baseline="0" dirty="0" err="1" smtClean="0">
                          <a:solidFill>
                            <a:schemeClr val="tx1"/>
                          </a:solidFill>
                          <a:latin typeface="Arial" charset="0"/>
                          <a:ea typeface="Arial" charset="0"/>
                          <a:cs typeface="Arial" charset="0"/>
                        </a:rPr>
                        <a:t>erm</a:t>
                      </a:r>
                      <a:r>
                        <a:rPr lang="en-US" sz="1800" i="1" baseline="0" dirty="0" smtClean="0">
                          <a:solidFill>
                            <a:schemeClr val="tx1"/>
                          </a:solidFill>
                          <a:latin typeface="Arial" charset="0"/>
                          <a:ea typeface="Arial" charset="0"/>
                          <a:cs typeface="Arial" charset="0"/>
                        </a:rPr>
                        <a:t> </a:t>
                      </a:r>
                      <a:r>
                        <a:rPr lang="en-US" sz="1800" i="0" baseline="0" dirty="0" smtClean="0">
                          <a:solidFill>
                            <a:schemeClr val="tx1"/>
                          </a:solidFill>
                          <a:latin typeface="Arial" charset="0"/>
                          <a:ea typeface="Arial" charset="0"/>
                          <a:cs typeface="Arial" charset="0"/>
                        </a:rPr>
                        <a:t>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11820">
                <a:tc vMerge="1">
                  <a:txBody>
                    <a:bodyPr/>
                    <a:lstStyle/>
                    <a:p>
                      <a:endParaRPr lang="en-US"/>
                    </a:p>
                  </a:txBody>
                  <a:tcPr/>
                </a:tc>
                <a:tc>
                  <a:txBody>
                    <a:bodyPr/>
                    <a:lstStyle/>
                    <a:p>
                      <a:pPr algn="ctr"/>
                      <a:endParaRPr lang="en-US" sz="1800" i="0" dirty="0" smtClean="0">
                        <a:solidFill>
                          <a:schemeClr val="tx1"/>
                        </a:solidFill>
                        <a:latin typeface="Arial" charset="0"/>
                        <a:ea typeface="Arial" charset="0"/>
                        <a:cs typeface="Arial" charset="0"/>
                      </a:endParaRPr>
                    </a:p>
                    <a:p>
                      <a:pPr algn="ctr"/>
                      <a:r>
                        <a:rPr lang="en-US" sz="1800" i="0" dirty="0" smtClean="0">
                          <a:solidFill>
                            <a:schemeClr val="tx1"/>
                          </a:solidFill>
                          <a:latin typeface="Arial" charset="0"/>
                          <a:ea typeface="Arial" charset="0"/>
                          <a:cs typeface="Arial" charset="0"/>
                        </a:rPr>
                        <a:t>subsp</a:t>
                      </a:r>
                      <a:r>
                        <a:rPr lang="en-US" sz="1800" i="1" dirty="0" smtClean="0">
                          <a:solidFill>
                            <a:schemeClr val="tx1"/>
                          </a:solidFill>
                          <a:latin typeface="Arial" charset="0"/>
                          <a:ea typeface="Arial" charset="0"/>
                          <a:cs typeface="Arial" charset="0"/>
                        </a:rPr>
                        <a:t>. </a:t>
                      </a:r>
                      <a:r>
                        <a:rPr lang="en-US" sz="1800" i="1" dirty="0" err="1" smtClean="0">
                          <a:solidFill>
                            <a:schemeClr val="tx1"/>
                          </a:solidFill>
                          <a:latin typeface="Arial" charset="0"/>
                          <a:ea typeface="Arial" charset="0"/>
                          <a:cs typeface="Arial" charset="0"/>
                        </a:rPr>
                        <a:t>massiliense</a:t>
                      </a:r>
                      <a:endParaRPr lang="en-US" sz="1800" i="1"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solidFill>
                            <a:schemeClr val="tx1"/>
                          </a:solidFill>
                          <a:latin typeface="Arial" charset="0"/>
                          <a:ea typeface="Arial" charset="0"/>
                          <a:cs typeface="Arial" charset="0"/>
                        </a:rPr>
                        <a:t>No, </a:t>
                      </a:r>
                      <a:r>
                        <a:rPr lang="en-US" sz="1800" i="1" dirty="0" err="1" smtClean="0">
                          <a:solidFill>
                            <a:schemeClr val="tx1"/>
                          </a:solidFill>
                          <a:latin typeface="Arial" charset="0"/>
                          <a:ea typeface="Arial" charset="0"/>
                          <a:cs typeface="Arial" charset="0"/>
                        </a:rPr>
                        <a:t>erm</a:t>
                      </a:r>
                      <a:r>
                        <a:rPr lang="en-US" sz="1800" i="1" baseline="0" dirty="0" smtClean="0">
                          <a:solidFill>
                            <a:schemeClr val="tx1"/>
                          </a:solidFill>
                          <a:latin typeface="Arial" charset="0"/>
                          <a:ea typeface="Arial" charset="0"/>
                          <a:cs typeface="Arial" charset="0"/>
                        </a:rPr>
                        <a:t> </a:t>
                      </a:r>
                      <a:r>
                        <a:rPr lang="en-US" sz="1800" i="0" baseline="0" dirty="0" smtClean="0">
                          <a:solidFill>
                            <a:schemeClr val="tx1"/>
                          </a:solidFill>
                          <a:latin typeface="Arial" charset="0"/>
                          <a:ea typeface="Arial" charset="0"/>
                          <a:cs typeface="Arial" charset="0"/>
                        </a:rPr>
                        <a:t>gene is non-functional due to large deletion</a:t>
                      </a:r>
                      <a:endParaRPr lang="en-US" sz="1800" dirty="0" smtClean="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74">
                <a:tc vMerge="1">
                  <a:txBody>
                    <a:bodyPr/>
                    <a:lstStyle/>
                    <a:p>
                      <a:endParaRPr lang="en-US"/>
                    </a:p>
                  </a:txBody>
                  <a:tcPr/>
                </a:tc>
                <a:tc>
                  <a:txBody>
                    <a:bodyPr/>
                    <a:lstStyle/>
                    <a:p>
                      <a:pPr algn="ctr"/>
                      <a:r>
                        <a:rPr lang="en-US" sz="1800" i="0" dirty="0" smtClean="0">
                          <a:solidFill>
                            <a:schemeClr val="tx1"/>
                          </a:solidFill>
                          <a:latin typeface="Arial" charset="0"/>
                          <a:ea typeface="Arial" charset="0"/>
                          <a:cs typeface="Arial" charset="0"/>
                        </a:rPr>
                        <a:t>subsp</a:t>
                      </a:r>
                      <a:r>
                        <a:rPr lang="en-US" sz="1800" i="1" dirty="0" smtClean="0">
                          <a:solidFill>
                            <a:schemeClr val="tx1"/>
                          </a:solidFill>
                          <a:latin typeface="Arial" charset="0"/>
                          <a:ea typeface="Arial" charset="0"/>
                          <a:cs typeface="Arial" charset="0"/>
                        </a:rPr>
                        <a:t>. </a:t>
                      </a:r>
                      <a:r>
                        <a:rPr lang="en-US" sz="1800" i="1" dirty="0" err="1" smtClean="0">
                          <a:solidFill>
                            <a:schemeClr val="tx1"/>
                          </a:solidFill>
                          <a:latin typeface="Arial" charset="0"/>
                          <a:ea typeface="Arial" charset="0"/>
                          <a:cs typeface="Arial" charset="0"/>
                        </a:rPr>
                        <a:t>bolletii</a:t>
                      </a:r>
                      <a:endParaRPr lang="en-US" sz="1800" i="1"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charset="0"/>
                          <a:ea typeface="Arial" charset="0"/>
                          <a:cs typeface="Arial" charset="0"/>
                        </a:rPr>
                        <a:t>Yes</a:t>
                      </a:r>
                      <a:r>
                        <a:rPr lang="en-US" sz="1800" baseline="0" dirty="0" smtClean="0">
                          <a:solidFill>
                            <a:schemeClr val="tx1"/>
                          </a:solidFill>
                          <a:latin typeface="Arial" charset="0"/>
                          <a:ea typeface="Arial" charset="0"/>
                          <a:cs typeface="Arial" charset="0"/>
                        </a:rPr>
                        <a:t>, </a:t>
                      </a:r>
                      <a:r>
                        <a:rPr lang="en-US" sz="1800" i="1" baseline="0" dirty="0" err="1" smtClean="0">
                          <a:solidFill>
                            <a:schemeClr val="tx1"/>
                          </a:solidFill>
                          <a:latin typeface="Arial" charset="0"/>
                          <a:ea typeface="Arial" charset="0"/>
                          <a:cs typeface="Arial" charset="0"/>
                        </a:rPr>
                        <a:t>erm</a:t>
                      </a:r>
                      <a:r>
                        <a:rPr lang="en-US" sz="1800" i="1" baseline="0" dirty="0" smtClean="0">
                          <a:solidFill>
                            <a:schemeClr val="tx1"/>
                          </a:solidFill>
                          <a:latin typeface="Arial" charset="0"/>
                          <a:ea typeface="Arial" charset="0"/>
                          <a:cs typeface="Arial" charset="0"/>
                        </a:rPr>
                        <a:t> </a:t>
                      </a:r>
                      <a:r>
                        <a:rPr lang="en-US" sz="1800" i="0" baseline="0" dirty="0" smtClean="0">
                          <a:solidFill>
                            <a:schemeClr val="tx1"/>
                          </a:solidFill>
                          <a:latin typeface="Arial" charset="0"/>
                          <a:ea typeface="Arial" charset="0"/>
                          <a:cs typeface="Arial" charset="0"/>
                        </a:rPr>
                        <a:t>gene</a:t>
                      </a:r>
                    </a:p>
                    <a:p>
                      <a:pPr algn="ctr"/>
                      <a:r>
                        <a:rPr lang="en-US" sz="1800" i="0" baseline="0" dirty="0" smtClean="0">
                          <a:solidFill>
                            <a:schemeClr val="tx1"/>
                          </a:solidFill>
                          <a:latin typeface="Arial" charset="0"/>
                          <a:ea typeface="Arial" charset="0"/>
                          <a:cs typeface="Arial"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Rectangle 9"/>
          <p:cNvSpPr/>
          <p:nvPr/>
        </p:nvSpPr>
        <p:spPr>
          <a:xfrm>
            <a:off x="7532175" y="2203858"/>
            <a:ext cx="4331794" cy="2308324"/>
          </a:xfrm>
          <a:prstGeom prst="rect">
            <a:avLst/>
          </a:prstGeom>
        </p:spPr>
        <p:txBody>
          <a:bodyPr wrap="square">
            <a:spAutoFit/>
          </a:bodyPr>
          <a:lstStyle/>
          <a:p>
            <a:pPr>
              <a:buFont typeface="Wingdings" charset="2"/>
              <a:buChar char="§"/>
            </a:pPr>
            <a:r>
              <a:rPr lang="en-US" dirty="0" smtClean="0">
                <a:latin typeface="Arial" charset="0"/>
                <a:ea typeface="Arial" charset="0"/>
                <a:cs typeface="Arial" charset="0"/>
              </a:rPr>
              <a:t> </a:t>
            </a:r>
            <a:r>
              <a:rPr lang="en-US" b="1" dirty="0" smtClean="0">
                <a:latin typeface="Arial" charset="0"/>
                <a:ea typeface="Arial" charset="0"/>
                <a:cs typeface="Arial" charset="0"/>
              </a:rPr>
              <a:t>Identify inducible resistance by prolonged incubation (14 days)</a:t>
            </a:r>
          </a:p>
          <a:p>
            <a:pPr>
              <a:buFont typeface="Wingdings" charset="2"/>
              <a:buChar char="§"/>
            </a:pPr>
            <a:endParaRPr lang="en-US" dirty="0" smtClean="0">
              <a:latin typeface="Arial" charset="0"/>
              <a:ea typeface="Arial" charset="0"/>
              <a:cs typeface="Arial" charset="0"/>
            </a:endParaRPr>
          </a:p>
          <a:p>
            <a:pPr>
              <a:buFont typeface="Wingdings" charset="2"/>
              <a:buChar char="§"/>
            </a:pPr>
            <a:endParaRPr lang="en-US" dirty="0">
              <a:latin typeface="Arial" charset="0"/>
              <a:ea typeface="Arial" charset="0"/>
              <a:cs typeface="Arial" charset="0"/>
            </a:endParaRPr>
          </a:p>
          <a:p>
            <a:pPr>
              <a:buFont typeface="Wingdings" charset="2"/>
              <a:buChar char="§"/>
            </a:pPr>
            <a:r>
              <a:rPr lang="en-US" dirty="0">
                <a:latin typeface="Arial" charset="0"/>
                <a:ea typeface="Arial" charset="0"/>
                <a:cs typeface="Arial" charset="0"/>
              </a:rPr>
              <a:t> </a:t>
            </a:r>
            <a:r>
              <a:rPr lang="en-US" dirty="0" smtClean="0">
                <a:latin typeface="Arial" charset="0"/>
                <a:ea typeface="Arial" charset="0"/>
                <a:cs typeface="Arial" charset="0"/>
              </a:rPr>
              <a:t>Molecular testing can detect if </a:t>
            </a:r>
            <a:r>
              <a:rPr lang="en-US" i="1" dirty="0" err="1" smtClean="0">
                <a:latin typeface="Arial" charset="0"/>
                <a:ea typeface="Arial" charset="0"/>
                <a:cs typeface="Arial" charset="0"/>
              </a:rPr>
              <a:t>erm</a:t>
            </a:r>
            <a:r>
              <a:rPr lang="en-US" i="1" dirty="0" smtClean="0">
                <a:latin typeface="Arial" charset="0"/>
                <a:ea typeface="Arial" charset="0"/>
                <a:cs typeface="Arial" charset="0"/>
              </a:rPr>
              <a:t> </a:t>
            </a:r>
            <a:r>
              <a:rPr lang="en-US" dirty="0" smtClean="0">
                <a:latin typeface="Arial" charset="0"/>
                <a:ea typeface="Arial" charset="0"/>
                <a:cs typeface="Arial" charset="0"/>
              </a:rPr>
              <a:t>gene is present, but only phenotypic susceptibility testing can determine if it is functional</a:t>
            </a:r>
          </a:p>
        </p:txBody>
      </p:sp>
    </p:spTree>
    <p:extLst>
      <p:ext uri="{BB962C8B-B14F-4D97-AF65-F5344CB8AC3E}">
        <p14:creationId xmlns:p14="http://schemas.microsoft.com/office/powerpoint/2010/main" val="927281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310896" y="750046"/>
            <a:ext cx="11045952" cy="1251193"/>
          </a:xfrm>
        </p:spPr>
        <p:txBody>
          <a:bodyPr>
            <a:noAutofit/>
          </a:bodyPr>
          <a:lstStyle/>
          <a:p>
            <a:pPr marL="0" indent="0">
              <a:lnSpc>
                <a:spcPct val="100000"/>
              </a:lnSpc>
              <a:spcBef>
                <a:spcPts val="0"/>
              </a:spcBef>
              <a:buNone/>
              <a:defRPr/>
            </a:pPr>
            <a:r>
              <a:rPr lang="en-US" sz="2000" dirty="0" smtClean="0">
                <a:latin typeface="Arial" charset="0"/>
                <a:ea typeface="Arial" charset="0"/>
                <a:cs typeface="Arial" charset="0"/>
              </a:rPr>
              <a:t>65 year old woman with well controlled HIV  and (+) </a:t>
            </a:r>
            <a:r>
              <a:rPr lang="en-US" sz="2000" dirty="0" err="1" smtClean="0">
                <a:latin typeface="Arial" charset="0"/>
                <a:ea typeface="Arial" charset="0"/>
                <a:cs typeface="Arial" charset="0"/>
              </a:rPr>
              <a:t>Quantiferon</a:t>
            </a:r>
            <a:r>
              <a:rPr lang="en-US" sz="2000" dirty="0" smtClean="0">
                <a:latin typeface="Arial" charset="0"/>
                <a:ea typeface="Arial" charset="0"/>
                <a:cs typeface="Arial" charset="0"/>
              </a:rPr>
              <a:t> (no </a:t>
            </a:r>
            <a:r>
              <a:rPr lang="en-US" sz="2000" dirty="0" err="1" smtClean="0">
                <a:latin typeface="Arial" charset="0"/>
                <a:ea typeface="Arial" charset="0"/>
                <a:cs typeface="Arial" charset="0"/>
              </a:rPr>
              <a:t>hx</a:t>
            </a:r>
            <a:r>
              <a:rPr lang="en-US" sz="2000" dirty="0" smtClean="0">
                <a:latin typeface="Arial" charset="0"/>
                <a:ea typeface="Arial" charset="0"/>
                <a:cs typeface="Arial" charset="0"/>
              </a:rPr>
              <a:t> of LTBI treatment) and presenting for two months of cough with occasional hemoptysis and subjective fevers</a:t>
            </a:r>
            <a:r>
              <a:rPr lang="en-US" sz="2000" dirty="0">
                <a:latin typeface="Arial" charset="0"/>
                <a:ea typeface="Arial" charset="0"/>
                <a:cs typeface="Arial" charset="0"/>
              </a:rPr>
              <a:t>. CT scan is shown numerous large </a:t>
            </a:r>
            <a:r>
              <a:rPr lang="en-US" sz="2000" dirty="0" err="1">
                <a:latin typeface="Arial" charset="0"/>
                <a:ea typeface="Arial" charset="0"/>
                <a:cs typeface="Arial" charset="0"/>
              </a:rPr>
              <a:t>cavitary</a:t>
            </a:r>
            <a:r>
              <a:rPr lang="en-US" sz="2000" dirty="0">
                <a:latin typeface="Arial" charset="0"/>
                <a:ea typeface="Arial" charset="0"/>
                <a:cs typeface="Arial" charset="0"/>
              </a:rPr>
              <a:t> lesions with nodular and patchy opacities in right lower and middle lobes</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LJ slant grew the following colonies within 1 week</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indent="0">
              <a:lnSpc>
                <a:spcPct val="100000"/>
              </a:lnSpc>
              <a:spcBef>
                <a:spcPts val="0"/>
              </a:spcBef>
              <a:buNone/>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  </a:t>
            </a:r>
          </a:p>
        </p:txBody>
      </p:sp>
      <p:pic>
        <p:nvPicPr>
          <p:cNvPr id="3" name="Picture 2"/>
          <p:cNvPicPr>
            <a:picLocks noChangeAspect="1"/>
          </p:cNvPicPr>
          <p:nvPr/>
        </p:nvPicPr>
        <p:blipFill>
          <a:blip r:embed="rId3"/>
          <a:stretch>
            <a:fillRect/>
          </a:stretch>
        </p:blipFill>
        <p:spPr>
          <a:xfrm>
            <a:off x="3302246" y="2807572"/>
            <a:ext cx="1348655" cy="3767672"/>
          </a:xfrm>
          <a:prstGeom prst="rect">
            <a:avLst/>
          </a:prstGeom>
        </p:spPr>
      </p:pic>
      <p:sp>
        <p:nvSpPr>
          <p:cNvPr id="5" name="Rectangle 4"/>
          <p:cNvSpPr/>
          <p:nvPr/>
        </p:nvSpPr>
        <p:spPr>
          <a:xfrm>
            <a:off x="310896" y="4680187"/>
            <a:ext cx="2559355" cy="646331"/>
          </a:xfrm>
          <a:prstGeom prst="rect">
            <a:avLst/>
          </a:prstGeom>
        </p:spPr>
        <p:txBody>
          <a:bodyPr wrap="none">
            <a:spAutoFit/>
          </a:bodyPr>
          <a:lstStyle/>
          <a:p>
            <a:pPr marL="285750" indent="-285750">
              <a:buFont typeface="Wingdings" charset="2"/>
              <a:buChar char="§"/>
            </a:pPr>
            <a:r>
              <a:rPr lang="en-US" dirty="0" smtClean="0">
                <a:latin typeface="Arial" charset="0"/>
                <a:ea typeface="Arial" charset="0"/>
                <a:cs typeface="Arial" charset="0"/>
              </a:rPr>
              <a:t>Non-pigmented, buff</a:t>
            </a:r>
          </a:p>
          <a:p>
            <a:pPr marL="285750" indent="-285750">
              <a:buFont typeface="Wingdings" charset="2"/>
              <a:buChar char="§"/>
            </a:pPr>
            <a:r>
              <a:rPr lang="en-US" dirty="0" smtClean="0">
                <a:latin typeface="Arial" charset="0"/>
                <a:ea typeface="Arial" charset="0"/>
                <a:cs typeface="Arial" charset="0"/>
              </a:rPr>
              <a:t>Rough, dry colonies</a:t>
            </a:r>
          </a:p>
        </p:txBody>
      </p:sp>
      <p:sp>
        <p:nvSpPr>
          <p:cNvPr id="8" name="Content Placeholder 2"/>
          <p:cNvSpPr txBox="1">
            <a:spLocks/>
          </p:cNvSpPr>
          <p:nvPr/>
        </p:nvSpPr>
        <p:spPr>
          <a:xfrm>
            <a:off x="5984468" y="2801136"/>
            <a:ext cx="5822831" cy="125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r>
              <a:rPr lang="en-US" sz="2000" dirty="0" smtClean="0">
                <a:latin typeface="Arial" charset="0"/>
                <a:ea typeface="Arial" charset="0"/>
                <a:cs typeface="Arial" charset="0"/>
              </a:rPr>
              <a:t>What is an important characteristic of this organism when taken from culture, spread on a slide, and stained with acid-fast? </a:t>
            </a:r>
          </a:p>
          <a:p>
            <a:pPr marL="0" indent="0">
              <a:lnSpc>
                <a:spcPct val="100000"/>
              </a:lnSpc>
              <a:spcBef>
                <a:spcPts val="0"/>
              </a:spcBef>
              <a:buFont typeface="Wingdings" charset="2"/>
              <a:buNone/>
            </a:pPr>
            <a:endParaRPr lang="en-US" sz="2000" dirty="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Forming rosettes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Sticking together to form cords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Grouping in irregular shapes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Clumping around edges of preparation </a:t>
            </a:r>
          </a:p>
        </p:txBody>
      </p:sp>
      <p:pic>
        <p:nvPicPr>
          <p:cNvPr id="9" name="Picture 8"/>
          <p:cNvPicPr>
            <a:picLocks noChangeAspect="1"/>
          </p:cNvPicPr>
          <p:nvPr/>
        </p:nvPicPr>
        <p:blipFill>
          <a:blip r:embed="rId4"/>
          <a:stretch>
            <a:fillRect/>
          </a:stretch>
        </p:blipFill>
        <p:spPr>
          <a:xfrm>
            <a:off x="6134122" y="1780911"/>
            <a:ext cx="5222726" cy="793794"/>
          </a:xfrm>
          <a:prstGeom prst="rect">
            <a:avLst/>
          </a:prstGeom>
        </p:spPr>
      </p:pic>
    </p:spTree>
    <p:extLst>
      <p:ext uri="{BB962C8B-B14F-4D97-AF65-F5344CB8AC3E}">
        <p14:creationId xmlns:p14="http://schemas.microsoft.com/office/powerpoint/2010/main" val="1889410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5567363"/>
          </a:xfrm>
        </p:spPr>
        <p:txBody>
          <a:bodyPr>
            <a:noAutofit/>
          </a:bodyPr>
          <a:lstStyle/>
          <a:p>
            <a:pPr marL="0" indent="0" fontAlgn="base">
              <a:buNone/>
            </a:pPr>
            <a:r>
              <a:rPr lang="en-US" sz="2000" dirty="0">
                <a:latin typeface="Arial" charset="0"/>
                <a:ea typeface="Arial" charset="0"/>
                <a:cs typeface="Arial" charset="0"/>
              </a:rPr>
              <a:t>A 56-year-old man presented with cough and dyspnea for 3 weeks. He had a history of </a:t>
            </a:r>
            <a:r>
              <a:rPr lang="en-US" sz="2000" dirty="0" smtClean="0">
                <a:latin typeface="Arial" charset="0"/>
                <a:ea typeface="Arial" charset="0"/>
                <a:cs typeface="Arial" charset="0"/>
              </a:rPr>
              <a:t>GERD </a:t>
            </a:r>
            <a:r>
              <a:rPr lang="en-US" sz="2000" dirty="0">
                <a:latin typeface="Arial" charset="0"/>
                <a:ea typeface="Arial" charset="0"/>
                <a:cs typeface="Arial" charset="0"/>
              </a:rPr>
              <a:t>and a 40 pack-year smoking </a:t>
            </a:r>
            <a:r>
              <a:rPr lang="en-US" sz="2000" dirty="0" smtClean="0">
                <a:latin typeface="Arial" charset="0"/>
                <a:ea typeface="Arial" charset="0"/>
                <a:cs typeface="Arial" charset="0"/>
              </a:rPr>
              <a:t>history. Investigations</a:t>
            </a:r>
            <a:r>
              <a:rPr lang="en-US" sz="2000" dirty="0">
                <a:latin typeface="Arial" charset="0"/>
                <a:ea typeface="Arial" charset="0"/>
                <a:cs typeface="Arial" charset="0"/>
              </a:rPr>
              <a:t>:</a:t>
            </a:r>
          </a:p>
          <a:p>
            <a:pPr marL="457200" lvl="1" indent="0" fontAlgn="base">
              <a:buNone/>
            </a:pPr>
            <a:r>
              <a:rPr lang="en-US" sz="2000" dirty="0" smtClean="0">
                <a:latin typeface="Arial" charset="0"/>
                <a:ea typeface="Arial" charset="0"/>
                <a:cs typeface="Arial" charset="0"/>
              </a:rPr>
              <a:t>- CXR</a:t>
            </a:r>
            <a:r>
              <a:rPr lang="en-US" sz="2000" dirty="0">
                <a:latin typeface="Arial" charset="0"/>
                <a:ea typeface="Arial" charset="0"/>
                <a:cs typeface="Arial" charset="0"/>
              </a:rPr>
              <a:t>: right upper lobe infiltrates</a:t>
            </a:r>
          </a:p>
          <a:p>
            <a:pPr marL="457200" lvl="1" indent="0" fontAlgn="base">
              <a:buNone/>
            </a:pPr>
            <a:r>
              <a:rPr lang="en-US" sz="2000" dirty="0">
                <a:latin typeface="Arial" charset="0"/>
                <a:ea typeface="Arial" charset="0"/>
                <a:cs typeface="Arial" charset="0"/>
              </a:rPr>
              <a:t>- Incidentally performed </a:t>
            </a:r>
            <a:r>
              <a:rPr lang="en-US" sz="2000" b="1" dirty="0" err="1">
                <a:latin typeface="Arial" charset="0"/>
                <a:ea typeface="Arial" charset="0"/>
                <a:cs typeface="Arial" charset="0"/>
              </a:rPr>
              <a:t>Quantiferon</a:t>
            </a:r>
            <a:r>
              <a:rPr lang="en-US" sz="2000" b="1" dirty="0">
                <a:latin typeface="Arial" charset="0"/>
                <a:ea typeface="Arial" charset="0"/>
                <a:cs typeface="Arial" charset="0"/>
              </a:rPr>
              <a:t> </a:t>
            </a:r>
            <a:r>
              <a:rPr lang="en-US" sz="2000" dirty="0">
                <a:latin typeface="Arial" charset="0"/>
                <a:ea typeface="Arial" charset="0"/>
                <a:cs typeface="Arial" charset="0"/>
              </a:rPr>
              <a:t>was </a:t>
            </a:r>
            <a:r>
              <a:rPr lang="en-US" sz="2000" b="1" dirty="0">
                <a:latin typeface="Arial" charset="0"/>
                <a:ea typeface="Arial" charset="0"/>
                <a:cs typeface="Arial" charset="0"/>
              </a:rPr>
              <a:t>positive </a:t>
            </a:r>
            <a:endParaRPr lang="en-US" sz="2000" b="1" dirty="0" smtClean="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 Sputum AFB: smear negative, mycobacterial culture </a:t>
            </a:r>
            <a:r>
              <a:rPr lang="en-US" sz="2000" b="1" dirty="0" smtClean="0">
                <a:latin typeface="Arial" charset="0"/>
                <a:ea typeface="Arial" charset="0"/>
                <a:cs typeface="Arial" charset="0"/>
              </a:rPr>
              <a:t>positive at 3 weeks with yellow colonies after exposure to light</a:t>
            </a:r>
            <a:endParaRPr lang="en-US" sz="2000" dirty="0" smtClean="0">
              <a:latin typeface="Arial" charset="0"/>
              <a:ea typeface="Arial" charset="0"/>
              <a:cs typeface="Arial" charset="0"/>
            </a:endParaRPr>
          </a:p>
          <a:p>
            <a:pPr marL="457200" lvl="1" indent="0" fontAlgn="base">
              <a:buNone/>
            </a:pPr>
            <a:endParaRPr lang="en-US" sz="2000" dirty="0">
              <a:latin typeface="Arial" charset="0"/>
              <a:ea typeface="Arial" charset="0"/>
              <a:cs typeface="Arial" charset="0"/>
            </a:endParaRPr>
          </a:p>
          <a:p>
            <a:pPr marL="0" indent="0" fontAlgn="base">
              <a:buNone/>
            </a:pPr>
            <a:r>
              <a:rPr lang="en-US" sz="2000" b="1" dirty="0">
                <a:latin typeface="Arial" charset="0"/>
                <a:ea typeface="Arial" charset="0"/>
                <a:cs typeface="Arial" charset="0"/>
              </a:rPr>
              <a:t>What is the most likely causative </a:t>
            </a:r>
            <a:r>
              <a:rPr lang="en-US" sz="2000" b="1" dirty="0" smtClean="0">
                <a:latin typeface="Arial" charset="0"/>
                <a:ea typeface="Arial" charset="0"/>
                <a:cs typeface="Arial" charset="0"/>
              </a:rPr>
              <a:t>organism?</a:t>
            </a:r>
            <a:endParaRPr lang="en-US" sz="2000" dirty="0">
              <a:latin typeface="Arial" charset="0"/>
              <a:ea typeface="Arial" charset="0"/>
              <a:cs typeface="Arial" charset="0"/>
            </a:endParaRPr>
          </a:p>
          <a:p>
            <a:pPr marL="457200" lvl="1" indent="0" fontAlgn="base">
              <a:buNone/>
            </a:pPr>
            <a:r>
              <a:rPr lang="en-US" sz="2000" i="1" dirty="0" smtClean="0">
                <a:latin typeface="Arial" charset="0"/>
                <a:ea typeface="Arial" charset="0"/>
                <a:cs typeface="Arial" charset="0"/>
              </a:rPr>
              <a:t>A. Mycobacterium </a:t>
            </a:r>
            <a:r>
              <a:rPr lang="en-US" sz="2000" i="1" dirty="0" err="1" smtClean="0">
                <a:latin typeface="Arial" charset="0"/>
                <a:ea typeface="Arial" charset="0"/>
                <a:cs typeface="Arial" charset="0"/>
              </a:rPr>
              <a:t>abscessus</a:t>
            </a:r>
            <a:endParaRPr lang="en-US" sz="2000" i="1" dirty="0" smtClean="0">
              <a:latin typeface="Arial" charset="0"/>
              <a:ea typeface="Arial" charset="0"/>
              <a:cs typeface="Arial" charset="0"/>
            </a:endParaRPr>
          </a:p>
          <a:p>
            <a:pPr marL="914400" lvl="1" indent="-457200" fontAlgn="base">
              <a:buAutoNum type="alphaUcPeriod"/>
            </a:pPr>
            <a:endParaRPr lang="en-US" sz="2000" dirty="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B. </a:t>
            </a:r>
            <a:r>
              <a:rPr lang="en-US" sz="2000" i="1" dirty="0" smtClean="0">
                <a:latin typeface="Arial" charset="0"/>
                <a:ea typeface="Arial" charset="0"/>
                <a:cs typeface="Arial" charset="0"/>
              </a:rPr>
              <a:t>Mycobacterium </a:t>
            </a:r>
            <a:r>
              <a:rPr lang="en-US" sz="2000" i="1" dirty="0" err="1">
                <a:latin typeface="Arial" charset="0"/>
                <a:ea typeface="Arial" charset="0"/>
                <a:cs typeface="Arial" charset="0"/>
              </a:rPr>
              <a:t>avium</a:t>
            </a:r>
            <a:r>
              <a:rPr lang="en-US" sz="2000" dirty="0">
                <a:latin typeface="Arial" charset="0"/>
                <a:ea typeface="Arial" charset="0"/>
                <a:cs typeface="Arial" charset="0"/>
              </a:rPr>
              <a:t> </a:t>
            </a:r>
            <a:r>
              <a:rPr lang="en-US" sz="2000" dirty="0" smtClean="0">
                <a:latin typeface="Arial" charset="0"/>
                <a:ea typeface="Arial" charset="0"/>
                <a:cs typeface="Arial" charset="0"/>
              </a:rPr>
              <a:t>complex</a:t>
            </a:r>
          </a:p>
          <a:p>
            <a:pPr marL="457200" lvl="1" indent="0" fontAlgn="base">
              <a:buNone/>
            </a:pPr>
            <a:endParaRPr lang="en-US" sz="2000" dirty="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C.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chelonae</a:t>
            </a:r>
            <a:endParaRPr lang="en-US" sz="2000" i="1" dirty="0" smtClean="0">
              <a:latin typeface="Arial" charset="0"/>
              <a:ea typeface="Arial" charset="0"/>
              <a:cs typeface="Arial" charset="0"/>
            </a:endParaRPr>
          </a:p>
          <a:p>
            <a:pPr marL="457200" lvl="1" indent="0" fontAlgn="base">
              <a:buNone/>
            </a:pPr>
            <a:endParaRPr lang="en-US" sz="2000" dirty="0">
              <a:latin typeface="Arial" charset="0"/>
              <a:ea typeface="Arial" charset="0"/>
              <a:cs typeface="Arial" charset="0"/>
            </a:endParaRPr>
          </a:p>
          <a:p>
            <a:pPr marL="457200" lvl="1" indent="0" fontAlgn="base">
              <a:buNone/>
            </a:pPr>
            <a:r>
              <a:rPr lang="en-US" sz="2000" dirty="0">
                <a:latin typeface="Arial" charset="0"/>
                <a:ea typeface="Arial" charset="0"/>
                <a:cs typeface="Arial" charset="0"/>
              </a:rPr>
              <a:t>D</a:t>
            </a:r>
            <a:r>
              <a:rPr lang="en-US" sz="2000" dirty="0" smtClean="0">
                <a:latin typeface="Arial" charset="0"/>
                <a:ea typeface="Arial" charset="0"/>
                <a:cs typeface="Arial" charset="0"/>
              </a:rPr>
              <a:t>. </a:t>
            </a:r>
            <a:r>
              <a:rPr lang="en-US" sz="2000" i="1" dirty="0" smtClean="0">
                <a:latin typeface="Arial" charset="0"/>
                <a:ea typeface="Arial" charset="0"/>
                <a:cs typeface="Arial" charset="0"/>
              </a:rPr>
              <a:t>Mycobacterium </a:t>
            </a:r>
            <a:r>
              <a:rPr lang="en-US" sz="2000" i="1" dirty="0" err="1">
                <a:latin typeface="Arial" charset="0"/>
                <a:ea typeface="Arial" charset="0"/>
                <a:cs typeface="Arial" charset="0"/>
              </a:rPr>
              <a:t>kansasii</a:t>
            </a:r>
            <a:endParaRPr lang="en-US" sz="2000" dirty="0">
              <a:latin typeface="Arial" charset="0"/>
              <a:ea typeface="Arial" charset="0"/>
              <a:cs typeface="Arial" charset="0"/>
            </a:endParaRPr>
          </a:p>
          <a:p>
            <a:pPr marL="0" indent="0">
              <a:buNone/>
            </a:pPr>
            <a:endParaRPr lang="en-US" sz="20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Tree>
    <p:extLst>
      <p:ext uri="{BB962C8B-B14F-4D97-AF65-F5344CB8AC3E}">
        <p14:creationId xmlns:p14="http://schemas.microsoft.com/office/powerpoint/2010/main" val="701646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5567363"/>
          </a:xfrm>
        </p:spPr>
        <p:txBody>
          <a:bodyPr>
            <a:noAutofit/>
          </a:bodyPr>
          <a:lstStyle/>
          <a:p>
            <a:pPr marL="0" indent="0" fontAlgn="base">
              <a:buNone/>
            </a:pPr>
            <a:r>
              <a:rPr lang="en-US" sz="2000" dirty="0">
                <a:latin typeface="Arial" charset="0"/>
                <a:ea typeface="Arial" charset="0"/>
                <a:cs typeface="Arial" charset="0"/>
              </a:rPr>
              <a:t>A 56-year-old man presented with cough and dyspnea for 3 weeks. He had a history of </a:t>
            </a:r>
            <a:r>
              <a:rPr lang="en-US" sz="2000" dirty="0" smtClean="0">
                <a:latin typeface="Arial" charset="0"/>
                <a:ea typeface="Arial" charset="0"/>
                <a:cs typeface="Arial" charset="0"/>
              </a:rPr>
              <a:t>GERD </a:t>
            </a:r>
            <a:r>
              <a:rPr lang="en-US" sz="2000" dirty="0">
                <a:latin typeface="Arial" charset="0"/>
                <a:ea typeface="Arial" charset="0"/>
                <a:cs typeface="Arial" charset="0"/>
              </a:rPr>
              <a:t>and a 40 pack-year smoking </a:t>
            </a:r>
            <a:r>
              <a:rPr lang="en-US" sz="2000" dirty="0" smtClean="0">
                <a:latin typeface="Arial" charset="0"/>
                <a:ea typeface="Arial" charset="0"/>
                <a:cs typeface="Arial" charset="0"/>
              </a:rPr>
              <a:t>history. Investigations</a:t>
            </a:r>
            <a:r>
              <a:rPr lang="en-US" sz="2000" dirty="0">
                <a:latin typeface="Arial" charset="0"/>
                <a:ea typeface="Arial" charset="0"/>
                <a:cs typeface="Arial" charset="0"/>
              </a:rPr>
              <a:t>:</a:t>
            </a:r>
          </a:p>
          <a:p>
            <a:pPr marL="457200" lvl="1" indent="0" fontAlgn="base">
              <a:buNone/>
            </a:pPr>
            <a:r>
              <a:rPr lang="en-US" sz="2000" dirty="0" smtClean="0">
                <a:latin typeface="Arial" charset="0"/>
                <a:ea typeface="Arial" charset="0"/>
                <a:cs typeface="Arial" charset="0"/>
              </a:rPr>
              <a:t>- CXR</a:t>
            </a:r>
            <a:r>
              <a:rPr lang="en-US" sz="2000" dirty="0">
                <a:latin typeface="Arial" charset="0"/>
                <a:ea typeface="Arial" charset="0"/>
                <a:cs typeface="Arial" charset="0"/>
              </a:rPr>
              <a:t>: right upper lobe infiltrates</a:t>
            </a:r>
          </a:p>
          <a:p>
            <a:pPr marL="457200" lvl="1" indent="0" fontAlgn="base">
              <a:buNone/>
            </a:pPr>
            <a:r>
              <a:rPr lang="en-US" sz="2000" dirty="0">
                <a:latin typeface="Arial" charset="0"/>
                <a:ea typeface="Arial" charset="0"/>
                <a:cs typeface="Arial" charset="0"/>
              </a:rPr>
              <a:t>- Incidentally performed </a:t>
            </a:r>
            <a:r>
              <a:rPr lang="en-US" sz="2000" b="1" dirty="0" err="1">
                <a:latin typeface="Arial" charset="0"/>
                <a:ea typeface="Arial" charset="0"/>
                <a:cs typeface="Arial" charset="0"/>
              </a:rPr>
              <a:t>Quantiferon</a:t>
            </a:r>
            <a:r>
              <a:rPr lang="en-US" sz="2000" b="1" dirty="0">
                <a:latin typeface="Arial" charset="0"/>
                <a:ea typeface="Arial" charset="0"/>
                <a:cs typeface="Arial" charset="0"/>
              </a:rPr>
              <a:t> </a:t>
            </a:r>
            <a:r>
              <a:rPr lang="en-US" sz="2000" dirty="0">
                <a:latin typeface="Arial" charset="0"/>
                <a:ea typeface="Arial" charset="0"/>
                <a:cs typeface="Arial" charset="0"/>
              </a:rPr>
              <a:t>was </a:t>
            </a:r>
            <a:r>
              <a:rPr lang="en-US" sz="2000" b="1" dirty="0">
                <a:latin typeface="Arial" charset="0"/>
                <a:ea typeface="Arial" charset="0"/>
                <a:cs typeface="Arial" charset="0"/>
              </a:rPr>
              <a:t>positive </a:t>
            </a:r>
            <a:endParaRPr lang="en-US" sz="2000" b="1" dirty="0" smtClean="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 Sputum AFB: smear negative, mycobacterial culture </a:t>
            </a:r>
            <a:r>
              <a:rPr lang="en-US" sz="2000" b="1" dirty="0" smtClean="0">
                <a:latin typeface="Arial" charset="0"/>
                <a:ea typeface="Arial" charset="0"/>
                <a:cs typeface="Arial" charset="0"/>
              </a:rPr>
              <a:t>positive at 3 weeks with yellow colonies after exposure to light</a:t>
            </a:r>
            <a:endParaRPr lang="en-US" sz="2000" dirty="0" smtClean="0">
              <a:latin typeface="Arial" charset="0"/>
              <a:ea typeface="Arial" charset="0"/>
              <a:cs typeface="Arial" charset="0"/>
            </a:endParaRPr>
          </a:p>
          <a:p>
            <a:pPr marL="457200" lvl="1" indent="0" fontAlgn="base">
              <a:buNone/>
            </a:pPr>
            <a:endParaRPr lang="en-US" sz="2000" dirty="0">
              <a:latin typeface="Arial" charset="0"/>
              <a:ea typeface="Arial" charset="0"/>
              <a:cs typeface="Arial" charset="0"/>
            </a:endParaRPr>
          </a:p>
          <a:p>
            <a:pPr marL="0" indent="0" fontAlgn="base">
              <a:buNone/>
            </a:pPr>
            <a:r>
              <a:rPr lang="en-US" sz="2000" b="1" dirty="0">
                <a:latin typeface="Arial" charset="0"/>
                <a:ea typeface="Arial" charset="0"/>
                <a:cs typeface="Arial" charset="0"/>
              </a:rPr>
              <a:t>What is the most likely causative </a:t>
            </a:r>
            <a:r>
              <a:rPr lang="en-US" sz="2000" b="1" dirty="0" smtClean="0">
                <a:latin typeface="Arial" charset="0"/>
                <a:ea typeface="Arial" charset="0"/>
                <a:cs typeface="Arial" charset="0"/>
              </a:rPr>
              <a:t>organism?</a:t>
            </a:r>
            <a:endParaRPr lang="en-US" sz="2000" dirty="0">
              <a:latin typeface="Arial" charset="0"/>
              <a:ea typeface="Arial" charset="0"/>
              <a:cs typeface="Arial" charset="0"/>
            </a:endParaRPr>
          </a:p>
          <a:p>
            <a:pPr marL="457200" lvl="1" indent="0" fontAlgn="base">
              <a:buNone/>
            </a:pPr>
            <a:r>
              <a:rPr lang="en-US" sz="2000" i="1" dirty="0" smtClean="0">
                <a:latin typeface="Arial" charset="0"/>
                <a:ea typeface="Arial" charset="0"/>
                <a:cs typeface="Arial" charset="0"/>
              </a:rPr>
              <a:t>A. Mycobacterium </a:t>
            </a:r>
            <a:r>
              <a:rPr lang="en-US" sz="2000" i="1" dirty="0" err="1" smtClean="0">
                <a:latin typeface="Arial" charset="0"/>
                <a:ea typeface="Arial" charset="0"/>
                <a:cs typeface="Arial" charset="0"/>
              </a:rPr>
              <a:t>abscessus</a:t>
            </a:r>
            <a:endParaRPr lang="en-US" sz="2000" i="1" dirty="0" smtClean="0">
              <a:latin typeface="Arial" charset="0"/>
              <a:ea typeface="Arial" charset="0"/>
              <a:cs typeface="Arial" charset="0"/>
            </a:endParaRPr>
          </a:p>
          <a:p>
            <a:pPr marL="914400" lvl="1" indent="-457200" fontAlgn="base">
              <a:buAutoNum type="alphaUcPeriod"/>
            </a:pPr>
            <a:endParaRPr lang="en-US" sz="2000" dirty="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B. </a:t>
            </a:r>
            <a:r>
              <a:rPr lang="en-US" sz="2000" i="1" dirty="0" smtClean="0">
                <a:latin typeface="Arial" charset="0"/>
                <a:ea typeface="Arial" charset="0"/>
                <a:cs typeface="Arial" charset="0"/>
              </a:rPr>
              <a:t>Mycobacterium </a:t>
            </a:r>
            <a:r>
              <a:rPr lang="en-US" sz="2000" i="1" dirty="0" err="1">
                <a:latin typeface="Arial" charset="0"/>
                <a:ea typeface="Arial" charset="0"/>
                <a:cs typeface="Arial" charset="0"/>
              </a:rPr>
              <a:t>avium</a:t>
            </a:r>
            <a:r>
              <a:rPr lang="en-US" sz="2000" dirty="0">
                <a:latin typeface="Arial" charset="0"/>
                <a:ea typeface="Arial" charset="0"/>
                <a:cs typeface="Arial" charset="0"/>
              </a:rPr>
              <a:t> </a:t>
            </a:r>
            <a:r>
              <a:rPr lang="en-US" sz="2000" dirty="0" smtClean="0">
                <a:latin typeface="Arial" charset="0"/>
                <a:ea typeface="Arial" charset="0"/>
                <a:cs typeface="Arial" charset="0"/>
              </a:rPr>
              <a:t>complex</a:t>
            </a:r>
          </a:p>
          <a:p>
            <a:pPr marL="457200" lvl="1" indent="0" fontAlgn="base">
              <a:buNone/>
            </a:pPr>
            <a:endParaRPr lang="en-US" sz="2000" dirty="0">
              <a:latin typeface="Arial" charset="0"/>
              <a:ea typeface="Arial" charset="0"/>
              <a:cs typeface="Arial" charset="0"/>
            </a:endParaRPr>
          </a:p>
          <a:p>
            <a:pPr marL="457200" lvl="1" indent="0" fontAlgn="base">
              <a:buNone/>
            </a:pPr>
            <a:r>
              <a:rPr lang="en-US" sz="2000" dirty="0" smtClean="0">
                <a:latin typeface="Arial" charset="0"/>
                <a:ea typeface="Arial" charset="0"/>
                <a:cs typeface="Arial" charset="0"/>
              </a:rPr>
              <a:t>C.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chelonae</a:t>
            </a:r>
            <a:endParaRPr lang="en-US" sz="2000" i="1" dirty="0" smtClean="0">
              <a:latin typeface="Arial" charset="0"/>
              <a:ea typeface="Arial" charset="0"/>
              <a:cs typeface="Arial" charset="0"/>
            </a:endParaRPr>
          </a:p>
          <a:p>
            <a:pPr marL="457200" lvl="1" indent="0" fontAlgn="base">
              <a:buNone/>
            </a:pPr>
            <a:endParaRPr lang="en-US" sz="2000" dirty="0">
              <a:latin typeface="Arial" charset="0"/>
              <a:ea typeface="Arial" charset="0"/>
              <a:cs typeface="Arial" charset="0"/>
            </a:endParaRPr>
          </a:p>
          <a:p>
            <a:pPr marL="457200" lvl="1" indent="0" fontAlgn="base">
              <a:buNone/>
            </a:pPr>
            <a:r>
              <a:rPr lang="en-US" sz="2000" b="1" dirty="0">
                <a:latin typeface="Arial" charset="0"/>
                <a:ea typeface="Arial" charset="0"/>
                <a:cs typeface="Arial" charset="0"/>
              </a:rPr>
              <a:t>D</a:t>
            </a:r>
            <a:r>
              <a:rPr lang="en-US" sz="2000" b="1" dirty="0" smtClean="0">
                <a:latin typeface="Arial" charset="0"/>
                <a:ea typeface="Arial" charset="0"/>
                <a:cs typeface="Arial" charset="0"/>
              </a:rPr>
              <a:t>. </a:t>
            </a:r>
            <a:r>
              <a:rPr lang="en-US" sz="2000" b="1" i="1" dirty="0" smtClean="0">
                <a:latin typeface="Arial" charset="0"/>
                <a:ea typeface="Arial" charset="0"/>
                <a:cs typeface="Arial" charset="0"/>
              </a:rPr>
              <a:t>Mycobacterium </a:t>
            </a:r>
            <a:r>
              <a:rPr lang="en-US" sz="2000" b="1" i="1" dirty="0" err="1">
                <a:latin typeface="Arial" charset="0"/>
                <a:ea typeface="Arial" charset="0"/>
                <a:cs typeface="Arial" charset="0"/>
              </a:rPr>
              <a:t>kansasii</a:t>
            </a:r>
            <a:endParaRPr lang="en-US" sz="2000" b="1" dirty="0">
              <a:latin typeface="Arial" charset="0"/>
              <a:ea typeface="Arial" charset="0"/>
              <a:cs typeface="Arial" charset="0"/>
            </a:endParaRPr>
          </a:p>
          <a:p>
            <a:pPr marL="0" indent="0">
              <a:buNone/>
            </a:pPr>
            <a:endParaRPr lang="en-US" sz="20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Tree>
    <p:extLst>
      <p:ext uri="{BB962C8B-B14F-4D97-AF65-F5344CB8AC3E}">
        <p14:creationId xmlns:p14="http://schemas.microsoft.com/office/powerpoint/2010/main" val="48734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IGRA</a:t>
            </a:r>
            <a:endParaRPr lang="en-US" sz="3400" b="1" dirty="0">
              <a:latin typeface="Arial" charset="0"/>
              <a:ea typeface="Arial" charset="0"/>
              <a:cs typeface="Arial" charset="0"/>
            </a:endParaRPr>
          </a:p>
        </p:txBody>
      </p:sp>
      <p:sp>
        <p:nvSpPr>
          <p:cNvPr id="2" name="Content Placeholder 1"/>
          <p:cNvSpPr>
            <a:spLocks noGrp="1"/>
          </p:cNvSpPr>
          <p:nvPr>
            <p:ph idx="1"/>
          </p:nvPr>
        </p:nvSpPr>
        <p:spPr>
          <a:xfrm>
            <a:off x="566737" y="724530"/>
            <a:ext cx="10515600" cy="5233358"/>
          </a:xfrm>
        </p:spPr>
        <p:txBody>
          <a:bodyPr>
            <a:noAutofit/>
          </a:bodyPr>
          <a:lstStyle/>
          <a:p>
            <a:pPr>
              <a:buFont typeface="Wingdings" charset="2"/>
              <a:buChar char="§"/>
            </a:pPr>
            <a:r>
              <a:rPr lang="en-US" sz="1800" dirty="0" smtClean="0">
                <a:latin typeface="Arial" charset="0"/>
                <a:ea typeface="Arial" charset="0"/>
                <a:cs typeface="Arial" charset="0"/>
              </a:rPr>
              <a:t>2 commercially available: </a:t>
            </a:r>
            <a:r>
              <a:rPr lang="en-US" sz="1800" dirty="0" err="1" smtClean="0">
                <a:latin typeface="Arial" charset="0"/>
                <a:ea typeface="Arial" charset="0"/>
                <a:cs typeface="Arial" charset="0"/>
              </a:rPr>
              <a:t>QuantiFERON</a:t>
            </a:r>
            <a:r>
              <a:rPr lang="en-US" sz="1800" dirty="0">
                <a:latin typeface="Arial" charset="0"/>
                <a:ea typeface="Arial" charset="0"/>
                <a:cs typeface="Arial" charset="0"/>
              </a:rPr>
              <a:t>,</a:t>
            </a:r>
            <a:r>
              <a:rPr lang="en-US" sz="1800" dirty="0" smtClean="0">
                <a:latin typeface="Arial" charset="0"/>
                <a:ea typeface="Arial" charset="0"/>
                <a:cs typeface="Arial" charset="0"/>
              </a:rPr>
              <a:t> T-</a:t>
            </a:r>
            <a:r>
              <a:rPr lang="en-US" sz="1800" dirty="0" err="1" smtClean="0">
                <a:latin typeface="Arial" charset="0"/>
                <a:ea typeface="Arial" charset="0"/>
                <a:cs typeface="Arial" charset="0"/>
              </a:rPr>
              <a:t>spot.TB</a:t>
            </a:r>
            <a:r>
              <a:rPr lang="en-US" sz="1800" dirty="0" smtClean="0">
                <a:latin typeface="Arial" charset="0"/>
                <a:ea typeface="Arial" charset="0"/>
                <a:cs typeface="Arial" charset="0"/>
              </a:rPr>
              <a:t> </a:t>
            </a:r>
          </a:p>
          <a:p>
            <a:pPr>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Evaluates immune response to MTB antigens</a:t>
            </a:r>
          </a:p>
          <a:p>
            <a:pPr>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Antigens are located in specific genomic area in MTB, known as region of difference RD1</a:t>
            </a:r>
          </a:p>
          <a:p>
            <a:pPr lvl="1">
              <a:buFont typeface="Wingdings" charset="2"/>
              <a:buChar char="§"/>
            </a:pPr>
            <a:r>
              <a:rPr lang="en-US" sz="1800" b="1" dirty="0" smtClean="0">
                <a:latin typeface="Arial" charset="0"/>
                <a:ea typeface="Arial" charset="0"/>
                <a:cs typeface="Arial" charset="0"/>
              </a:rPr>
              <a:t>RD1</a:t>
            </a:r>
          </a:p>
          <a:p>
            <a:pPr lvl="2">
              <a:buFont typeface="Wingdings" charset="2"/>
              <a:buChar char="§"/>
            </a:pPr>
            <a:r>
              <a:rPr lang="en-US" sz="1800" dirty="0" smtClean="0">
                <a:latin typeface="Arial" charset="0"/>
                <a:ea typeface="Arial" charset="0"/>
                <a:cs typeface="Arial" charset="0"/>
              </a:rPr>
              <a:t>Present in </a:t>
            </a:r>
            <a:r>
              <a:rPr lang="en-US" sz="1800" i="1" dirty="0" smtClean="0">
                <a:latin typeface="Arial" charset="0"/>
                <a:ea typeface="Arial" charset="0"/>
                <a:cs typeface="Arial" charset="0"/>
              </a:rPr>
              <a:t>M. tuberculosis </a:t>
            </a:r>
            <a:r>
              <a:rPr lang="en-US" sz="1800" dirty="0" smtClean="0">
                <a:latin typeface="Arial" charset="0"/>
                <a:ea typeface="Arial" charset="0"/>
                <a:cs typeface="Arial" charset="0"/>
              </a:rPr>
              <a:t>complex</a:t>
            </a:r>
          </a:p>
          <a:p>
            <a:pPr lvl="2">
              <a:buFont typeface="Wingdings" charset="2"/>
              <a:buChar char="§"/>
            </a:pPr>
            <a:r>
              <a:rPr lang="en-US" sz="1800" dirty="0">
                <a:latin typeface="Arial" charset="0"/>
                <a:ea typeface="Arial" charset="0"/>
                <a:cs typeface="Arial" charset="0"/>
              </a:rPr>
              <a:t>N</a:t>
            </a:r>
            <a:r>
              <a:rPr lang="en-US" sz="1800" dirty="0" smtClean="0">
                <a:latin typeface="Arial" charset="0"/>
                <a:ea typeface="Arial" charset="0"/>
                <a:cs typeface="Arial" charset="0"/>
              </a:rPr>
              <a:t>ot present in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bovis</a:t>
            </a:r>
            <a:r>
              <a:rPr lang="en-US" sz="1800" dirty="0" smtClean="0">
                <a:latin typeface="Arial" charset="0"/>
                <a:ea typeface="Arial" charset="0"/>
                <a:cs typeface="Arial" charset="0"/>
              </a:rPr>
              <a:t>-BCG strains (but present in wild-type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bovis</a:t>
            </a:r>
            <a:r>
              <a:rPr lang="en-US" sz="1800" dirty="0" smtClean="0">
                <a:latin typeface="Arial" charset="0"/>
                <a:ea typeface="Arial" charset="0"/>
                <a:cs typeface="Arial" charset="0"/>
              </a:rPr>
              <a:t>)</a:t>
            </a:r>
          </a:p>
          <a:p>
            <a:pPr lvl="2">
              <a:buFont typeface="Wingdings" charset="2"/>
              <a:buChar char="§"/>
            </a:pPr>
            <a:r>
              <a:rPr lang="en-US" sz="1800" dirty="0" smtClean="0">
                <a:latin typeface="Arial" charset="0"/>
                <a:ea typeface="Arial" charset="0"/>
                <a:cs typeface="Arial" charset="0"/>
              </a:rPr>
              <a:t>Not present in most NTM except for: </a:t>
            </a:r>
            <a:r>
              <a:rPr lang="en-US" sz="1800" b="1" i="1" dirty="0" smtClean="0">
                <a:latin typeface="Arial" charset="0"/>
                <a:ea typeface="Arial" charset="0"/>
                <a:cs typeface="Arial" charset="0"/>
              </a:rPr>
              <a:t>M. </a:t>
            </a:r>
            <a:r>
              <a:rPr lang="en-US" sz="1800" b="1" i="1" dirty="0" err="1" smtClean="0">
                <a:latin typeface="Arial" charset="0"/>
                <a:ea typeface="Arial" charset="0"/>
                <a:cs typeface="Arial" charset="0"/>
              </a:rPr>
              <a:t>kansasii</a:t>
            </a:r>
            <a:r>
              <a:rPr lang="en-US" sz="1800" b="1" dirty="0" smtClean="0">
                <a:latin typeface="Arial" charset="0"/>
                <a:ea typeface="Arial" charset="0"/>
                <a:cs typeface="Arial" charset="0"/>
              </a:rPr>
              <a:t>, </a:t>
            </a:r>
            <a:r>
              <a:rPr lang="en-US" sz="1800" b="1" i="1" dirty="0" smtClean="0">
                <a:latin typeface="Arial" charset="0"/>
                <a:ea typeface="Arial" charset="0"/>
                <a:cs typeface="Arial" charset="0"/>
              </a:rPr>
              <a:t>M. </a:t>
            </a:r>
            <a:r>
              <a:rPr lang="en-US" sz="1800" b="1" i="1" dirty="0" err="1" smtClean="0">
                <a:latin typeface="Arial" charset="0"/>
                <a:ea typeface="Arial" charset="0"/>
                <a:cs typeface="Arial" charset="0"/>
              </a:rPr>
              <a:t>marinum</a:t>
            </a:r>
            <a:r>
              <a:rPr lang="en-US" sz="1800" b="1" dirty="0" smtClean="0">
                <a:latin typeface="Arial" charset="0"/>
                <a:ea typeface="Arial" charset="0"/>
                <a:cs typeface="Arial" charset="0"/>
              </a:rPr>
              <a:t>, </a:t>
            </a:r>
            <a:r>
              <a:rPr lang="en-US" sz="1800" b="1" i="1" dirty="0" smtClean="0">
                <a:latin typeface="Arial" charset="0"/>
                <a:ea typeface="Arial" charset="0"/>
                <a:cs typeface="Arial" charset="0"/>
              </a:rPr>
              <a:t>M. </a:t>
            </a:r>
            <a:r>
              <a:rPr lang="en-US" sz="1800" b="1" i="1" dirty="0" err="1" smtClean="0">
                <a:latin typeface="Arial" charset="0"/>
                <a:ea typeface="Arial" charset="0"/>
                <a:cs typeface="Arial" charset="0"/>
              </a:rPr>
              <a:t>szulgai</a:t>
            </a:r>
            <a:endParaRPr lang="en-US" sz="1800" b="1" i="1" dirty="0">
              <a:latin typeface="Arial" charset="0"/>
              <a:ea typeface="Arial" charset="0"/>
              <a:cs typeface="Arial" charset="0"/>
            </a:endParaRPr>
          </a:p>
        </p:txBody>
      </p:sp>
    </p:spTree>
    <p:extLst>
      <p:ext uri="{BB962C8B-B14F-4D97-AF65-F5344CB8AC3E}">
        <p14:creationId xmlns:p14="http://schemas.microsoft.com/office/powerpoint/2010/main" val="25187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IGRA</a:t>
            </a:r>
            <a:endParaRPr lang="en-US" sz="3400" b="1" dirty="0">
              <a:latin typeface="Arial" charset="0"/>
              <a:ea typeface="Arial" charset="0"/>
              <a:cs typeface="Arial" charset="0"/>
            </a:endParaRPr>
          </a:p>
        </p:txBody>
      </p:sp>
      <p:sp>
        <p:nvSpPr>
          <p:cNvPr id="2" name="Content Placeholder 1"/>
          <p:cNvSpPr>
            <a:spLocks noGrp="1"/>
          </p:cNvSpPr>
          <p:nvPr>
            <p:ph idx="1"/>
          </p:nvPr>
        </p:nvSpPr>
        <p:spPr>
          <a:xfrm>
            <a:off x="566737" y="724530"/>
            <a:ext cx="10515600" cy="5233358"/>
          </a:xfrm>
        </p:spPr>
        <p:txBody>
          <a:bodyPr>
            <a:noAutofit/>
          </a:bodyPr>
          <a:lstStyle/>
          <a:p>
            <a:pPr>
              <a:buFont typeface="Wingdings" charset="2"/>
              <a:buChar char="§"/>
            </a:pPr>
            <a:r>
              <a:rPr lang="en-US" sz="2000" dirty="0">
                <a:latin typeface="Arial" charset="0"/>
                <a:ea typeface="Arial" charset="0"/>
                <a:cs typeface="Arial" charset="0"/>
              </a:rPr>
              <a:t>No role of IGRAs for active TB diagnosis</a:t>
            </a:r>
          </a:p>
          <a:p>
            <a:pPr lvl="1">
              <a:buFont typeface="Wingdings" charset="2"/>
              <a:buChar char="§"/>
            </a:pPr>
            <a:r>
              <a:rPr lang="en-US" sz="2000" dirty="0" smtClean="0">
                <a:latin typeface="Arial" charset="0"/>
                <a:ea typeface="Arial" charset="0"/>
                <a:cs typeface="Arial" charset="0"/>
              </a:rPr>
              <a:t>IGRA intended for detection of LTBI, not active disease</a:t>
            </a:r>
          </a:p>
          <a:p>
            <a:pPr lvl="1">
              <a:buFont typeface="Wingdings" charset="2"/>
              <a:buChar char="§"/>
            </a:pPr>
            <a:r>
              <a:rPr lang="en-US" sz="2000" dirty="0" smtClean="0">
                <a:latin typeface="Arial" charset="0"/>
                <a:ea typeface="Arial" charset="0"/>
                <a:cs typeface="Arial" charset="0"/>
              </a:rPr>
              <a:t>Cannot distinguish between latent infection and active disease </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Metcalfe et al 2011 meta-analysis of IGRA in low – middle income countries for persons with </a:t>
            </a:r>
            <a:r>
              <a:rPr lang="en-US" sz="2000" u="sng" dirty="0" smtClean="0">
                <a:latin typeface="Arial" charset="0"/>
                <a:ea typeface="Arial" charset="0"/>
                <a:cs typeface="Arial" charset="0"/>
              </a:rPr>
              <a:t>active</a:t>
            </a:r>
            <a:r>
              <a:rPr lang="en-US" sz="2000" dirty="0" smtClean="0">
                <a:latin typeface="Arial" charset="0"/>
                <a:ea typeface="Arial" charset="0"/>
                <a:cs typeface="Arial" charset="0"/>
              </a:rPr>
              <a:t> tuberculosis:</a:t>
            </a:r>
          </a:p>
          <a:p>
            <a:pPr>
              <a:buFont typeface="Wingdings" charset="2"/>
              <a:buChar char="§"/>
            </a:pPr>
            <a:endParaRPr lang="en-US" sz="2000" dirty="0">
              <a:latin typeface="Arial" charset="0"/>
              <a:ea typeface="Arial" charset="0"/>
              <a:cs typeface="Arial" charset="0"/>
            </a:endParaRPr>
          </a:p>
          <a:p>
            <a:pPr lvl="1">
              <a:buFont typeface="Wingdings" charset="2"/>
              <a:buChar char="§"/>
            </a:pPr>
            <a:r>
              <a:rPr lang="en-US" sz="2000" dirty="0">
                <a:latin typeface="Arial" charset="0"/>
                <a:ea typeface="Arial" charset="0"/>
                <a:cs typeface="Arial" charset="0"/>
              </a:rPr>
              <a:t>S</a:t>
            </a:r>
            <a:r>
              <a:rPr lang="en-US" sz="2000" dirty="0" smtClean="0">
                <a:latin typeface="Arial" charset="0"/>
                <a:ea typeface="Arial" charset="0"/>
                <a:cs typeface="Arial" charset="0"/>
              </a:rPr>
              <a:t>ensitivity 69 – 83% </a:t>
            </a:r>
          </a:p>
          <a:p>
            <a:pPr lvl="2">
              <a:buFont typeface="Wingdings" charset="2"/>
              <a:buChar char="§"/>
            </a:pPr>
            <a:r>
              <a:rPr lang="en-US" dirty="0" smtClean="0">
                <a:latin typeface="Arial" charset="0"/>
                <a:ea typeface="Arial" charset="0"/>
                <a:cs typeface="Arial" charset="0"/>
              </a:rPr>
              <a:t>HIV infected individuals: sensitivity 60 – 70%</a:t>
            </a:r>
          </a:p>
          <a:p>
            <a:pPr lvl="2">
              <a:buFont typeface="Wingdings" charset="2"/>
              <a:buChar char="§"/>
            </a:pPr>
            <a:endParaRPr lang="en-US" sz="2000" dirty="0" smtClean="0">
              <a:latin typeface="Arial" charset="0"/>
              <a:ea typeface="Arial" charset="0"/>
              <a:cs typeface="Arial" charset="0"/>
            </a:endParaRPr>
          </a:p>
          <a:p>
            <a:pPr lvl="1">
              <a:buFont typeface="Wingdings" charset="2"/>
              <a:buChar char="§"/>
            </a:pPr>
            <a:r>
              <a:rPr lang="en-US" sz="2000" dirty="0" smtClean="0">
                <a:latin typeface="Arial" charset="0"/>
                <a:ea typeface="Arial" charset="0"/>
                <a:cs typeface="Arial" charset="0"/>
              </a:rPr>
              <a:t>Specificity of 52 – 61% for IGRAs</a:t>
            </a:r>
          </a:p>
          <a:p>
            <a:pPr lvl="1">
              <a:buFont typeface="Wingdings" charset="2"/>
              <a:buChar char="§"/>
            </a:pPr>
            <a:endParaRPr lang="en-US" sz="2000" dirty="0" smtClean="0">
              <a:latin typeface="Arial" charset="0"/>
              <a:ea typeface="Arial" charset="0"/>
              <a:cs typeface="Arial" charset="0"/>
            </a:endParaRPr>
          </a:p>
          <a:p>
            <a:pPr lvl="1">
              <a:buFont typeface="Wingdings" charset="2"/>
              <a:buChar char="§"/>
            </a:pPr>
            <a:r>
              <a:rPr lang="en-US" sz="2000" dirty="0" smtClean="0">
                <a:latin typeface="Arial" charset="0"/>
                <a:ea typeface="Arial" charset="0"/>
                <a:cs typeface="Arial" charset="0"/>
              </a:rPr>
              <a:t>No evidence that IGRA was more sensitive than TST </a:t>
            </a:r>
          </a:p>
        </p:txBody>
      </p:sp>
    </p:spTree>
    <p:extLst>
      <p:ext uri="{BB962C8B-B14F-4D97-AF65-F5344CB8AC3E}">
        <p14:creationId xmlns:p14="http://schemas.microsoft.com/office/powerpoint/2010/main" val="1905533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QuantiFERON</a:t>
            </a:r>
            <a:r>
              <a:rPr lang="en-US" sz="3400" b="1" dirty="0" smtClean="0">
                <a:latin typeface="Arial" charset="0"/>
                <a:ea typeface="Arial" charset="0"/>
                <a:cs typeface="Arial" charset="0"/>
              </a:rPr>
              <a:t>-TB</a:t>
            </a:r>
            <a:endParaRPr lang="en-US" sz="3400" b="1" dirty="0">
              <a:latin typeface="Arial" charset="0"/>
              <a:ea typeface="Arial" charset="0"/>
              <a:cs typeface="Arial"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49171218"/>
              </p:ext>
            </p:extLst>
          </p:nvPr>
        </p:nvGraphicFramePr>
        <p:xfrm>
          <a:off x="589709" y="722824"/>
          <a:ext cx="10979804" cy="2377440"/>
        </p:xfrm>
        <a:graphic>
          <a:graphicData uri="http://schemas.openxmlformats.org/drawingml/2006/table">
            <a:tbl>
              <a:tblPr firstRow="1" bandRow="1">
                <a:tableStyleId>{5C22544A-7EE6-4342-B048-85BDC9FD1C3A}</a:tableStyleId>
              </a:tblPr>
              <a:tblGrid>
                <a:gridCol w="5489902"/>
                <a:gridCol w="5489902"/>
              </a:tblGrid>
              <a:tr h="611495">
                <a:tc>
                  <a:txBody>
                    <a:bodyPr/>
                    <a:lstStyle/>
                    <a:p>
                      <a:pPr algn="ctr"/>
                      <a:r>
                        <a:rPr lang="en-US" dirty="0" smtClean="0">
                          <a:solidFill>
                            <a:sysClr val="windowText" lastClr="000000"/>
                          </a:solidFill>
                          <a:latin typeface="Arial" charset="0"/>
                          <a:ea typeface="Arial" charset="0"/>
                          <a:cs typeface="Arial" charset="0"/>
                        </a:rPr>
                        <a:t>QFT-GIT</a:t>
                      </a:r>
                    </a:p>
                    <a:p>
                      <a:pPr algn="ctr"/>
                      <a:r>
                        <a:rPr lang="en-US" b="0" dirty="0" smtClean="0">
                          <a:solidFill>
                            <a:sysClr val="windowText" lastClr="000000"/>
                          </a:solidFill>
                          <a:latin typeface="Arial" charset="0"/>
                          <a:ea typeface="Arial" charset="0"/>
                          <a:cs typeface="Arial" charset="0"/>
                        </a:rPr>
                        <a:t>(</a:t>
                      </a:r>
                      <a:r>
                        <a:rPr lang="en-US" b="0" dirty="0" err="1" smtClean="0">
                          <a:solidFill>
                            <a:sysClr val="windowText" lastClr="000000"/>
                          </a:solidFill>
                          <a:latin typeface="Arial" charset="0"/>
                          <a:ea typeface="Arial" charset="0"/>
                          <a:cs typeface="Arial" charset="0"/>
                        </a:rPr>
                        <a:t>QuantiFERON</a:t>
                      </a:r>
                      <a:r>
                        <a:rPr lang="en-US" b="0" dirty="0" smtClean="0">
                          <a:solidFill>
                            <a:sysClr val="windowText" lastClr="000000"/>
                          </a:solidFill>
                          <a:latin typeface="Arial" charset="0"/>
                          <a:ea typeface="Arial" charset="0"/>
                          <a:cs typeface="Arial" charset="0"/>
                        </a:rPr>
                        <a:t>-TB Gold in Tube)</a:t>
                      </a:r>
                      <a:endParaRPr lang="en-US" b="0"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QFT-Plus</a:t>
                      </a:r>
                    </a:p>
                    <a:p>
                      <a:pPr algn="ctr"/>
                      <a:r>
                        <a:rPr lang="en-US" b="0" dirty="0" smtClean="0">
                          <a:solidFill>
                            <a:sysClr val="windowText" lastClr="000000"/>
                          </a:solidFill>
                          <a:latin typeface="Arial" charset="0"/>
                          <a:ea typeface="Arial" charset="0"/>
                          <a:cs typeface="Arial" charset="0"/>
                        </a:rPr>
                        <a:t>(</a:t>
                      </a:r>
                      <a:r>
                        <a:rPr lang="en-US" b="0" dirty="0" err="1" smtClean="0">
                          <a:solidFill>
                            <a:sysClr val="windowText" lastClr="000000"/>
                          </a:solidFill>
                          <a:latin typeface="Arial" charset="0"/>
                          <a:ea typeface="Arial" charset="0"/>
                          <a:cs typeface="Arial" charset="0"/>
                        </a:rPr>
                        <a:t>QuantiFERON</a:t>
                      </a:r>
                      <a:r>
                        <a:rPr lang="en-US" b="0" dirty="0" smtClean="0">
                          <a:solidFill>
                            <a:sysClr val="windowText" lastClr="000000"/>
                          </a:solidFill>
                          <a:latin typeface="Arial" charset="0"/>
                          <a:ea typeface="Arial" charset="0"/>
                          <a:cs typeface="Arial" charset="0"/>
                        </a:rPr>
                        <a:t>-TB Gold</a:t>
                      </a:r>
                      <a:r>
                        <a:rPr lang="en-US" b="0" baseline="0" dirty="0" smtClean="0">
                          <a:solidFill>
                            <a:sysClr val="windowText" lastClr="000000"/>
                          </a:solidFill>
                          <a:latin typeface="Arial" charset="0"/>
                          <a:ea typeface="Arial" charset="0"/>
                          <a:cs typeface="Arial" charset="0"/>
                        </a:rPr>
                        <a:t> Plus)</a:t>
                      </a:r>
                      <a:endParaRPr lang="en-US"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4279">
                <a:tc>
                  <a:txBody>
                    <a:bodyPr/>
                    <a:lstStyle/>
                    <a:p>
                      <a:r>
                        <a:rPr lang="en-US" u="sng" dirty="0" smtClean="0">
                          <a:solidFill>
                            <a:sysClr val="windowText" lastClr="000000"/>
                          </a:solidFill>
                          <a:latin typeface="Arial" charset="0"/>
                          <a:ea typeface="Arial" charset="0"/>
                          <a:cs typeface="Arial" charset="0"/>
                        </a:rPr>
                        <a:t>3 tubes</a:t>
                      </a:r>
                    </a:p>
                    <a:p>
                      <a:pPr marL="285750" indent="-285750">
                        <a:buFont typeface="Wingdings" charset="2"/>
                        <a:buChar char="§"/>
                      </a:pPr>
                      <a:r>
                        <a:rPr lang="en-US" dirty="0" smtClean="0">
                          <a:solidFill>
                            <a:sysClr val="windowText" lastClr="000000"/>
                          </a:solidFill>
                          <a:latin typeface="Arial" charset="0"/>
                          <a:ea typeface="Arial" charset="0"/>
                          <a:cs typeface="Arial" charset="0"/>
                        </a:rPr>
                        <a:t>Mitogen</a:t>
                      </a:r>
                    </a:p>
                    <a:p>
                      <a:pPr marL="285750" indent="-285750">
                        <a:buFont typeface="Wingdings" charset="2"/>
                        <a:buChar char="§"/>
                      </a:pPr>
                      <a:r>
                        <a:rPr lang="en-US" dirty="0" smtClean="0">
                          <a:solidFill>
                            <a:sysClr val="windowText" lastClr="000000"/>
                          </a:solidFill>
                          <a:latin typeface="Arial" charset="0"/>
                          <a:ea typeface="Arial" charset="0"/>
                          <a:cs typeface="Arial" charset="0"/>
                        </a:rPr>
                        <a:t>Nil</a:t>
                      </a:r>
                    </a:p>
                    <a:p>
                      <a:pPr marL="285750" indent="-285750">
                        <a:buFont typeface="Wingdings" charset="2"/>
                        <a:buChar char="§"/>
                      </a:pPr>
                      <a:r>
                        <a:rPr lang="en-US" dirty="0" smtClean="0">
                          <a:solidFill>
                            <a:sysClr val="windowText" lastClr="000000"/>
                          </a:solidFill>
                          <a:latin typeface="Arial" charset="0"/>
                          <a:ea typeface="Arial" charset="0"/>
                          <a:cs typeface="Arial" charset="0"/>
                        </a:rPr>
                        <a:t>TB1 (CD4</a:t>
                      </a:r>
                      <a:r>
                        <a:rPr lang="en-US" baseline="0" dirty="0" smtClean="0">
                          <a:solidFill>
                            <a:sysClr val="windowText" lastClr="000000"/>
                          </a:solidFill>
                          <a:latin typeface="Arial" charset="0"/>
                          <a:ea typeface="Arial" charset="0"/>
                          <a:cs typeface="Arial" charset="0"/>
                        </a:rPr>
                        <a:t> response)</a:t>
                      </a:r>
                      <a:endParaRPr lang="en-US"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u="sng" dirty="0" smtClean="0">
                          <a:solidFill>
                            <a:sysClr val="windowText" lastClr="000000"/>
                          </a:solidFill>
                          <a:latin typeface="Arial" charset="0"/>
                          <a:ea typeface="Arial" charset="0"/>
                          <a:cs typeface="Arial" charset="0"/>
                        </a:rPr>
                        <a:t>4 tubes</a:t>
                      </a:r>
                    </a:p>
                    <a:p>
                      <a:pPr marL="285750" indent="-285750">
                        <a:buFont typeface="Wingdings" charset="2"/>
                        <a:buChar char="§"/>
                      </a:pPr>
                      <a:r>
                        <a:rPr lang="en-US" dirty="0" smtClean="0">
                          <a:solidFill>
                            <a:sysClr val="windowText" lastClr="000000"/>
                          </a:solidFill>
                          <a:latin typeface="Arial" charset="0"/>
                          <a:ea typeface="Arial" charset="0"/>
                          <a:cs typeface="Arial" charset="0"/>
                        </a:rPr>
                        <a:t>Mitogen</a:t>
                      </a:r>
                    </a:p>
                    <a:p>
                      <a:pPr marL="285750" indent="-285750">
                        <a:buFont typeface="Wingdings" charset="2"/>
                        <a:buChar char="§"/>
                      </a:pPr>
                      <a:r>
                        <a:rPr lang="en-US" dirty="0" smtClean="0">
                          <a:solidFill>
                            <a:sysClr val="windowText" lastClr="000000"/>
                          </a:solidFill>
                          <a:latin typeface="Arial" charset="0"/>
                          <a:ea typeface="Arial" charset="0"/>
                          <a:cs typeface="Arial" charset="0"/>
                        </a:rPr>
                        <a:t>Nil</a:t>
                      </a:r>
                    </a:p>
                    <a:p>
                      <a:pPr marL="285750" indent="-285750">
                        <a:buFont typeface="Wingdings" charset="2"/>
                        <a:buChar char="§"/>
                      </a:pPr>
                      <a:r>
                        <a:rPr lang="en-US" dirty="0" smtClean="0">
                          <a:solidFill>
                            <a:sysClr val="windowText" lastClr="000000"/>
                          </a:solidFill>
                          <a:latin typeface="Arial" charset="0"/>
                          <a:ea typeface="Arial" charset="0"/>
                          <a:cs typeface="Arial" charset="0"/>
                        </a:rPr>
                        <a:t>TB1 (CD4</a:t>
                      </a:r>
                      <a:r>
                        <a:rPr lang="en-US" baseline="0" dirty="0" smtClean="0">
                          <a:solidFill>
                            <a:sysClr val="windowText" lastClr="000000"/>
                          </a:solidFill>
                          <a:latin typeface="Arial" charset="0"/>
                          <a:ea typeface="Arial" charset="0"/>
                          <a:cs typeface="Arial" charset="0"/>
                        </a:rPr>
                        <a:t> response)</a:t>
                      </a:r>
                    </a:p>
                    <a:p>
                      <a:pPr marL="285750" indent="-285750">
                        <a:buFont typeface="Wingdings" charset="2"/>
                        <a:buChar char="§"/>
                      </a:pPr>
                      <a:r>
                        <a:rPr lang="en-US" b="1" baseline="0" dirty="0" smtClean="0">
                          <a:solidFill>
                            <a:srgbClr val="7030A0"/>
                          </a:solidFill>
                          <a:latin typeface="Arial" charset="0"/>
                          <a:ea typeface="Arial" charset="0"/>
                          <a:cs typeface="Arial" charset="0"/>
                        </a:rPr>
                        <a:t>TB2 (CD4 and CD8 response)</a:t>
                      </a:r>
                      <a:endParaRPr lang="en-US" b="1" dirty="0" smtClean="0">
                        <a:solidFill>
                          <a:srgbClr val="7030A0"/>
                        </a:solidFill>
                        <a:latin typeface="Arial" charset="0"/>
                        <a:ea typeface="Arial" charset="0"/>
                        <a:cs typeface="Arial" charset="0"/>
                      </a:endParaRPr>
                    </a:p>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grpSp>
        <p:nvGrpSpPr>
          <p:cNvPr id="13" name="Group 12"/>
          <p:cNvGrpSpPr/>
          <p:nvPr/>
        </p:nvGrpSpPr>
        <p:grpSpPr>
          <a:xfrm>
            <a:off x="1362635" y="3388659"/>
            <a:ext cx="9025263" cy="3603811"/>
            <a:chOff x="562161" y="2738090"/>
            <a:chExt cx="10570456" cy="4211582"/>
          </a:xfrm>
        </p:grpSpPr>
        <p:pic>
          <p:nvPicPr>
            <p:cNvPr id="6" name="Picture 5"/>
            <p:cNvPicPr>
              <a:picLocks noChangeAspect="1"/>
            </p:cNvPicPr>
            <p:nvPr/>
          </p:nvPicPr>
          <p:blipFill rotWithShape="1">
            <a:blip r:embed="rId3"/>
            <a:srcRect r="55954"/>
            <a:stretch/>
          </p:blipFill>
          <p:spPr>
            <a:xfrm>
              <a:off x="562161" y="2738090"/>
              <a:ext cx="4798733" cy="3707318"/>
            </a:xfrm>
            <a:prstGeom prst="rect">
              <a:avLst/>
            </a:prstGeom>
          </p:spPr>
        </p:pic>
        <p:pic>
          <p:nvPicPr>
            <p:cNvPr id="11" name="Picture 10"/>
            <p:cNvPicPr>
              <a:picLocks noChangeAspect="1"/>
            </p:cNvPicPr>
            <p:nvPr/>
          </p:nvPicPr>
          <p:blipFill rotWithShape="1">
            <a:blip r:embed="rId3"/>
            <a:srcRect l="44047" t="1" r="44333" b="-13602"/>
            <a:stretch/>
          </p:blipFill>
          <p:spPr>
            <a:xfrm>
              <a:off x="5360893" y="2738090"/>
              <a:ext cx="1265981" cy="4211582"/>
            </a:xfrm>
            <a:prstGeom prst="rect">
              <a:avLst/>
            </a:prstGeom>
          </p:spPr>
        </p:pic>
        <p:grpSp>
          <p:nvGrpSpPr>
            <p:cNvPr id="10" name="Group 9"/>
            <p:cNvGrpSpPr/>
            <p:nvPr/>
          </p:nvGrpSpPr>
          <p:grpSpPr>
            <a:xfrm>
              <a:off x="5966991" y="2738090"/>
              <a:ext cx="5165626" cy="3707318"/>
              <a:chOff x="5966991" y="2738090"/>
              <a:chExt cx="5165626" cy="3707318"/>
            </a:xfrm>
          </p:grpSpPr>
          <p:pic>
            <p:nvPicPr>
              <p:cNvPr id="7" name="Picture 6"/>
              <p:cNvPicPr>
                <a:picLocks noChangeAspect="1"/>
              </p:cNvPicPr>
              <p:nvPr/>
            </p:nvPicPr>
            <p:blipFill rotWithShape="1">
              <a:blip r:embed="rId3"/>
              <a:srcRect l="87410" r="329"/>
              <a:stretch/>
            </p:blipFill>
            <p:spPr>
              <a:xfrm>
                <a:off x="5966991" y="2738090"/>
                <a:ext cx="1335740" cy="3707318"/>
              </a:xfrm>
              <a:prstGeom prst="rect">
                <a:avLst/>
              </a:prstGeom>
            </p:spPr>
          </p:pic>
          <p:pic>
            <p:nvPicPr>
              <p:cNvPr id="8" name="Picture 7"/>
              <p:cNvPicPr>
                <a:picLocks noChangeAspect="1"/>
              </p:cNvPicPr>
              <p:nvPr/>
            </p:nvPicPr>
            <p:blipFill rotWithShape="1">
              <a:blip r:embed="rId3"/>
              <a:srcRect l="53592" r="32566"/>
              <a:stretch/>
            </p:blipFill>
            <p:spPr>
              <a:xfrm>
                <a:off x="7154813" y="2738090"/>
                <a:ext cx="1508029" cy="3707318"/>
              </a:xfrm>
              <a:prstGeom prst="rect">
                <a:avLst/>
              </a:prstGeom>
            </p:spPr>
          </p:pic>
          <p:pic>
            <p:nvPicPr>
              <p:cNvPr id="9" name="Picture 8"/>
              <p:cNvPicPr>
                <a:picLocks noChangeAspect="1"/>
              </p:cNvPicPr>
              <p:nvPr/>
            </p:nvPicPr>
            <p:blipFill rotWithShape="1">
              <a:blip r:embed="rId3"/>
              <a:srcRect l="64947" r="11520"/>
              <a:stretch/>
            </p:blipFill>
            <p:spPr>
              <a:xfrm>
                <a:off x="8568711" y="2738090"/>
                <a:ext cx="2563906" cy="3707318"/>
              </a:xfrm>
              <a:prstGeom prst="rect">
                <a:avLst/>
              </a:prstGeom>
            </p:spPr>
          </p:pic>
        </p:grpSp>
      </p:grpSp>
      <p:sp>
        <p:nvSpPr>
          <p:cNvPr id="14" name="TextBox 13"/>
          <p:cNvSpPr txBox="1"/>
          <p:nvPr/>
        </p:nvSpPr>
        <p:spPr>
          <a:xfrm>
            <a:off x="4929705" y="249763"/>
            <a:ext cx="2299811" cy="369332"/>
          </a:xfrm>
          <a:prstGeom prst="rect">
            <a:avLst/>
          </a:prstGeom>
          <a:noFill/>
          <a:ln>
            <a:noFill/>
          </a:ln>
        </p:spPr>
        <p:txBody>
          <a:bodyPr wrap="square" rtlCol="0">
            <a:spAutoFit/>
          </a:bodyPr>
          <a:lstStyle/>
          <a:p>
            <a:pPr algn="ctr"/>
            <a:r>
              <a:rPr lang="en-US" i="1" dirty="0">
                <a:solidFill>
                  <a:srgbClr val="7030A0"/>
                </a:solidFill>
              </a:rPr>
              <a:t>h</a:t>
            </a:r>
            <a:r>
              <a:rPr lang="en-US" i="1" dirty="0" smtClean="0">
                <a:solidFill>
                  <a:srgbClr val="7030A0"/>
                </a:solidFill>
              </a:rPr>
              <a:t>as been replaced by</a:t>
            </a:r>
            <a:endParaRPr lang="en-US" i="1" dirty="0">
              <a:solidFill>
                <a:srgbClr val="7030A0"/>
              </a:solidFill>
            </a:endParaRPr>
          </a:p>
        </p:txBody>
      </p:sp>
      <p:sp>
        <p:nvSpPr>
          <p:cNvPr id="15" name="Arc 14"/>
          <p:cNvSpPr/>
          <p:nvPr/>
        </p:nvSpPr>
        <p:spPr>
          <a:xfrm>
            <a:off x="4321447" y="583528"/>
            <a:ext cx="3357797" cy="549214"/>
          </a:xfrm>
          <a:prstGeom prst="arc">
            <a:avLst>
              <a:gd name="adj1" fmla="val 10716989"/>
              <a:gd name="adj2" fmla="val 0"/>
            </a:avLst>
          </a:prstGeom>
          <a:ln>
            <a:solidFill>
              <a:srgbClr val="7030A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9634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QuantiFERON</a:t>
            </a:r>
            <a:r>
              <a:rPr lang="en-US" sz="3400" b="1" dirty="0" smtClean="0">
                <a:latin typeface="Arial" charset="0"/>
                <a:ea typeface="Arial" charset="0"/>
                <a:cs typeface="Arial" charset="0"/>
              </a:rPr>
              <a:t>-TB</a:t>
            </a:r>
            <a:endParaRPr lang="en-US" sz="3400" b="1" dirty="0">
              <a:latin typeface="Arial" charset="0"/>
              <a:ea typeface="Arial" charset="0"/>
              <a:cs typeface="Arial"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189438"/>
              </p:ext>
            </p:extLst>
          </p:nvPr>
        </p:nvGraphicFramePr>
        <p:xfrm>
          <a:off x="499775" y="973836"/>
          <a:ext cx="6305759" cy="3425495"/>
        </p:xfrm>
        <a:graphic>
          <a:graphicData uri="http://schemas.openxmlformats.org/drawingml/2006/table">
            <a:tbl>
              <a:tblPr firstRow="1" bandRow="1">
                <a:tableStyleId>{5C22544A-7EE6-4342-B048-85BDC9FD1C3A}</a:tableStyleId>
              </a:tblPr>
              <a:tblGrid>
                <a:gridCol w="6305759"/>
              </a:tblGrid>
              <a:tr h="651815">
                <a:tc>
                  <a:txBody>
                    <a:bodyPr/>
                    <a:lstStyle/>
                    <a:p>
                      <a:pPr algn="ctr"/>
                      <a:r>
                        <a:rPr lang="en-US" sz="1600" b="0" dirty="0" smtClean="0">
                          <a:solidFill>
                            <a:schemeClr val="tx1"/>
                          </a:solidFill>
                          <a:latin typeface="Arial" charset="0"/>
                          <a:ea typeface="Arial" charset="0"/>
                          <a:cs typeface="Arial" charset="0"/>
                        </a:rPr>
                        <a:t>QFT-Plus</a:t>
                      </a:r>
                    </a:p>
                    <a:p>
                      <a:pPr algn="ctr"/>
                      <a:r>
                        <a:rPr lang="en-US" sz="1600" b="0" dirty="0" smtClean="0">
                          <a:solidFill>
                            <a:schemeClr val="tx1"/>
                          </a:solidFill>
                          <a:latin typeface="Arial" charset="0"/>
                          <a:ea typeface="Arial" charset="0"/>
                          <a:cs typeface="Arial" charset="0"/>
                        </a:rPr>
                        <a:t>(</a:t>
                      </a:r>
                      <a:r>
                        <a:rPr lang="en-US" sz="1600" b="0" dirty="0" err="1" smtClean="0">
                          <a:solidFill>
                            <a:schemeClr val="tx1"/>
                          </a:solidFill>
                          <a:latin typeface="Arial" charset="0"/>
                          <a:ea typeface="Arial" charset="0"/>
                          <a:cs typeface="Arial" charset="0"/>
                        </a:rPr>
                        <a:t>QuantiFERON</a:t>
                      </a:r>
                      <a:r>
                        <a:rPr lang="en-US" sz="1600" b="0" dirty="0" smtClean="0">
                          <a:solidFill>
                            <a:schemeClr val="tx1"/>
                          </a:solidFill>
                          <a:latin typeface="Arial" charset="0"/>
                          <a:ea typeface="Arial" charset="0"/>
                          <a:cs typeface="Arial" charset="0"/>
                        </a:rPr>
                        <a:t>-TB Gold</a:t>
                      </a:r>
                      <a:r>
                        <a:rPr lang="en-US" sz="1600" b="0" baseline="0" dirty="0" smtClean="0">
                          <a:solidFill>
                            <a:schemeClr val="tx1"/>
                          </a:solidFill>
                          <a:latin typeface="Arial" charset="0"/>
                          <a:ea typeface="Arial" charset="0"/>
                          <a:cs typeface="Arial" charset="0"/>
                        </a:rPr>
                        <a:t> Plus)</a:t>
                      </a:r>
                      <a:endParaRPr lang="en-US" sz="1600"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2466">
                <a:tc>
                  <a:txBody>
                    <a:bodyPr/>
                    <a:lstStyle/>
                    <a:p>
                      <a:pPr marL="285750" indent="-285750">
                        <a:buFont typeface="Wingdings" charset="2"/>
                        <a:buChar char="§"/>
                      </a:pPr>
                      <a:r>
                        <a:rPr lang="en-US" sz="1600" b="0" baseline="0" dirty="0" smtClean="0">
                          <a:solidFill>
                            <a:schemeClr val="tx1"/>
                          </a:solidFill>
                          <a:latin typeface="Arial" charset="0"/>
                          <a:ea typeface="Arial" charset="0"/>
                          <a:cs typeface="Arial" charset="0"/>
                        </a:rPr>
                        <a:t>CD8 T cell response included to help improve sensitivity of MTB infection detection especially for:</a:t>
                      </a:r>
                    </a:p>
                    <a:p>
                      <a:pPr marL="742950" lvl="1" indent="-285750">
                        <a:buFont typeface="Wingdings" charset="2"/>
                        <a:buChar char="§"/>
                      </a:pPr>
                      <a:r>
                        <a:rPr lang="en-US" sz="1600" b="0" baseline="0" dirty="0" smtClean="0">
                          <a:solidFill>
                            <a:schemeClr val="tx1"/>
                          </a:solidFill>
                          <a:latin typeface="Arial" charset="0"/>
                          <a:ea typeface="Arial" charset="0"/>
                          <a:cs typeface="Arial" charset="0"/>
                        </a:rPr>
                        <a:t>Recent contacts</a:t>
                      </a:r>
                    </a:p>
                    <a:p>
                      <a:pPr marL="742950" lvl="1" indent="-285750">
                        <a:buFont typeface="Wingdings" charset="2"/>
                        <a:buChar char="§"/>
                      </a:pPr>
                      <a:r>
                        <a:rPr lang="en-US" sz="1600" b="0" baseline="0" dirty="0" smtClean="0">
                          <a:solidFill>
                            <a:schemeClr val="tx1"/>
                          </a:solidFill>
                          <a:latin typeface="Arial" charset="0"/>
                          <a:ea typeface="Arial" charset="0"/>
                          <a:cs typeface="Arial" charset="0"/>
                        </a:rPr>
                        <a:t>Immunocompromised hosts</a:t>
                      </a:r>
                    </a:p>
                    <a:p>
                      <a:pPr marL="742950" lvl="1" indent="-285750">
                        <a:buFont typeface="Wingdings" charset="2"/>
                        <a:buChar char="§"/>
                      </a:pPr>
                      <a:r>
                        <a:rPr lang="en-US" sz="1600" b="0" baseline="0" dirty="0" smtClean="0">
                          <a:solidFill>
                            <a:schemeClr val="tx1"/>
                          </a:solidFill>
                          <a:latin typeface="Arial" charset="0"/>
                          <a:ea typeface="Arial" charset="0"/>
                          <a:cs typeface="Arial" charset="0"/>
                        </a:rPr>
                        <a:t>Young children </a:t>
                      </a:r>
                    </a:p>
                    <a:p>
                      <a:pPr marL="742950" lvl="1" indent="-285750">
                        <a:buFont typeface="Wingdings" charset="2"/>
                        <a:buChar char="§"/>
                      </a:pPr>
                      <a:endParaRPr lang="en-US" sz="1600" b="0" baseline="0" dirty="0" smtClean="0">
                        <a:solidFill>
                          <a:schemeClr val="tx1"/>
                        </a:solidFill>
                        <a:latin typeface="Arial" charset="0"/>
                        <a:ea typeface="Arial" charset="0"/>
                        <a:cs typeface="Arial" charset="0"/>
                      </a:endParaRPr>
                    </a:p>
                    <a:p>
                      <a:pPr marL="285750" lvl="0" indent="-285750">
                        <a:buFont typeface="Wingdings" charset="2"/>
                        <a:buChar char="§"/>
                      </a:pPr>
                      <a:r>
                        <a:rPr lang="en-US" sz="1600" b="0" baseline="0" dirty="0" smtClean="0">
                          <a:solidFill>
                            <a:schemeClr val="tx1"/>
                          </a:solidFill>
                          <a:latin typeface="Arial" charset="0"/>
                          <a:ea typeface="Arial" charset="0"/>
                          <a:cs typeface="Arial" charset="0"/>
                        </a:rPr>
                        <a:t>Actual improved sensitivity compared to QFT-GIT in these high risk populations? </a:t>
                      </a:r>
                    </a:p>
                    <a:p>
                      <a:pPr marL="742950" lvl="1" indent="-285750">
                        <a:buFont typeface="Wingdings" charset="2"/>
                        <a:buChar char="§"/>
                      </a:pPr>
                      <a:r>
                        <a:rPr lang="en-US" sz="1600" b="0" baseline="0" dirty="0" smtClean="0">
                          <a:solidFill>
                            <a:schemeClr val="tx1"/>
                          </a:solidFill>
                          <a:latin typeface="Arial" charset="0"/>
                          <a:ea typeface="Arial" charset="0"/>
                          <a:cs typeface="Arial" charset="0"/>
                        </a:rPr>
                        <a:t>So far, no statistical significance observed in 1 meta-analysis (Oh, 2021)</a:t>
                      </a:r>
                    </a:p>
                    <a:p>
                      <a:pPr marL="285750" lvl="0" indent="-285750">
                        <a:buFont typeface="Wingdings" charset="2"/>
                        <a:buChar char="§"/>
                      </a:pPr>
                      <a:endParaRPr lang="en-US" sz="1600" b="0" baseline="0" dirty="0" smtClean="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2" name="Picture 1"/>
          <p:cNvPicPr>
            <a:picLocks noChangeAspect="1"/>
          </p:cNvPicPr>
          <p:nvPr/>
        </p:nvPicPr>
        <p:blipFill>
          <a:blip r:embed="rId3"/>
          <a:stretch>
            <a:fillRect/>
          </a:stretch>
        </p:blipFill>
        <p:spPr>
          <a:xfrm>
            <a:off x="7689184" y="362265"/>
            <a:ext cx="4502816" cy="5743388"/>
          </a:xfrm>
          <a:prstGeom prst="rect">
            <a:avLst/>
          </a:prstGeom>
        </p:spPr>
      </p:pic>
    </p:spTree>
    <p:extLst>
      <p:ext uri="{BB962C8B-B14F-4D97-AF65-F5344CB8AC3E}">
        <p14:creationId xmlns:p14="http://schemas.microsoft.com/office/powerpoint/2010/main" val="1252159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923925"/>
            <a:ext cx="11015133" cy="5567363"/>
          </a:xfrm>
        </p:spPr>
        <p:txBody>
          <a:bodyPr>
            <a:noAutofit/>
          </a:bodyPr>
          <a:lstStyle/>
          <a:p>
            <a:pPr marL="0" indent="0" fontAlgn="base">
              <a:buNone/>
            </a:pPr>
            <a:r>
              <a:rPr lang="en-US" sz="2000" dirty="0" smtClean="0">
                <a:latin typeface="Arial" charset="0"/>
                <a:ea typeface="Arial" charset="0"/>
                <a:cs typeface="Arial" charset="0"/>
              </a:rPr>
              <a:t>Match each test to the respective test mechanism: </a:t>
            </a:r>
          </a:p>
          <a:p>
            <a:pPr marL="0" indent="0" fontAlgn="base">
              <a:buNone/>
            </a:pPr>
            <a:endParaRPr lang="en-US" sz="2000" dirty="0" smtClean="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16889981"/>
              </p:ext>
            </p:extLst>
          </p:nvPr>
        </p:nvGraphicFramePr>
        <p:xfrm>
          <a:off x="1009111" y="1758053"/>
          <a:ext cx="10506129" cy="2070028"/>
        </p:xfrm>
        <a:graphic>
          <a:graphicData uri="http://schemas.openxmlformats.org/drawingml/2006/table">
            <a:tbl>
              <a:tblPr firstRow="1" bandRow="1">
                <a:tableStyleId>{5C22544A-7EE6-4342-B048-85BDC9FD1C3A}</a:tableStyleId>
              </a:tblPr>
              <a:tblGrid>
                <a:gridCol w="4405006"/>
                <a:gridCol w="6101123"/>
              </a:tblGrid>
              <a:tr h="1035014">
                <a:tc>
                  <a:txBody>
                    <a:bodyPr/>
                    <a:lstStyle/>
                    <a:p>
                      <a:pPr algn="l"/>
                      <a:r>
                        <a:rPr lang="en-US" b="0" dirty="0" smtClean="0">
                          <a:solidFill>
                            <a:schemeClr val="tx1"/>
                          </a:solidFill>
                          <a:latin typeface="Arial" charset="0"/>
                          <a:ea typeface="Arial" charset="0"/>
                          <a:cs typeface="Arial" charset="0"/>
                        </a:rPr>
                        <a:t>A. </a:t>
                      </a:r>
                      <a:r>
                        <a:rPr lang="en-US" b="0" dirty="0" err="1" smtClean="0">
                          <a:solidFill>
                            <a:schemeClr val="tx1"/>
                          </a:solidFill>
                          <a:latin typeface="Arial" charset="0"/>
                          <a:ea typeface="Arial" charset="0"/>
                          <a:cs typeface="Arial" charset="0"/>
                        </a:rPr>
                        <a:t>QuantiFERON</a:t>
                      </a:r>
                      <a:endParaRPr lang="en-US"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latin typeface="Arial" charset="0"/>
                          <a:ea typeface="Arial" charset="0"/>
                          <a:cs typeface="Arial" charset="0"/>
                        </a:rPr>
                        <a:t>1.</a:t>
                      </a:r>
                      <a:r>
                        <a:rPr lang="en-US" sz="1800" b="0" dirty="0" smtClean="0">
                          <a:solidFill>
                            <a:schemeClr val="tx1"/>
                          </a:solidFill>
                          <a:latin typeface="Arial" charset="0"/>
                          <a:ea typeface="Arial" charset="0"/>
                          <a:cs typeface="Arial" charset="0"/>
                        </a:rPr>
                        <a:t> Enumerates individual memory T cells that produce </a:t>
                      </a:r>
                      <a:r>
                        <a:rPr lang="en-US" sz="1800" b="0" dirty="0" err="1" smtClean="0">
                          <a:solidFill>
                            <a:schemeClr val="tx1"/>
                          </a:solidFill>
                          <a:latin typeface="Arial" charset="0"/>
                          <a:ea typeface="Arial" charset="0"/>
                          <a:cs typeface="Arial" charset="0"/>
                        </a:rPr>
                        <a:t>IFNγ</a:t>
                      </a:r>
                      <a:r>
                        <a:rPr lang="en-US" sz="1800" b="0" dirty="0" smtClean="0">
                          <a:solidFill>
                            <a:schemeClr val="tx1"/>
                          </a:solidFill>
                          <a:latin typeface="Arial" charset="0"/>
                          <a:ea typeface="Arial" charset="0"/>
                          <a:cs typeface="Arial" charset="0"/>
                        </a:rPr>
                        <a:t> in response to MTB antigens</a:t>
                      </a:r>
                      <a:endParaRPr lang="en-US"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35014">
                <a:tc>
                  <a:txBody>
                    <a:bodyPr/>
                    <a:lstStyle/>
                    <a:p>
                      <a:pPr algn="l"/>
                      <a:r>
                        <a:rPr lang="en-US" b="0" dirty="0" smtClean="0">
                          <a:solidFill>
                            <a:schemeClr val="tx1"/>
                          </a:solidFill>
                          <a:latin typeface="Arial" charset="0"/>
                          <a:ea typeface="Arial" charset="0"/>
                          <a:cs typeface="Arial" charset="0"/>
                        </a:rPr>
                        <a:t>B. T-</a:t>
                      </a:r>
                      <a:r>
                        <a:rPr lang="en-US" b="0" dirty="0" err="1" smtClean="0">
                          <a:solidFill>
                            <a:schemeClr val="tx1"/>
                          </a:solidFill>
                          <a:latin typeface="Arial" charset="0"/>
                          <a:ea typeface="Arial" charset="0"/>
                          <a:cs typeface="Arial" charset="0"/>
                        </a:rPr>
                        <a:t>spot.TB</a:t>
                      </a:r>
                      <a:endParaRPr lang="en-US"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latin typeface="Arial" charset="0"/>
                          <a:ea typeface="Arial" charset="0"/>
                          <a:cs typeface="Arial" charset="0"/>
                        </a:rPr>
                        <a:t>2. </a:t>
                      </a:r>
                      <a:r>
                        <a:rPr lang="en-US" sz="1800" b="0" dirty="0" smtClean="0">
                          <a:solidFill>
                            <a:schemeClr val="tx1"/>
                          </a:solidFill>
                          <a:latin typeface="Arial" charset="0"/>
                          <a:ea typeface="Arial" charset="0"/>
                          <a:cs typeface="Arial" charset="0"/>
                        </a:rPr>
                        <a:t>Quantify production of </a:t>
                      </a:r>
                      <a:r>
                        <a:rPr lang="en-US" sz="1800" b="0" dirty="0" err="1" smtClean="0">
                          <a:solidFill>
                            <a:schemeClr val="tx1"/>
                          </a:solidFill>
                          <a:latin typeface="Arial" charset="0"/>
                          <a:ea typeface="Arial" charset="0"/>
                          <a:cs typeface="Arial" charset="0"/>
                        </a:rPr>
                        <a:t>IFNγ</a:t>
                      </a:r>
                      <a:r>
                        <a:rPr lang="en-US" sz="1800" b="0" dirty="0" smtClean="0">
                          <a:solidFill>
                            <a:schemeClr val="tx1"/>
                          </a:solidFill>
                          <a:latin typeface="Arial" charset="0"/>
                          <a:ea typeface="Arial" charset="0"/>
                          <a:cs typeface="Arial" charset="0"/>
                        </a:rPr>
                        <a:t> released by T cells in response to MTB antigens </a:t>
                      </a:r>
                      <a:endParaRPr lang="en-US"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768002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IGRAs</a:t>
            </a:r>
            <a:endParaRPr lang="en-US" sz="3400" b="1" dirty="0">
              <a:latin typeface="Arial" charset="0"/>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68578835"/>
              </p:ext>
            </p:extLst>
          </p:nvPr>
        </p:nvGraphicFramePr>
        <p:xfrm>
          <a:off x="699144" y="941506"/>
          <a:ext cx="10506129" cy="2392180"/>
        </p:xfrm>
        <a:graphic>
          <a:graphicData uri="http://schemas.openxmlformats.org/drawingml/2006/table">
            <a:tbl>
              <a:tblPr firstRow="1" bandRow="1">
                <a:tableStyleId>{5C22544A-7EE6-4342-B048-85BDC9FD1C3A}</a:tableStyleId>
              </a:tblPr>
              <a:tblGrid>
                <a:gridCol w="5143717"/>
                <a:gridCol w="5362412"/>
              </a:tblGrid>
              <a:tr h="654820">
                <a:tc>
                  <a:txBody>
                    <a:bodyPr/>
                    <a:lstStyle/>
                    <a:p>
                      <a:pPr algn="ctr"/>
                      <a:r>
                        <a:rPr lang="en-US" b="1" dirty="0" err="1" smtClean="0">
                          <a:solidFill>
                            <a:schemeClr val="tx1"/>
                          </a:solidFill>
                          <a:latin typeface="Arial" charset="0"/>
                          <a:ea typeface="Arial" charset="0"/>
                          <a:cs typeface="Arial" charset="0"/>
                        </a:rPr>
                        <a:t>QuantiFERON</a:t>
                      </a:r>
                      <a:endParaRPr lang="en-US" b="1"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chemeClr val="tx1"/>
                          </a:solidFill>
                          <a:latin typeface="Arial" charset="0"/>
                          <a:ea typeface="Arial" charset="0"/>
                          <a:cs typeface="Arial" charset="0"/>
                        </a:rPr>
                        <a:t>T-spot</a:t>
                      </a:r>
                      <a:endParaRPr lang="en-US" b="1"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035014">
                <a:tc>
                  <a:txBody>
                    <a:bodyPr/>
                    <a:lstStyle/>
                    <a:p>
                      <a:pPr marL="285750" marR="0" lvl="2"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Quantify </a:t>
                      </a:r>
                      <a:r>
                        <a:rPr lang="en-US" sz="1800" b="1" dirty="0" smtClean="0">
                          <a:latin typeface="Arial" charset="0"/>
                          <a:ea typeface="Arial" charset="0"/>
                          <a:cs typeface="Arial" charset="0"/>
                        </a:rPr>
                        <a:t>production of </a:t>
                      </a:r>
                      <a:r>
                        <a:rPr lang="en-US" sz="1800" b="1" dirty="0" err="1" smtClean="0">
                          <a:latin typeface="Arial" charset="0"/>
                          <a:ea typeface="Arial" charset="0"/>
                          <a:cs typeface="Arial" charset="0"/>
                        </a:rPr>
                        <a:t>IFNγ</a:t>
                      </a:r>
                      <a:r>
                        <a:rPr lang="en-US" sz="1800" b="1" dirty="0" smtClean="0">
                          <a:latin typeface="Arial" charset="0"/>
                          <a:ea typeface="Arial" charset="0"/>
                          <a:cs typeface="Arial" charset="0"/>
                        </a:rPr>
                        <a:t> </a:t>
                      </a:r>
                      <a:r>
                        <a:rPr lang="en-US" sz="1800" dirty="0" smtClean="0">
                          <a:latin typeface="Arial" charset="0"/>
                          <a:ea typeface="Arial" charset="0"/>
                          <a:cs typeface="Arial" charset="0"/>
                        </a:rPr>
                        <a:t>released by T cells in response to MTB antigens ESAT-6, CFP-10, (TB7.7)</a:t>
                      </a:r>
                    </a:p>
                    <a:p>
                      <a:pPr marL="285750" indent="-285750" algn="l">
                        <a:buFont typeface="Wingdings" charset="2"/>
                        <a:buChar char="§"/>
                      </a:pPr>
                      <a:endParaRPr lang="en-US" b="0" dirty="0" smtClean="0">
                        <a:solidFill>
                          <a:schemeClr val="tx1"/>
                        </a:solidFill>
                        <a:latin typeface="Arial" charset="0"/>
                        <a:ea typeface="Arial" charset="0"/>
                        <a:cs typeface="Arial" charset="0"/>
                      </a:endParaRPr>
                    </a:p>
                    <a:p>
                      <a:pPr marL="285750" indent="-285750" algn="l">
                        <a:buFont typeface="Wingdings" charset="2"/>
                        <a:buChar char="§"/>
                      </a:pPr>
                      <a:r>
                        <a:rPr lang="en-US" b="0" dirty="0" smtClean="0">
                          <a:solidFill>
                            <a:schemeClr val="tx1"/>
                          </a:solidFill>
                          <a:latin typeface="Arial" charset="0"/>
                          <a:ea typeface="Arial" charset="0"/>
                          <a:cs typeface="Arial" charset="0"/>
                        </a:rPr>
                        <a:t>Results:</a:t>
                      </a:r>
                    </a:p>
                    <a:p>
                      <a:pPr marL="742950" lvl="1" indent="-285750" algn="l">
                        <a:buFont typeface="Wingdings" charset="2"/>
                        <a:buChar char="§"/>
                      </a:pPr>
                      <a:r>
                        <a:rPr lang="en-US" b="0" dirty="0" smtClean="0">
                          <a:solidFill>
                            <a:schemeClr val="tx1"/>
                          </a:solidFill>
                          <a:latin typeface="Arial" charset="0"/>
                          <a:ea typeface="Arial" charset="0"/>
                          <a:cs typeface="Arial" charset="0"/>
                        </a:rPr>
                        <a:t>Positive</a:t>
                      </a:r>
                      <a:r>
                        <a:rPr lang="en-US" b="0" baseline="0" dirty="0" smtClean="0">
                          <a:solidFill>
                            <a:schemeClr val="tx1"/>
                          </a:solidFill>
                          <a:latin typeface="Arial" charset="0"/>
                          <a:ea typeface="Arial" charset="0"/>
                          <a:cs typeface="Arial" charset="0"/>
                        </a:rPr>
                        <a:t>, Negative, Indeterminate</a:t>
                      </a:r>
                      <a:endParaRPr lang="en-US" b="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2"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sz="1800" b="1" dirty="0" smtClean="0">
                          <a:latin typeface="Arial" charset="0"/>
                          <a:ea typeface="Arial" charset="0"/>
                          <a:cs typeface="Arial" charset="0"/>
                        </a:rPr>
                        <a:t>Enumerates individual memory T cells </a:t>
                      </a:r>
                      <a:r>
                        <a:rPr lang="en-US" sz="1800" dirty="0" smtClean="0">
                          <a:latin typeface="Arial" charset="0"/>
                          <a:ea typeface="Arial" charset="0"/>
                          <a:cs typeface="Arial" charset="0"/>
                        </a:rPr>
                        <a:t>that produce </a:t>
                      </a:r>
                      <a:r>
                        <a:rPr lang="en-US" sz="1800" dirty="0" err="1" smtClean="0">
                          <a:latin typeface="Arial" charset="0"/>
                          <a:ea typeface="Arial" charset="0"/>
                          <a:cs typeface="Arial" charset="0"/>
                        </a:rPr>
                        <a:t>IFNγ</a:t>
                      </a:r>
                      <a:r>
                        <a:rPr lang="en-US" sz="1800" dirty="0" smtClean="0">
                          <a:latin typeface="Arial" charset="0"/>
                          <a:ea typeface="Arial" charset="0"/>
                          <a:cs typeface="Arial" charset="0"/>
                        </a:rPr>
                        <a:t> in response to MTB antigens ESAT-6 and CFP-10</a:t>
                      </a:r>
                    </a:p>
                    <a:p>
                      <a:pPr marL="285750" indent="-285750" algn="l">
                        <a:buFont typeface="Wingdings" charset="2"/>
                        <a:buChar char="§"/>
                      </a:pPr>
                      <a:endParaRPr lang="en-US" b="0" dirty="0" smtClean="0">
                        <a:solidFill>
                          <a:schemeClr val="tx1"/>
                        </a:solidFill>
                        <a:latin typeface="Arial" charset="0"/>
                        <a:ea typeface="Arial" charset="0"/>
                        <a:cs typeface="Arial" charset="0"/>
                      </a:endParaRPr>
                    </a:p>
                    <a:p>
                      <a:pPr marL="285750" indent="-285750" algn="l">
                        <a:buFont typeface="Wingdings" charset="2"/>
                        <a:buChar char="§"/>
                      </a:pPr>
                      <a:r>
                        <a:rPr lang="en-US" b="0" dirty="0" smtClean="0">
                          <a:solidFill>
                            <a:schemeClr val="tx1"/>
                          </a:solidFill>
                          <a:latin typeface="Arial" charset="0"/>
                          <a:ea typeface="Arial" charset="0"/>
                          <a:cs typeface="Arial" charset="0"/>
                        </a:rPr>
                        <a:t>Results:</a:t>
                      </a:r>
                    </a:p>
                    <a:p>
                      <a:pPr marL="742950" lvl="1" indent="-285750" algn="l">
                        <a:buFont typeface="Wingdings" charset="2"/>
                        <a:buChar char="§"/>
                      </a:pPr>
                      <a:r>
                        <a:rPr lang="en-US" b="0" dirty="0" smtClean="0">
                          <a:solidFill>
                            <a:schemeClr val="tx1"/>
                          </a:solidFill>
                          <a:latin typeface="Arial" charset="0"/>
                          <a:ea typeface="Arial" charset="0"/>
                          <a:cs typeface="Arial" charset="0"/>
                        </a:rPr>
                        <a:t>Positive, Negative,</a:t>
                      </a:r>
                      <a:r>
                        <a:rPr lang="en-US" b="0" baseline="0" dirty="0" smtClean="0">
                          <a:solidFill>
                            <a:schemeClr val="tx1"/>
                          </a:solidFill>
                          <a:latin typeface="Arial" charset="0"/>
                          <a:ea typeface="Arial" charset="0"/>
                          <a:cs typeface="Arial" charset="0"/>
                        </a:rPr>
                        <a:t> Borderline, Invalid</a:t>
                      </a:r>
                      <a:endParaRPr lang="en-US" b="0" dirty="0">
                        <a:solidFill>
                          <a:schemeClr val="tx1"/>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Content Placeholder 1"/>
          <p:cNvSpPr>
            <a:spLocks noGrp="1"/>
          </p:cNvSpPr>
          <p:nvPr>
            <p:ph idx="1"/>
          </p:nvPr>
        </p:nvSpPr>
        <p:spPr>
          <a:xfrm>
            <a:off x="690972" y="4461164"/>
            <a:ext cx="10514301" cy="1427018"/>
          </a:xfrm>
        </p:spPr>
        <p:txBody>
          <a:bodyPr>
            <a:noAutofit/>
          </a:bodyPr>
          <a:lstStyle/>
          <a:p>
            <a:pPr marL="0" indent="0" algn="ctr">
              <a:buNone/>
            </a:pPr>
            <a:r>
              <a:rPr lang="en-US" sz="2000" dirty="0" smtClean="0">
                <a:latin typeface="Arial" charset="0"/>
                <a:ea typeface="Arial" charset="0"/>
                <a:cs typeface="Arial" charset="0"/>
              </a:rPr>
              <a:t>Similar performance between QFT-Plus and T-</a:t>
            </a:r>
            <a:r>
              <a:rPr lang="en-US" sz="2000" dirty="0" err="1" smtClean="0">
                <a:latin typeface="Arial" charset="0"/>
                <a:ea typeface="Arial" charset="0"/>
                <a:cs typeface="Arial" charset="0"/>
              </a:rPr>
              <a:t>spot.TB</a:t>
            </a:r>
            <a:r>
              <a:rPr lang="en-US" sz="2000" dirty="0" smtClean="0">
                <a:latin typeface="Arial" charset="0"/>
                <a:ea typeface="Arial" charset="0"/>
                <a:cs typeface="Arial" charset="0"/>
              </a:rPr>
              <a:t> for LTBI, although evidence is limited (Oh, 2021)</a:t>
            </a:r>
          </a:p>
        </p:txBody>
      </p:sp>
    </p:spTree>
    <p:extLst>
      <p:ext uri="{BB962C8B-B14F-4D97-AF65-F5344CB8AC3E}">
        <p14:creationId xmlns:p14="http://schemas.microsoft.com/office/powerpoint/2010/main" val="1437584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QuantiFERON</a:t>
            </a:r>
            <a:r>
              <a:rPr lang="en-US" sz="3400" b="1" dirty="0" smtClean="0">
                <a:latin typeface="Arial" charset="0"/>
                <a:ea typeface="Arial" charset="0"/>
                <a:cs typeface="Arial" charset="0"/>
              </a:rPr>
              <a:t>: Limitations </a:t>
            </a:r>
            <a:endParaRPr lang="en-US" sz="3400" b="1" dirty="0">
              <a:latin typeface="Arial" charset="0"/>
              <a:ea typeface="Arial" charset="0"/>
              <a:cs typeface="Arial" charset="0"/>
            </a:endParaRPr>
          </a:p>
        </p:txBody>
      </p:sp>
      <p:sp>
        <p:nvSpPr>
          <p:cNvPr id="2" name="Content Placeholder 1"/>
          <p:cNvSpPr>
            <a:spLocks noGrp="1"/>
          </p:cNvSpPr>
          <p:nvPr>
            <p:ph idx="1"/>
          </p:nvPr>
        </p:nvSpPr>
        <p:spPr>
          <a:xfrm>
            <a:off x="255839" y="842963"/>
            <a:ext cx="11381977" cy="4967770"/>
          </a:xfrm>
        </p:spPr>
        <p:txBody>
          <a:bodyPr>
            <a:noAutofit/>
          </a:bodyPr>
          <a:lstStyle/>
          <a:p>
            <a:pPr>
              <a:buFont typeface="Wingdings" charset="2"/>
              <a:buChar char="§"/>
            </a:pPr>
            <a:r>
              <a:rPr lang="en-US" sz="1800" b="1" dirty="0">
                <a:latin typeface="Arial" charset="0"/>
                <a:ea typeface="Arial" charset="0"/>
                <a:cs typeface="Arial" charset="0"/>
              </a:rPr>
              <a:t>Children</a:t>
            </a:r>
            <a:r>
              <a:rPr lang="en-US" sz="1800" dirty="0">
                <a:latin typeface="Arial" charset="0"/>
                <a:ea typeface="Arial" charset="0"/>
                <a:cs typeface="Arial" charset="0"/>
              </a:rPr>
              <a:t>:</a:t>
            </a:r>
          </a:p>
          <a:p>
            <a:pPr lvl="1">
              <a:buFont typeface="Wingdings" charset="2"/>
              <a:buChar char="§"/>
            </a:pPr>
            <a:r>
              <a:rPr lang="en-US" sz="1800" dirty="0">
                <a:latin typeface="Arial" charset="0"/>
                <a:ea typeface="Arial" charset="0"/>
                <a:cs typeface="Arial" charset="0"/>
              </a:rPr>
              <a:t>IDSA: TST </a:t>
            </a:r>
            <a:r>
              <a:rPr lang="en-US" sz="1800" dirty="0" smtClean="0">
                <a:latin typeface="Arial" charset="0"/>
                <a:ea typeface="Arial" charset="0"/>
                <a:cs typeface="Arial" charset="0"/>
              </a:rPr>
              <a:t>preferred over IGRA for &lt; 5 years of age, although use in those &gt; 3 years of age may be </a:t>
            </a:r>
            <a:r>
              <a:rPr lang="en-US" sz="1800" dirty="0" smtClean="0">
                <a:latin typeface="Arial" charset="0"/>
                <a:ea typeface="Arial" charset="0"/>
                <a:cs typeface="Arial" charset="0"/>
              </a:rPr>
              <a:t>appropriate</a:t>
            </a:r>
          </a:p>
          <a:p>
            <a:pPr lvl="1">
              <a:buFont typeface="Wingdings" charset="2"/>
              <a:buChar char="§"/>
            </a:pPr>
            <a:endParaRPr lang="en-US" sz="1800" dirty="0" smtClean="0">
              <a:latin typeface="Arial" charset="0"/>
              <a:ea typeface="Arial" charset="0"/>
              <a:cs typeface="Arial" charset="0"/>
            </a:endParaRPr>
          </a:p>
          <a:p>
            <a:pPr lvl="1">
              <a:buFont typeface="Wingdings" charset="2"/>
              <a:buChar char="§"/>
            </a:pPr>
            <a:r>
              <a:rPr lang="en-US" sz="1800" dirty="0" smtClean="0">
                <a:latin typeface="Arial" charset="0"/>
                <a:ea typeface="Arial" charset="0"/>
                <a:cs typeface="Arial" charset="0"/>
              </a:rPr>
              <a:t>AAP (12/2021): </a:t>
            </a:r>
          </a:p>
          <a:p>
            <a:pPr lvl="2">
              <a:buFont typeface="Wingdings" charset="2"/>
              <a:buChar char="§"/>
            </a:pPr>
            <a:r>
              <a:rPr lang="en-US" sz="1800" dirty="0" smtClean="0">
                <a:latin typeface="Arial" charset="0"/>
                <a:ea typeface="Arial" charset="0"/>
                <a:cs typeface="Arial" charset="0"/>
              </a:rPr>
              <a:t>For &lt; 2 years of age: TST recommended, IGRA acceptable</a:t>
            </a:r>
          </a:p>
          <a:p>
            <a:pPr lvl="2">
              <a:buFont typeface="Wingdings" charset="2"/>
              <a:buChar char="§"/>
            </a:pPr>
            <a:r>
              <a:rPr lang="en-US" sz="1800" dirty="0" smtClean="0">
                <a:latin typeface="Arial" charset="0"/>
                <a:ea typeface="Arial" charset="0"/>
                <a:cs typeface="Arial" charset="0"/>
              </a:rPr>
              <a:t>Consider risk and BCG vaccination history</a:t>
            </a:r>
          </a:p>
          <a:p>
            <a:pPr>
              <a:buFont typeface="Wingdings" charset="2"/>
              <a:buChar char="§"/>
            </a:pPr>
            <a:endParaRPr lang="en-US" sz="1800" dirty="0" smtClean="0">
              <a:latin typeface="Arial" charset="0"/>
              <a:ea typeface="Arial" charset="0"/>
              <a:cs typeface="Arial" charset="0"/>
            </a:endParaRPr>
          </a:p>
        </p:txBody>
      </p:sp>
      <p:pic>
        <p:nvPicPr>
          <p:cNvPr id="5" name="Picture 4"/>
          <p:cNvPicPr>
            <a:picLocks noChangeAspect="1"/>
          </p:cNvPicPr>
          <p:nvPr/>
        </p:nvPicPr>
        <p:blipFill rotWithShape="1">
          <a:blip r:embed="rId3"/>
          <a:srcRect t="1" b="82626"/>
          <a:stretch/>
        </p:blipFill>
        <p:spPr>
          <a:xfrm>
            <a:off x="1455737" y="3273286"/>
            <a:ext cx="9194800" cy="1228725"/>
          </a:xfrm>
          <a:prstGeom prst="rect">
            <a:avLst/>
          </a:prstGeom>
        </p:spPr>
      </p:pic>
      <p:pic>
        <p:nvPicPr>
          <p:cNvPr id="12" name="Picture 11"/>
          <p:cNvPicPr>
            <a:picLocks noChangeAspect="1"/>
          </p:cNvPicPr>
          <p:nvPr/>
        </p:nvPicPr>
        <p:blipFill>
          <a:blip r:embed="rId4"/>
          <a:stretch>
            <a:fillRect/>
          </a:stretch>
        </p:blipFill>
        <p:spPr>
          <a:xfrm>
            <a:off x="1455737" y="4395166"/>
            <a:ext cx="9194800" cy="508000"/>
          </a:xfrm>
          <a:prstGeom prst="rect">
            <a:avLst/>
          </a:prstGeom>
        </p:spPr>
      </p:pic>
      <p:pic>
        <p:nvPicPr>
          <p:cNvPr id="13" name="Picture 12"/>
          <p:cNvPicPr>
            <a:picLocks noChangeAspect="1"/>
          </p:cNvPicPr>
          <p:nvPr/>
        </p:nvPicPr>
        <p:blipFill>
          <a:blip r:embed="rId5"/>
          <a:stretch>
            <a:fillRect/>
          </a:stretch>
        </p:blipFill>
        <p:spPr>
          <a:xfrm>
            <a:off x="1455737" y="4972541"/>
            <a:ext cx="8648700" cy="317500"/>
          </a:xfrm>
          <a:prstGeom prst="rect">
            <a:avLst/>
          </a:prstGeom>
        </p:spPr>
      </p:pic>
    </p:spTree>
    <p:extLst>
      <p:ext uri="{BB962C8B-B14F-4D97-AF65-F5344CB8AC3E}">
        <p14:creationId xmlns:p14="http://schemas.microsoft.com/office/powerpoint/2010/main" val="1965172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QuantiFERON</a:t>
            </a:r>
            <a:r>
              <a:rPr lang="en-US" sz="3400" b="1" dirty="0" smtClean="0">
                <a:latin typeface="Arial" charset="0"/>
                <a:ea typeface="Arial" charset="0"/>
                <a:cs typeface="Arial" charset="0"/>
              </a:rPr>
              <a:t>: Limitations </a:t>
            </a:r>
            <a:endParaRPr lang="en-US" sz="3400" b="1" dirty="0">
              <a:latin typeface="Arial" charset="0"/>
              <a:ea typeface="Arial" charset="0"/>
              <a:cs typeface="Arial" charset="0"/>
            </a:endParaRPr>
          </a:p>
        </p:txBody>
      </p:sp>
      <p:sp>
        <p:nvSpPr>
          <p:cNvPr id="2" name="Content Placeholder 1"/>
          <p:cNvSpPr>
            <a:spLocks noGrp="1"/>
          </p:cNvSpPr>
          <p:nvPr>
            <p:ph idx="1"/>
          </p:nvPr>
        </p:nvSpPr>
        <p:spPr>
          <a:xfrm>
            <a:off x="255839" y="724530"/>
            <a:ext cx="11381977" cy="5233358"/>
          </a:xfrm>
        </p:spPr>
        <p:txBody>
          <a:bodyPr>
            <a:noAutofit/>
          </a:bodyPr>
          <a:lstStyle/>
          <a:p>
            <a:pPr lvl="2">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b="1" dirty="0" smtClean="0">
                <a:latin typeface="Arial" charset="0"/>
                <a:ea typeface="Arial" charset="0"/>
                <a:cs typeface="Arial" charset="0"/>
              </a:rPr>
              <a:t>Indeterminate</a:t>
            </a:r>
            <a:r>
              <a:rPr lang="en-US" sz="1800" dirty="0" smtClean="0">
                <a:latin typeface="Arial" charset="0"/>
                <a:ea typeface="Arial" charset="0"/>
                <a:cs typeface="Arial" charset="0"/>
              </a:rPr>
              <a:t>:</a:t>
            </a:r>
          </a:p>
          <a:p>
            <a:pPr lvl="1">
              <a:buFont typeface="Wingdings" charset="2"/>
              <a:buChar char="§"/>
            </a:pPr>
            <a:r>
              <a:rPr lang="en-US" sz="1800" dirty="0">
                <a:latin typeface="Arial" charset="0"/>
                <a:ea typeface="Arial" charset="0"/>
                <a:cs typeface="Arial" charset="0"/>
              </a:rPr>
              <a:t>Causes</a:t>
            </a:r>
          </a:p>
          <a:p>
            <a:pPr lvl="2">
              <a:buFont typeface="Wingdings" charset="2"/>
              <a:buChar char="§"/>
            </a:pPr>
            <a:r>
              <a:rPr lang="en-US" sz="1800" dirty="0">
                <a:latin typeface="Arial" charset="0"/>
                <a:ea typeface="Arial" charset="0"/>
                <a:cs typeface="Arial" charset="0"/>
              </a:rPr>
              <a:t>Technical factors (delay in incubation, handling of blood specimen)</a:t>
            </a:r>
          </a:p>
          <a:p>
            <a:pPr lvl="2">
              <a:buFont typeface="Wingdings" charset="2"/>
              <a:buChar char="§"/>
            </a:pPr>
            <a:r>
              <a:rPr lang="en-US" sz="1800" dirty="0">
                <a:latin typeface="Arial" charset="0"/>
                <a:ea typeface="Arial" charset="0"/>
                <a:cs typeface="Arial" charset="0"/>
              </a:rPr>
              <a:t>Immune status of </a:t>
            </a:r>
            <a:r>
              <a:rPr lang="en-US" sz="1800" dirty="0" smtClean="0">
                <a:latin typeface="Arial" charset="0"/>
                <a:ea typeface="Arial" charset="0"/>
                <a:cs typeface="Arial" charset="0"/>
              </a:rPr>
              <a:t>individual</a:t>
            </a:r>
            <a:endParaRPr lang="en-US" sz="1800" dirty="0">
              <a:latin typeface="Arial" charset="0"/>
              <a:ea typeface="Arial" charset="0"/>
              <a:cs typeface="Arial" charset="0"/>
            </a:endParaRPr>
          </a:p>
          <a:p>
            <a:pPr lvl="1">
              <a:buFont typeface="Wingdings" charset="2"/>
              <a:buChar char="§"/>
            </a:pPr>
            <a:endParaRPr lang="en-US" sz="1800" dirty="0" smtClean="0">
              <a:latin typeface="Arial" charset="0"/>
              <a:ea typeface="Arial" charset="0"/>
              <a:cs typeface="Arial" charset="0"/>
            </a:endParaRPr>
          </a:p>
          <a:p>
            <a:pPr lvl="1">
              <a:buFont typeface="Wingdings" charset="2"/>
              <a:buChar char="§"/>
            </a:pPr>
            <a:r>
              <a:rPr lang="en-US" sz="1800" dirty="0" smtClean="0">
                <a:latin typeface="Arial" charset="0"/>
                <a:ea typeface="Arial" charset="0"/>
                <a:cs typeface="Arial" charset="0"/>
              </a:rPr>
              <a:t>2 possibilities:</a:t>
            </a:r>
          </a:p>
          <a:p>
            <a:pPr lvl="1">
              <a:buFont typeface="Wingdings" charset="2"/>
              <a:buChar char="§"/>
            </a:pPr>
            <a:endParaRPr lang="en-US" sz="1800" dirty="0">
              <a:latin typeface="Arial" charset="0"/>
              <a:ea typeface="Arial" charset="0"/>
              <a:cs typeface="Arial" charset="0"/>
            </a:endParaRPr>
          </a:p>
          <a:p>
            <a:pPr lvl="1">
              <a:buFont typeface="Wingdings" charset="2"/>
              <a:buChar char="§"/>
            </a:pPr>
            <a:endParaRPr lang="en-US" sz="1800" dirty="0" smtClean="0">
              <a:latin typeface="Arial" charset="0"/>
              <a:ea typeface="Arial" charset="0"/>
              <a:cs typeface="Arial" charset="0"/>
            </a:endParaRPr>
          </a:p>
          <a:p>
            <a:pPr>
              <a:buFont typeface="Wingdings" charset="2"/>
              <a:buChar char="§"/>
            </a:pPr>
            <a:endParaRPr lang="en-US" sz="1800" dirty="0">
              <a:latin typeface="Arial" charset="0"/>
              <a:ea typeface="Arial" charset="0"/>
              <a:cs typeface="Arial" charset="0"/>
            </a:endParaRPr>
          </a:p>
          <a:p>
            <a:pPr>
              <a:buFont typeface="Wingdings" charset="2"/>
              <a:buChar char="§"/>
            </a:pPr>
            <a:endParaRPr lang="en-US" sz="1800" dirty="0" smtClean="0">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6446237" y="4214519"/>
            <a:ext cx="5191579" cy="1743369"/>
          </a:xfrm>
          <a:prstGeom prst="rect">
            <a:avLst/>
          </a:prstGeom>
        </p:spPr>
      </p:pic>
      <p:pic>
        <p:nvPicPr>
          <p:cNvPr id="7" name="Picture 6"/>
          <p:cNvPicPr>
            <a:picLocks noChangeAspect="1"/>
          </p:cNvPicPr>
          <p:nvPr/>
        </p:nvPicPr>
        <p:blipFill>
          <a:blip r:embed="rId4"/>
          <a:stretch>
            <a:fillRect/>
          </a:stretch>
        </p:blipFill>
        <p:spPr>
          <a:xfrm>
            <a:off x="691563" y="4184973"/>
            <a:ext cx="5446790" cy="1772915"/>
          </a:xfrm>
          <a:prstGeom prst="rect">
            <a:avLst/>
          </a:prstGeom>
        </p:spPr>
      </p:pic>
      <p:sp>
        <p:nvSpPr>
          <p:cNvPr id="8" name="Rectangle 7"/>
          <p:cNvSpPr/>
          <p:nvPr/>
        </p:nvSpPr>
        <p:spPr>
          <a:xfrm>
            <a:off x="6843044" y="3559866"/>
            <a:ext cx="4112275" cy="584775"/>
          </a:xfrm>
          <a:prstGeom prst="rect">
            <a:avLst/>
          </a:prstGeom>
        </p:spPr>
        <p:txBody>
          <a:bodyPr wrap="square">
            <a:spAutoFit/>
          </a:bodyPr>
          <a:lstStyle/>
          <a:p>
            <a:pPr lvl="2" algn="ctr"/>
            <a:r>
              <a:rPr lang="en-US" sz="1600" b="1" dirty="0">
                <a:latin typeface="Arial" charset="0"/>
                <a:ea typeface="Arial" charset="0"/>
                <a:cs typeface="Arial" charset="0"/>
              </a:rPr>
              <a:t>Failure of (-) </a:t>
            </a:r>
            <a:r>
              <a:rPr lang="en-US" sz="1600" b="1" dirty="0" smtClean="0">
                <a:latin typeface="Arial" charset="0"/>
                <a:ea typeface="Arial" charset="0"/>
                <a:cs typeface="Arial" charset="0"/>
              </a:rPr>
              <a:t>control</a:t>
            </a:r>
          </a:p>
          <a:p>
            <a:pPr lvl="2" algn="ctr"/>
            <a:r>
              <a:rPr lang="en-US" sz="1600" dirty="0" smtClean="0">
                <a:latin typeface="Arial" charset="0"/>
                <a:ea typeface="Arial" charset="0"/>
                <a:cs typeface="Arial" charset="0"/>
              </a:rPr>
              <a:t>Elevated </a:t>
            </a:r>
            <a:r>
              <a:rPr lang="en-US" sz="1600" dirty="0" err="1">
                <a:latin typeface="Arial" charset="0"/>
                <a:ea typeface="Arial" charset="0"/>
                <a:cs typeface="Arial" charset="0"/>
              </a:rPr>
              <a:t>IFNγ</a:t>
            </a:r>
            <a:r>
              <a:rPr lang="en-US" sz="1600" dirty="0">
                <a:latin typeface="Arial" charset="0"/>
                <a:ea typeface="Arial" charset="0"/>
                <a:cs typeface="Arial" charset="0"/>
              </a:rPr>
              <a:t> in nil sample </a:t>
            </a:r>
          </a:p>
        </p:txBody>
      </p:sp>
      <p:sp>
        <p:nvSpPr>
          <p:cNvPr id="9" name="TextBox 8"/>
          <p:cNvSpPr txBox="1"/>
          <p:nvPr/>
        </p:nvSpPr>
        <p:spPr>
          <a:xfrm>
            <a:off x="930759" y="3418147"/>
            <a:ext cx="4676503" cy="1077218"/>
          </a:xfrm>
          <a:prstGeom prst="rect">
            <a:avLst/>
          </a:prstGeom>
          <a:noFill/>
        </p:spPr>
        <p:txBody>
          <a:bodyPr wrap="square" rtlCol="0">
            <a:spAutoFit/>
          </a:bodyPr>
          <a:lstStyle/>
          <a:p>
            <a:pPr marL="0" lvl="2" algn="ctr"/>
            <a:r>
              <a:rPr lang="en-US" sz="1600" b="1" dirty="0">
                <a:latin typeface="Arial" charset="0"/>
                <a:ea typeface="Arial" charset="0"/>
                <a:cs typeface="Arial" charset="0"/>
              </a:rPr>
              <a:t>Failure of (+) </a:t>
            </a:r>
            <a:r>
              <a:rPr lang="en-US" sz="1600" b="1" dirty="0" smtClean="0">
                <a:latin typeface="Arial" charset="0"/>
                <a:ea typeface="Arial" charset="0"/>
                <a:cs typeface="Arial" charset="0"/>
              </a:rPr>
              <a:t>control</a:t>
            </a:r>
          </a:p>
          <a:p>
            <a:pPr marL="0" lvl="2" algn="ctr"/>
            <a:r>
              <a:rPr lang="en-US" sz="1600" dirty="0" smtClean="0">
                <a:latin typeface="Arial" charset="0"/>
                <a:ea typeface="Arial" charset="0"/>
                <a:cs typeface="Arial" charset="0"/>
              </a:rPr>
              <a:t> </a:t>
            </a:r>
            <a:r>
              <a:rPr lang="en-US" sz="1600" dirty="0">
                <a:latin typeface="Arial" charset="0"/>
                <a:ea typeface="Arial" charset="0"/>
                <a:cs typeface="Arial" charset="0"/>
              </a:rPr>
              <a:t>insufficient release of </a:t>
            </a:r>
            <a:r>
              <a:rPr lang="en-US" sz="1600" dirty="0" err="1">
                <a:latin typeface="Arial" charset="0"/>
                <a:ea typeface="Arial" charset="0"/>
                <a:cs typeface="Arial" charset="0"/>
              </a:rPr>
              <a:t>IFNγ</a:t>
            </a:r>
            <a:r>
              <a:rPr lang="en-US" sz="1600" b="1" dirty="0">
                <a:latin typeface="Arial" charset="0"/>
                <a:ea typeface="Arial" charset="0"/>
                <a:cs typeface="Arial" charset="0"/>
              </a:rPr>
              <a:t> </a:t>
            </a:r>
            <a:r>
              <a:rPr lang="en-US" sz="1600" dirty="0">
                <a:latin typeface="Arial" charset="0"/>
                <a:ea typeface="Arial" charset="0"/>
                <a:cs typeface="Arial" charset="0"/>
              </a:rPr>
              <a:t>in response to positive control antigen </a:t>
            </a:r>
          </a:p>
          <a:p>
            <a:pPr algn="ctr"/>
            <a:endParaRPr lang="en-US" sz="1600" dirty="0"/>
          </a:p>
        </p:txBody>
      </p:sp>
      <p:sp>
        <p:nvSpPr>
          <p:cNvPr id="10" name="Rounded Rectangle 9"/>
          <p:cNvSpPr/>
          <p:nvPr/>
        </p:nvSpPr>
        <p:spPr>
          <a:xfrm>
            <a:off x="691563" y="5362761"/>
            <a:ext cx="4489973" cy="209006"/>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382552" y="5119979"/>
            <a:ext cx="4489973" cy="209006"/>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245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310896" y="750046"/>
            <a:ext cx="11045952" cy="1251193"/>
          </a:xfrm>
        </p:spPr>
        <p:txBody>
          <a:bodyPr>
            <a:noAutofit/>
          </a:bodyPr>
          <a:lstStyle/>
          <a:p>
            <a:pPr marL="0" indent="0">
              <a:lnSpc>
                <a:spcPct val="100000"/>
              </a:lnSpc>
              <a:spcBef>
                <a:spcPts val="0"/>
              </a:spcBef>
              <a:buNone/>
              <a:defRPr/>
            </a:pPr>
            <a:r>
              <a:rPr lang="en-US" sz="2000" dirty="0" smtClean="0">
                <a:latin typeface="Arial" charset="0"/>
                <a:ea typeface="Arial" charset="0"/>
                <a:cs typeface="Arial" charset="0"/>
              </a:rPr>
              <a:t>65 year old woman with well controlled HIV  and (+) </a:t>
            </a:r>
            <a:r>
              <a:rPr lang="en-US" sz="2000" dirty="0" err="1" smtClean="0">
                <a:latin typeface="Arial" charset="0"/>
                <a:ea typeface="Arial" charset="0"/>
                <a:cs typeface="Arial" charset="0"/>
              </a:rPr>
              <a:t>Quantiferon</a:t>
            </a:r>
            <a:r>
              <a:rPr lang="en-US" sz="2000" dirty="0" smtClean="0">
                <a:latin typeface="Arial" charset="0"/>
                <a:ea typeface="Arial" charset="0"/>
                <a:cs typeface="Arial" charset="0"/>
              </a:rPr>
              <a:t> (no </a:t>
            </a:r>
            <a:r>
              <a:rPr lang="en-US" sz="2000" dirty="0" err="1" smtClean="0">
                <a:latin typeface="Arial" charset="0"/>
                <a:ea typeface="Arial" charset="0"/>
                <a:cs typeface="Arial" charset="0"/>
              </a:rPr>
              <a:t>hx</a:t>
            </a:r>
            <a:r>
              <a:rPr lang="en-US" sz="2000" dirty="0" smtClean="0">
                <a:latin typeface="Arial" charset="0"/>
                <a:ea typeface="Arial" charset="0"/>
                <a:cs typeface="Arial" charset="0"/>
              </a:rPr>
              <a:t> of LTBI treatment) and presenting for two months of cough with occasional hemoptysis and subjective fevers</a:t>
            </a:r>
            <a:r>
              <a:rPr lang="en-US" sz="2000" dirty="0">
                <a:latin typeface="Arial" charset="0"/>
                <a:ea typeface="Arial" charset="0"/>
                <a:cs typeface="Arial" charset="0"/>
              </a:rPr>
              <a:t>. CT scan is shown numerous large </a:t>
            </a:r>
            <a:r>
              <a:rPr lang="en-US" sz="2000" dirty="0" err="1">
                <a:latin typeface="Arial" charset="0"/>
                <a:ea typeface="Arial" charset="0"/>
                <a:cs typeface="Arial" charset="0"/>
              </a:rPr>
              <a:t>cavitary</a:t>
            </a:r>
            <a:r>
              <a:rPr lang="en-US" sz="2000" dirty="0">
                <a:latin typeface="Arial" charset="0"/>
                <a:ea typeface="Arial" charset="0"/>
                <a:cs typeface="Arial" charset="0"/>
              </a:rPr>
              <a:t> lesions with nodular and patchy opacities in right lower and middle lobes</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LJ slant grew the following colonies within 1 week</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indent="0">
              <a:lnSpc>
                <a:spcPct val="100000"/>
              </a:lnSpc>
              <a:spcBef>
                <a:spcPts val="0"/>
              </a:spcBef>
              <a:buNone/>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  </a:t>
            </a:r>
          </a:p>
        </p:txBody>
      </p:sp>
      <p:pic>
        <p:nvPicPr>
          <p:cNvPr id="3" name="Picture 2"/>
          <p:cNvPicPr>
            <a:picLocks noChangeAspect="1"/>
          </p:cNvPicPr>
          <p:nvPr/>
        </p:nvPicPr>
        <p:blipFill>
          <a:blip r:embed="rId3"/>
          <a:stretch>
            <a:fillRect/>
          </a:stretch>
        </p:blipFill>
        <p:spPr>
          <a:xfrm>
            <a:off x="3318574" y="2803979"/>
            <a:ext cx="1348655" cy="3767672"/>
          </a:xfrm>
          <a:prstGeom prst="rect">
            <a:avLst/>
          </a:prstGeom>
        </p:spPr>
      </p:pic>
      <p:sp>
        <p:nvSpPr>
          <p:cNvPr id="5" name="Rectangle 4"/>
          <p:cNvSpPr/>
          <p:nvPr/>
        </p:nvSpPr>
        <p:spPr>
          <a:xfrm>
            <a:off x="476209" y="4884884"/>
            <a:ext cx="2559355" cy="646331"/>
          </a:xfrm>
          <a:prstGeom prst="rect">
            <a:avLst/>
          </a:prstGeom>
        </p:spPr>
        <p:txBody>
          <a:bodyPr wrap="none">
            <a:spAutoFit/>
          </a:bodyPr>
          <a:lstStyle/>
          <a:p>
            <a:pPr marL="285750" indent="-285750">
              <a:buFont typeface="Wingdings" charset="2"/>
              <a:buChar char="§"/>
            </a:pPr>
            <a:r>
              <a:rPr lang="en-US" dirty="0" smtClean="0">
                <a:latin typeface="Arial" charset="0"/>
                <a:ea typeface="Arial" charset="0"/>
                <a:cs typeface="Arial" charset="0"/>
              </a:rPr>
              <a:t>Non-pigmented, buff</a:t>
            </a:r>
          </a:p>
          <a:p>
            <a:pPr marL="285750" indent="-285750">
              <a:buFont typeface="Wingdings" charset="2"/>
              <a:buChar char="§"/>
            </a:pPr>
            <a:r>
              <a:rPr lang="en-US" dirty="0" smtClean="0">
                <a:latin typeface="Arial" charset="0"/>
                <a:ea typeface="Arial" charset="0"/>
                <a:cs typeface="Arial" charset="0"/>
              </a:rPr>
              <a:t>Rough, dry colonies</a:t>
            </a:r>
          </a:p>
        </p:txBody>
      </p:sp>
      <p:sp>
        <p:nvSpPr>
          <p:cNvPr id="8" name="Content Placeholder 2"/>
          <p:cNvSpPr txBox="1">
            <a:spLocks/>
          </p:cNvSpPr>
          <p:nvPr/>
        </p:nvSpPr>
        <p:spPr>
          <a:xfrm>
            <a:off x="5984468" y="2801136"/>
            <a:ext cx="5822831" cy="125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r>
              <a:rPr lang="en-US" sz="2000" dirty="0" smtClean="0">
                <a:latin typeface="Arial" charset="0"/>
                <a:ea typeface="Arial" charset="0"/>
                <a:cs typeface="Arial" charset="0"/>
              </a:rPr>
              <a:t>What is an important characteristic of this organism when taken from culture, spread on a slide, and stained with acid-fast? </a:t>
            </a:r>
          </a:p>
          <a:p>
            <a:pPr marL="0" indent="0">
              <a:lnSpc>
                <a:spcPct val="100000"/>
              </a:lnSpc>
              <a:spcBef>
                <a:spcPts val="0"/>
              </a:spcBef>
              <a:buFont typeface="Wingdings" charset="2"/>
              <a:buNone/>
            </a:pPr>
            <a:endParaRPr lang="en-US" sz="2000" dirty="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Forming rosettes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b="1" dirty="0" smtClean="0">
                <a:latin typeface="Arial" charset="0"/>
                <a:ea typeface="Arial" charset="0"/>
                <a:cs typeface="Arial" charset="0"/>
              </a:rPr>
              <a:t>Sticking together to form cords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Grouping in irregular shapes</a:t>
            </a:r>
          </a:p>
          <a:p>
            <a:pPr marL="457200" indent="-457200">
              <a:lnSpc>
                <a:spcPct val="100000"/>
              </a:lnSpc>
              <a:spcBef>
                <a:spcPts val="0"/>
              </a:spcBef>
              <a:buFont typeface="Wingdings" charset="2"/>
              <a:buAutoNum type="alphaUcPeriod"/>
            </a:pPr>
            <a:endParaRPr lang="en-US" sz="2000" dirty="0" smtClean="0">
              <a:latin typeface="Arial" charset="0"/>
              <a:ea typeface="Arial" charset="0"/>
              <a:cs typeface="Arial" charset="0"/>
            </a:endParaRPr>
          </a:p>
          <a:p>
            <a:pPr marL="457200" indent="-457200">
              <a:lnSpc>
                <a:spcPct val="100000"/>
              </a:lnSpc>
              <a:spcBef>
                <a:spcPts val="0"/>
              </a:spcBef>
              <a:buFont typeface="Wingdings" charset="2"/>
              <a:buAutoNum type="alphaUcPeriod"/>
            </a:pPr>
            <a:r>
              <a:rPr lang="en-US" sz="2000" dirty="0" smtClean="0">
                <a:latin typeface="Arial" charset="0"/>
                <a:ea typeface="Arial" charset="0"/>
                <a:cs typeface="Arial" charset="0"/>
              </a:rPr>
              <a:t>Clumping around edges of preparation </a:t>
            </a:r>
          </a:p>
        </p:txBody>
      </p:sp>
    </p:spTree>
    <p:extLst>
      <p:ext uri="{BB962C8B-B14F-4D97-AF65-F5344CB8AC3E}">
        <p14:creationId xmlns:p14="http://schemas.microsoft.com/office/powerpoint/2010/main" val="1798799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Summary</a:t>
            </a:r>
            <a:endParaRPr lang="en-US" sz="3400" b="1" dirty="0">
              <a:latin typeface="Arial" charset="0"/>
              <a:ea typeface="Arial" charset="0"/>
              <a:cs typeface="Arial" charset="0"/>
            </a:endParaRPr>
          </a:p>
        </p:txBody>
      </p:sp>
      <p:sp>
        <p:nvSpPr>
          <p:cNvPr id="13" name="Google Shape;137;p22"/>
          <p:cNvSpPr txBox="1">
            <a:spLocks/>
          </p:cNvSpPr>
          <p:nvPr/>
        </p:nvSpPr>
        <p:spPr>
          <a:xfrm>
            <a:off x="365070" y="492925"/>
            <a:ext cx="11244544" cy="4555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1800" dirty="0" smtClean="0">
                <a:latin typeface="Arial" charset="0"/>
                <a:ea typeface="Arial" charset="0"/>
                <a:cs typeface="Arial" charset="0"/>
              </a:rPr>
              <a:t>Cording is an important virulence factor for </a:t>
            </a:r>
            <a:r>
              <a:rPr lang="en-US" sz="1800" i="1" dirty="0" smtClean="0">
                <a:latin typeface="Arial" charset="0"/>
                <a:ea typeface="Arial" charset="0"/>
                <a:cs typeface="Arial" charset="0"/>
              </a:rPr>
              <a:t>M. tuberculosis</a:t>
            </a:r>
          </a:p>
          <a:p>
            <a:pPr>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NTM are classified based on growth rate and pigment production</a:t>
            </a:r>
          </a:p>
          <a:p>
            <a:pPr>
              <a:buFont typeface="Wingdings" charset="2"/>
              <a:buChar char="§"/>
            </a:pPr>
            <a:endParaRPr lang="en-US" sz="1800" i="1" dirty="0" smtClean="0">
              <a:latin typeface="Arial" charset="0"/>
              <a:ea typeface="Arial" charset="0"/>
              <a:cs typeface="Arial" charset="0"/>
            </a:endParaRPr>
          </a:p>
          <a:p>
            <a:pPr>
              <a:buFont typeface="Wingdings" charset="2"/>
              <a:buChar char="§"/>
            </a:pPr>
            <a:r>
              <a:rPr lang="en-US" sz="1800" i="1" dirty="0" smtClean="0">
                <a:latin typeface="Arial" charset="0"/>
                <a:ea typeface="Arial" charset="0"/>
                <a:cs typeface="Arial" charset="0"/>
              </a:rPr>
              <a:t>M. </a:t>
            </a:r>
            <a:r>
              <a:rPr lang="en-US" sz="1800" i="1" dirty="0" err="1">
                <a:latin typeface="Arial" charset="0"/>
                <a:ea typeface="Arial" charset="0"/>
                <a:cs typeface="Arial" charset="0"/>
              </a:rPr>
              <a:t>marinum</a:t>
            </a:r>
            <a:r>
              <a:rPr lang="en-US" sz="1800" i="1" dirty="0">
                <a:latin typeface="Arial" charset="0"/>
                <a:ea typeface="Arial" charset="0"/>
                <a:cs typeface="Arial" charset="0"/>
              </a:rPr>
              <a:t>, M. </a:t>
            </a:r>
            <a:r>
              <a:rPr lang="en-US" sz="1800" i="1" dirty="0" err="1">
                <a:latin typeface="Arial" charset="0"/>
                <a:ea typeface="Arial" charset="0"/>
                <a:cs typeface="Arial" charset="0"/>
              </a:rPr>
              <a:t>haemophilum</a:t>
            </a:r>
            <a:r>
              <a:rPr lang="en-US" sz="1800" i="1" dirty="0">
                <a:latin typeface="Arial" charset="0"/>
                <a:ea typeface="Arial" charset="0"/>
                <a:cs typeface="Arial" charset="0"/>
              </a:rPr>
              <a:t>, and M. </a:t>
            </a:r>
            <a:r>
              <a:rPr lang="en-US" sz="1800" i="1" dirty="0" err="1">
                <a:latin typeface="Arial" charset="0"/>
                <a:ea typeface="Arial" charset="0"/>
                <a:cs typeface="Arial" charset="0"/>
              </a:rPr>
              <a:t>ulcerans</a:t>
            </a:r>
            <a:r>
              <a:rPr lang="en-US" sz="1800" i="1" dirty="0">
                <a:latin typeface="Arial" charset="0"/>
                <a:ea typeface="Arial" charset="0"/>
                <a:cs typeface="Arial" charset="0"/>
              </a:rPr>
              <a:t> </a:t>
            </a:r>
            <a:r>
              <a:rPr lang="en-US" sz="1800" dirty="0">
                <a:latin typeface="Arial" charset="0"/>
                <a:ea typeface="Arial" charset="0"/>
                <a:cs typeface="Arial" charset="0"/>
              </a:rPr>
              <a:t>require lower incubation </a:t>
            </a:r>
            <a:r>
              <a:rPr lang="en-US" sz="1800" dirty="0" smtClean="0">
                <a:latin typeface="Arial" charset="0"/>
                <a:ea typeface="Arial" charset="0"/>
                <a:cs typeface="Arial" charset="0"/>
              </a:rPr>
              <a:t>temperatures for growth (30 </a:t>
            </a:r>
            <a:r>
              <a:rPr lang="en-US" sz="1800" dirty="0">
                <a:latin typeface="Arial" charset="0"/>
                <a:ea typeface="Arial" charset="0"/>
                <a:cs typeface="Arial" charset="0"/>
              </a:rPr>
              <a:t>– </a:t>
            </a:r>
            <a:r>
              <a:rPr lang="en-US" sz="1800" dirty="0" smtClean="0">
                <a:latin typeface="Arial" charset="0"/>
                <a:ea typeface="Arial" charset="0"/>
                <a:cs typeface="Arial" charset="0"/>
              </a:rPr>
              <a:t>32</a:t>
            </a:r>
            <a:r>
              <a:rPr lang="en-US" sz="1800" baseline="30000" dirty="0" smtClean="0">
                <a:latin typeface="Arial" charset="0"/>
                <a:ea typeface="Arial" charset="0"/>
                <a:cs typeface="Arial" charset="0"/>
              </a:rPr>
              <a:t>o</a:t>
            </a:r>
            <a:r>
              <a:rPr lang="en-US" sz="1800" dirty="0" smtClean="0">
                <a:latin typeface="Arial" charset="0"/>
                <a:ea typeface="Arial" charset="0"/>
                <a:cs typeface="Arial" charset="0"/>
              </a:rPr>
              <a:t>C).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xenopi</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requires higher incubation temperatures for growth (40 – 42</a:t>
            </a:r>
            <a:r>
              <a:rPr lang="en-US" sz="1800" baseline="30000" dirty="0" smtClean="0">
                <a:latin typeface="Arial" charset="0"/>
                <a:ea typeface="Arial" charset="0"/>
                <a:cs typeface="Arial" charset="0"/>
              </a:rPr>
              <a:t>o</a:t>
            </a:r>
            <a:r>
              <a:rPr lang="en-US" sz="1800" dirty="0" smtClean="0">
                <a:latin typeface="Arial" charset="0"/>
                <a:ea typeface="Arial" charset="0"/>
                <a:cs typeface="Arial" charset="0"/>
              </a:rPr>
              <a:t>C)</a:t>
            </a:r>
          </a:p>
          <a:p>
            <a:pPr marL="228600" lvl="2">
              <a:spcBef>
                <a:spcPts val="1000"/>
              </a:spcBef>
              <a:buFont typeface="Wingdings" charset="2"/>
              <a:buChar char="§"/>
            </a:pPr>
            <a:endParaRPr lang="en-US" sz="1800" i="1" dirty="0">
              <a:latin typeface="Arial" charset="0"/>
              <a:ea typeface="Arial" charset="0"/>
              <a:cs typeface="Arial" charset="0"/>
            </a:endParaRPr>
          </a:p>
          <a:p>
            <a:pPr marL="228600" lvl="2">
              <a:spcBef>
                <a:spcPts val="1000"/>
              </a:spcBef>
              <a:buFont typeface="Wingdings" charset="2"/>
              <a:buChar char="§"/>
            </a:pPr>
            <a:r>
              <a:rPr lang="en-US" sz="1800" dirty="0" smtClean="0">
                <a:latin typeface="Arial" charset="0"/>
                <a:ea typeface="Arial" charset="0"/>
                <a:cs typeface="Arial" charset="0"/>
              </a:rPr>
              <a:t>RGM are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fortuitum</a:t>
            </a:r>
            <a:r>
              <a:rPr lang="en-US" sz="1800" dirty="0" smtClean="0">
                <a:latin typeface="Arial" charset="0"/>
                <a:ea typeface="Arial" charset="0"/>
                <a:cs typeface="Arial" charset="0"/>
              </a:rPr>
              <a:t>,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chelonae</a:t>
            </a:r>
            <a:r>
              <a:rPr lang="en-US" sz="1800" dirty="0" smtClean="0">
                <a:latin typeface="Arial" charset="0"/>
                <a:ea typeface="Arial" charset="0"/>
                <a:cs typeface="Arial" charset="0"/>
              </a:rPr>
              <a:t>, </a:t>
            </a:r>
            <a:r>
              <a:rPr lang="en-US" sz="1800" i="1" dirty="0" smtClean="0">
                <a:latin typeface="Arial" charset="0"/>
                <a:ea typeface="Arial" charset="0"/>
                <a:cs typeface="Arial" charset="0"/>
              </a:rPr>
              <a:t>M. </a:t>
            </a:r>
            <a:r>
              <a:rPr lang="en-US" sz="1800" i="1" dirty="0" err="1" smtClean="0">
                <a:latin typeface="Arial" charset="0"/>
                <a:ea typeface="Arial" charset="0"/>
                <a:cs typeface="Arial" charset="0"/>
              </a:rPr>
              <a:t>abscessus</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and a functional</a:t>
            </a:r>
            <a:r>
              <a:rPr lang="en-US" sz="1800" i="1" dirty="0" smtClean="0">
                <a:latin typeface="Arial" charset="0"/>
                <a:ea typeface="Arial" charset="0"/>
                <a:cs typeface="Arial" charset="0"/>
              </a:rPr>
              <a:t> </a:t>
            </a:r>
            <a:r>
              <a:rPr lang="en-US" sz="1800" i="1" dirty="0" err="1" smtClean="0">
                <a:latin typeface="Arial" charset="0"/>
                <a:ea typeface="Arial" charset="0"/>
                <a:cs typeface="Arial" charset="0"/>
              </a:rPr>
              <a:t>erm</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gene confers inducible macrolide resistance</a:t>
            </a:r>
          </a:p>
          <a:p>
            <a:pPr marL="228600" lvl="2">
              <a:spcBef>
                <a:spcPts val="1000"/>
              </a:spcBef>
              <a:buFont typeface="Wingdings" charset="2"/>
              <a:buChar char="§"/>
            </a:pPr>
            <a:endParaRPr lang="en-US" sz="1800" i="1" dirty="0" smtClean="0">
              <a:latin typeface="Arial" charset="0"/>
              <a:ea typeface="Arial" charset="0"/>
              <a:cs typeface="Arial" charset="0"/>
            </a:endParaRPr>
          </a:p>
          <a:p>
            <a:pPr marL="228600" lvl="2">
              <a:spcBef>
                <a:spcPts val="1000"/>
              </a:spcBef>
              <a:buFont typeface="Wingdings" charset="2"/>
              <a:buChar char="§"/>
            </a:pPr>
            <a:r>
              <a:rPr lang="en-US" sz="1800" i="1" dirty="0" smtClean="0">
                <a:latin typeface="Arial" charset="0"/>
                <a:ea typeface="Arial" charset="0"/>
                <a:cs typeface="Arial" charset="0"/>
              </a:rPr>
              <a:t>M</a:t>
            </a:r>
            <a:r>
              <a:rPr lang="en-US" sz="1800" i="1" dirty="0">
                <a:latin typeface="Arial" charset="0"/>
                <a:ea typeface="Arial" charset="0"/>
                <a:cs typeface="Arial" charset="0"/>
              </a:rPr>
              <a:t>. </a:t>
            </a:r>
            <a:r>
              <a:rPr lang="en-US" sz="1800" i="1" dirty="0" err="1">
                <a:latin typeface="Arial" charset="0"/>
                <a:ea typeface="Arial" charset="0"/>
                <a:cs typeface="Arial" charset="0"/>
              </a:rPr>
              <a:t>kansasii</a:t>
            </a:r>
            <a:r>
              <a:rPr lang="en-US" sz="1800" dirty="0">
                <a:latin typeface="Arial" charset="0"/>
                <a:ea typeface="Arial" charset="0"/>
                <a:cs typeface="Arial" charset="0"/>
              </a:rPr>
              <a:t>, </a:t>
            </a:r>
            <a:r>
              <a:rPr lang="en-US" sz="1800" i="1" dirty="0">
                <a:latin typeface="Arial" charset="0"/>
                <a:ea typeface="Arial" charset="0"/>
                <a:cs typeface="Arial" charset="0"/>
              </a:rPr>
              <a:t>M. </a:t>
            </a:r>
            <a:r>
              <a:rPr lang="en-US" sz="1800" i="1" dirty="0" err="1">
                <a:latin typeface="Arial" charset="0"/>
                <a:ea typeface="Arial" charset="0"/>
                <a:cs typeface="Arial" charset="0"/>
              </a:rPr>
              <a:t>marinum</a:t>
            </a:r>
            <a:r>
              <a:rPr lang="en-US" sz="1800" dirty="0">
                <a:latin typeface="Arial" charset="0"/>
                <a:ea typeface="Arial" charset="0"/>
                <a:cs typeface="Arial" charset="0"/>
              </a:rPr>
              <a:t>, </a:t>
            </a:r>
            <a:r>
              <a:rPr lang="en-US" sz="1800" i="1" dirty="0">
                <a:latin typeface="Arial" charset="0"/>
                <a:ea typeface="Arial" charset="0"/>
                <a:cs typeface="Arial" charset="0"/>
              </a:rPr>
              <a:t>M. </a:t>
            </a:r>
            <a:r>
              <a:rPr lang="en-US" sz="1800" i="1" dirty="0" err="1" smtClean="0">
                <a:latin typeface="Arial" charset="0"/>
                <a:ea typeface="Arial" charset="0"/>
                <a:cs typeface="Arial" charset="0"/>
              </a:rPr>
              <a:t>szulgai</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may cross-react with </a:t>
            </a:r>
            <a:r>
              <a:rPr lang="en-US" sz="1800" dirty="0" err="1" smtClean="0">
                <a:latin typeface="Arial" charset="0"/>
                <a:ea typeface="Arial" charset="0"/>
                <a:cs typeface="Arial" charset="0"/>
              </a:rPr>
              <a:t>Quantiferon</a:t>
            </a:r>
            <a:r>
              <a:rPr lang="en-US" sz="1800" dirty="0" smtClean="0">
                <a:latin typeface="Arial" charset="0"/>
                <a:ea typeface="Arial" charset="0"/>
                <a:cs typeface="Arial" charset="0"/>
              </a:rPr>
              <a:t> test </a:t>
            </a:r>
          </a:p>
        </p:txBody>
      </p:sp>
    </p:spTree>
    <p:extLst>
      <p:ext uri="{BB962C8B-B14F-4D97-AF65-F5344CB8AC3E}">
        <p14:creationId xmlns:p14="http://schemas.microsoft.com/office/powerpoint/2010/main" val="633544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200" b="1" dirty="0" smtClean="0">
                <a:latin typeface="Arial" charset="0"/>
                <a:ea typeface="Arial" charset="0"/>
                <a:cs typeface="Arial" charset="0"/>
              </a:rPr>
              <a:t>Mycology</a:t>
            </a:r>
            <a:endParaRPr lang="en-US" sz="4200" b="1" dirty="0">
              <a:latin typeface="Arial" charset="0"/>
              <a:ea typeface="Arial" charset="0"/>
              <a:cs typeface="Arial" charset="0"/>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866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049" y="660399"/>
            <a:ext cx="11427284" cy="5757334"/>
            <a:chOff x="426049" y="660399"/>
            <a:chExt cx="10901334" cy="5604933"/>
          </a:xfrm>
        </p:grpSpPr>
        <p:pic>
          <p:nvPicPr>
            <p:cNvPr id="6" name="Picture 5"/>
            <p:cNvPicPr>
              <a:picLocks noChangeAspect="1"/>
            </p:cNvPicPr>
            <p:nvPr/>
          </p:nvPicPr>
          <p:blipFill>
            <a:blip r:embed="rId3"/>
            <a:stretch>
              <a:fillRect/>
            </a:stretch>
          </p:blipFill>
          <p:spPr>
            <a:xfrm>
              <a:off x="426049" y="660399"/>
              <a:ext cx="7716809" cy="4927601"/>
            </a:xfrm>
            <a:prstGeom prst="rect">
              <a:avLst/>
            </a:prstGeom>
          </p:spPr>
        </p:pic>
        <p:pic>
          <p:nvPicPr>
            <p:cNvPr id="7" name="Picture 6"/>
            <p:cNvPicPr>
              <a:picLocks noChangeAspect="1"/>
            </p:cNvPicPr>
            <p:nvPr/>
          </p:nvPicPr>
          <p:blipFill>
            <a:blip r:embed="rId4"/>
            <a:stretch>
              <a:fillRect/>
            </a:stretch>
          </p:blipFill>
          <p:spPr>
            <a:xfrm>
              <a:off x="4958333" y="3299047"/>
              <a:ext cx="6369050" cy="2966285"/>
            </a:xfrm>
            <a:prstGeom prst="rect">
              <a:avLst/>
            </a:prstGeom>
          </p:spPr>
        </p:pic>
      </p:grpSp>
      <p:sp>
        <p:nvSpPr>
          <p:cNvPr id="2" name="Rectangle 1"/>
          <p:cNvSpPr/>
          <p:nvPr/>
        </p:nvSpPr>
        <p:spPr>
          <a:xfrm>
            <a:off x="7618950" y="6534835"/>
            <a:ext cx="4693914" cy="323165"/>
          </a:xfrm>
          <a:prstGeom prst="rect">
            <a:avLst/>
          </a:prstGeom>
        </p:spPr>
        <p:txBody>
          <a:bodyPr wrap="none">
            <a:spAutoFit/>
          </a:bodyPr>
          <a:lstStyle/>
          <a:p>
            <a:r>
              <a:rPr lang="en-US" sz="1500" dirty="0" smtClean="0">
                <a:latin typeface="Arial" charset="0"/>
                <a:ea typeface="Arial" charset="0"/>
                <a:cs typeface="Arial" charset="0"/>
              </a:rPr>
              <a:t>Comprehensive Review of Infectious Diseases, 2020</a:t>
            </a:r>
            <a:endParaRPr lang="en-US" sz="1500" dirty="0"/>
          </a:p>
        </p:txBody>
      </p:sp>
    </p:spTree>
    <p:extLst>
      <p:ext uri="{BB962C8B-B14F-4D97-AF65-F5344CB8AC3E}">
        <p14:creationId xmlns:p14="http://schemas.microsoft.com/office/powerpoint/2010/main" val="280310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800921890"/>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845782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#7b</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00905892"/>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62062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#7c</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83082630"/>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20725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#7d</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18742714"/>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2473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#7e</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37816761"/>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7568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#7f</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2294187"/>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39842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#7g</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30847753"/>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27003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i="1" dirty="0" smtClean="0">
                <a:latin typeface="Arial" charset="0"/>
                <a:ea typeface="Arial" charset="0"/>
                <a:cs typeface="Arial" charset="0"/>
              </a:rPr>
              <a:t>M. tuberculosis</a:t>
            </a:r>
            <a:endParaRPr lang="en-US" sz="3400" b="1" i="1" dirty="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10888471" y="207034"/>
            <a:ext cx="1123983" cy="3140016"/>
          </a:xfrm>
          <a:prstGeom prst="rect">
            <a:avLst/>
          </a:prstGeom>
        </p:spPr>
      </p:pic>
      <p:pic>
        <p:nvPicPr>
          <p:cNvPr id="4" name="Picture 3"/>
          <p:cNvPicPr>
            <a:picLocks noChangeAspect="1"/>
          </p:cNvPicPr>
          <p:nvPr/>
        </p:nvPicPr>
        <p:blipFill>
          <a:blip r:embed="rId4"/>
          <a:stretch>
            <a:fillRect/>
          </a:stretch>
        </p:blipFill>
        <p:spPr>
          <a:xfrm>
            <a:off x="8089509" y="207034"/>
            <a:ext cx="2656234" cy="3140016"/>
          </a:xfrm>
          <a:prstGeom prst="rect">
            <a:avLst/>
          </a:prstGeom>
        </p:spPr>
      </p:pic>
      <p:pic>
        <p:nvPicPr>
          <p:cNvPr id="6" name="Picture 5"/>
          <p:cNvPicPr>
            <a:picLocks noChangeAspect="1"/>
          </p:cNvPicPr>
          <p:nvPr/>
        </p:nvPicPr>
        <p:blipFill>
          <a:blip r:embed="rId5"/>
          <a:stretch>
            <a:fillRect/>
          </a:stretch>
        </p:blipFill>
        <p:spPr>
          <a:xfrm>
            <a:off x="5030584" y="3952813"/>
            <a:ext cx="3721100" cy="2806700"/>
          </a:xfrm>
          <a:prstGeom prst="rect">
            <a:avLst/>
          </a:prstGeom>
        </p:spPr>
      </p:pic>
      <p:pic>
        <p:nvPicPr>
          <p:cNvPr id="8" name="Picture 4" descr="https://einsteinmed.edu/uploadedImages/departments/medicine/Divisions/Infectious_Diseases/Education/id-case-june-2015-b.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751684" y="3952813"/>
            <a:ext cx="3440316"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928486" y="3306482"/>
            <a:ext cx="2559355" cy="646331"/>
          </a:xfrm>
          <a:prstGeom prst="rect">
            <a:avLst/>
          </a:prstGeom>
        </p:spPr>
        <p:txBody>
          <a:bodyPr wrap="none">
            <a:spAutoFit/>
          </a:bodyPr>
          <a:lstStyle/>
          <a:p>
            <a:pPr marL="285750" indent="-285750">
              <a:buFont typeface="Wingdings" charset="2"/>
              <a:buChar char="§"/>
            </a:pPr>
            <a:r>
              <a:rPr lang="en-US" dirty="0" smtClean="0">
                <a:latin typeface="Arial" charset="0"/>
                <a:ea typeface="Arial" charset="0"/>
                <a:cs typeface="Arial" charset="0"/>
              </a:rPr>
              <a:t>Non-pigmented, buff</a:t>
            </a:r>
          </a:p>
          <a:p>
            <a:pPr marL="285750" indent="-285750">
              <a:buFont typeface="Wingdings" charset="2"/>
              <a:buChar char="§"/>
            </a:pPr>
            <a:r>
              <a:rPr lang="en-US" dirty="0" smtClean="0">
                <a:latin typeface="Arial" charset="0"/>
                <a:ea typeface="Arial" charset="0"/>
                <a:cs typeface="Arial" charset="0"/>
              </a:rPr>
              <a:t>Rough, dry colonies</a:t>
            </a:r>
          </a:p>
        </p:txBody>
      </p:sp>
      <p:sp>
        <p:nvSpPr>
          <p:cNvPr id="10" name="Rectangle 9"/>
          <p:cNvSpPr/>
          <p:nvPr/>
        </p:nvSpPr>
        <p:spPr>
          <a:xfrm>
            <a:off x="196754" y="724530"/>
            <a:ext cx="6465303" cy="3970318"/>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May appear as gram positive “beaded” bacilli or “ghost cells”</a:t>
            </a: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Slow doubling time (15 – 20 </a:t>
            </a:r>
            <a:r>
              <a:rPr lang="en-US" dirty="0" err="1" smtClean="0">
                <a:latin typeface="Arial" charset="0"/>
                <a:ea typeface="Arial" charset="0"/>
                <a:cs typeface="Arial" charset="0"/>
              </a:rPr>
              <a:t>hrs</a:t>
            </a:r>
            <a:r>
              <a:rPr lang="en-US" dirty="0" smtClean="0">
                <a:latin typeface="Arial" charset="0"/>
                <a:ea typeface="Arial" charset="0"/>
                <a:cs typeface="Arial" charset="0"/>
              </a:rPr>
              <a:t>), but growth rate in primary culture dependent on infectious burden</a:t>
            </a:r>
          </a:p>
          <a:p>
            <a:pPr marL="285750" indent="-285750">
              <a:buFont typeface="Wingdings" charset="2"/>
              <a:buChar char="§"/>
            </a:pPr>
            <a:endParaRPr lang="en-US" dirty="0" smtClean="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Niacin (+), nitrite (+)</a:t>
            </a:r>
          </a:p>
          <a:p>
            <a:pPr marL="285750" indent="-285750">
              <a:buFont typeface="Wingdings" charset="2"/>
              <a:buChar char="§"/>
            </a:pPr>
            <a:endParaRPr lang="en-US" dirty="0" smtClean="0">
              <a:latin typeface="Arial" charset="0"/>
              <a:ea typeface="Arial" charset="0"/>
              <a:cs typeface="Arial" charset="0"/>
            </a:endParaRP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b="1" dirty="0" smtClean="0">
                <a:latin typeface="Arial" charset="0"/>
                <a:ea typeface="Arial" charset="0"/>
                <a:cs typeface="Arial" charset="0"/>
              </a:rPr>
              <a:t>Cording </a:t>
            </a:r>
            <a:r>
              <a:rPr lang="en-US" dirty="0" smtClean="0">
                <a:latin typeface="Arial" charset="0"/>
                <a:ea typeface="Arial" charset="0"/>
                <a:cs typeface="Arial" charset="0"/>
              </a:rPr>
              <a:t>due to </a:t>
            </a:r>
            <a:r>
              <a:rPr lang="en-US" b="1" dirty="0" smtClean="0">
                <a:latin typeface="Arial" charset="0"/>
                <a:ea typeface="Arial" charset="0"/>
                <a:cs typeface="Arial" charset="0"/>
              </a:rPr>
              <a:t>cord factor</a:t>
            </a:r>
          </a:p>
          <a:p>
            <a:pPr marL="742950" lvl="1" indent="-285750">
              <a:buFont typeface="Wingdings" charset="2"/>
              <a:buChar char="§"/>
            </a:pPr>
            <a:r>
              <a:rPr lang="en-US" dirty="0" smtClean="0">
                <a:latin typeface="Arial" charset="0"/>
                <a:ea typeface="Arial" charset="0"/>
                <a:cs typeface="Arial" charset="0"/>
              </a:rPr>
              <a:t>Stick end-end and side-side forming serpentine structures/tight bundles </a:t>
            </a:r>
          </a:p>
          <a:p>
            <a:pPr marL="742950" lvl="1" indent="-285750">
              <a:buFont typeface="Wingdings" charset="2"/>
              <a:buChar char="§"/>
            </a:pPr>
            <a:r>
              <a:rPr lang="en-US" dirty="0" smtClean="0">
                <a:latin typeface="Arial" charset="0"/>
                <a:ea typeface="Arial" charset="0"/>
                <a:cs typeface="Arial" charset="0"/>
              </a:rPr>
              <a:t>Can be seen with other </a:t>
            </a:r>
            <a:r>
              <a:rPr lang="en-US" i="1" dirty="0" smtClean="0">
                <a:latin typeface="Arial" charset="0"/>
                <a:ea typeface="Arial" charset="0"/>
                <a:cs typeface="Arial" charset="0"/>
              </a:rPr>
              <a:t>Mycobacteria</a:t>
            </a:r>
          </a:p>
          <a:p>
            <a:pPr marL="742950" lvl="1" indent="-285750">
              <a:buFont typeface="Wingdings" charset="2"/>
              <a:buChar char="§"/>
            </a:pPr>
            <a:endParaRPr lang="en-US" dirty="0" smtClean="0">
              <a:latin typeface="Arial" charset="0"/>
              <a:ea typeface="Arial" charset="0"/>
              <a:cs typeface="Arial" charset="0"/>
            </a:endParaRPr>
          </a:p>
        </p:txBody>
      </p:sp>
      <p:sp>
        <p:nvSpPr>
          <p:cNvPr id="3" name="Rectangle 2"/>
          <p:cNvSpPr/>
          <p:nvPr/>
        </p:nvSpPr>
        <p:spPr>
          <a:xfrm>
            <a:off x="196754" y="4401083"/>
            <a:ext cx="4657028" cy="1200329"/>
          </a:xfrm>
          <a:prstGeom prst="rect">
            <a:avLst/>
          </a:prstGeom>
        </p:spPr>
        <p:txBody>
          <a:bodyPr wrap="square">
            <a:spAutoFit/>
          </a:bodyPr>
          <a:lstStyle/>
          <a:p>
            <a:pPr marL="742950" lvl="1" indent="-285750">
              <a:buFont typeface="Wingdings" charset="2"/>
              <a:buChar char="§"/>
            </a:pPr>
            <a:r>
              <a:rPr lang="en-US">
                <a:latin typeface="Arial" charset="0"/>
                <a:ea typeface="Arial" charset="0"/>
                <a:cs typeface="Arial" charset="0"/>
              </a:rPr>
              <a:t>Glycolipid that has various immunologic effects: e.g. </a:t>
            </a:r>
            <a:r>
              <a:rPr lang="en-US" dirty="0">
                <a:latin typeface="Arial" charset="0"/>
                <a:ea typeface="Arial" charset="0"/>
                <a:cs typeface="Arial" charset="0"/>
              </a:rPr>
              <a:t>blocking macrophage activation by IFN-y and inducing TNFα secretion</a:t>
            </a:r>
            <a:r>
              <a:rPr lang="en-US" i="1" dirty="0">
                <a:latin typeface="Arial" charset="0"/>
                <a:ea typeface="Arial" charset="0"/>
                <a:cs typeface="Arial" charset="0"/>
              </a:rPr>
              <a:t> </a:t>
            </a:r>
          </a:p>
        </p:txBody>
      </p:sp>
    </p:spTree>
    <p:extLst>
      <p:ext uri="{BB962C8B-B14F-4D97-AF65-F5344CB8AC3E}">
        <p14:creationId xmlns:p14="http://schemas.microsoft.com/office/powerpoint/2010/main" val="1810141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a:t>
            </a:r>
            <a:r>
              <a:rPr lang="en-US" sz="2200" dirty="0" smtClean="0">
                <a:latin typeface="Arial" charset="0"/>
                <a:ea typeface="Arial" charset="0"/>
                <a:cs typeface="Arial" charset="0"/>
              </a:rPr>
              <a:t>choice over swabs, </a:t>
            </a:r>
            <a:r>
              <a:rPr lang="en-US" sz="2200" dirty="0">
                <a:latin typeface="Arial" charset="0"/>
                <a:ea typeface="Arial" charset="0"/>
                <a:cs typeface="Arial" charset="0"/>
              </a:rPr>
              <a:t>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#7h</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32534516"/>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77183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#7i</a:t>
            </a:r>
            <a:endParaRPr lang="en-US" sz="3400" b="1" dirty="0">
              <a:latin typeface="Arial" charset="0"/>
              <a:ea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67778046"/>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sp>
        <p:nvSpPr>
          <p:cNvPr id="6" name="Right Brace 5"/>
          <p:cNvSpPr/>
          <p:nvPr/>
        </p:nvSpPr>
        <p:spPr>
          <a:xfrm>
            <a:off x="9521309" y="4994219"/>
            <a:ext cx="177804" cy="891192"/>
          </a:xfrm>
          <a:prstGeom prst="rightBrace">
            <a:avLst/>
          </a:prstGeom>
          <a:ln>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p:cNvSpPr txBox="1"/>
          <p:nvPr/>
        </p:nvSpPr>
        <p:spPr>
          <a:xfrm>
            <a:off x="9754144" y="4414586"/>
            <a:ext cx="2153837" cy="2308324"/>
          </a:xfrm>
          <a:prstGeom prst="rect">
            <a:avLst/>
          </a:prstGeom>
          <a:noFill/>
          <a:ln>
            <a:solidFill>
              <a:srgbClr val="7030A0"/>
            </a:solidFill>
          </a:ln>
        </p:spPr>
        <p:txBody>
          <a:bodyPr wrap="square" rtlCol="0">
            <a:spAutoFit/>
          </a:bodyPr>
          <a:lstStyle/>
          <a:p>
            <a:pPr marL="285750" indent="-285750">
              <a:buFont typeface="Wingdings" charset="2"/>
              <a:buChar char="§"/>
            </a:pPr>
            <a:r>
              <a:rPr lang="en-US" dirty="0" smtClean="0">
                <a:latin typeface="Arial" charset="0"/>
                <a:ea typeface="Arial" charset="0"/>
                <a:cs typeface="Arial" charset="0"/>
              </a:rPr>
              <a:t>Can share sterile cup if needed</a:t>
            </a:r>
          </a:p>
          <a:p>
            <a:pPr marL="285750" indent="-285750">
              <a:buFont typeface="Wingdings" charset="2"/>
              <a:buChar char="§"/>
            </a:pPr>
            <a:r>
              <a:rPr lang="en-US" dirty="0" smtClean="0">
                <a:latin typeface="Arial" charset="0"/>
                <a:ea typeface="Arial" charset="0"/>
                <a:cs typeface="Arial" charset="0"/>
              </a:rPr>
              <a:t>≥ 10 mL of fluid preferred for fungal/AFB culture (2 mL for CSF)</a:t>
            </a:r>
            <a:endParaRPr lang="en-US" dirty="0">
              <a:latin typeface="Arial" charset="0"/>
              <a:ea typeface="Arial" charset="0"/>
              <a:cs typeface="Arial" charset="0"/>
            </a:endParaRPr>
          </a:p>
        </p:txBody>
      </p:sp>
    </p:spTree>
    <p:extLst>
      <p:ext uri="{BB962C8B-B14F-4D97-AF65-F5344CB8AC3E}">
        <p14:creationId xmlns:p14="http://schemas.microsoft.com/office/powerpoint/2010/main" val="1985144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sp>
        <p:nvSpPr>
          <p:cNvPr id="5" name="Content Placeholder 1"/>
          <p:cNvSpPr>
            <a:spLocks noGrp="1"/>
          </p:cNvSpPr>
          <p:nvPr>
            <p:ph idx="1"/>
          </p:nvPr>
        </p:nvSpPr>
        <p:spPr>
          <a:xfrm>
            <a:off x="566737" y="724530"/>
            <a:ext cx="10515600" cy="5233358"/>
          </a:xfrm>
        </p:spPr>
        <p:txBody>
          <a:bodyPr>
            <a:noAutofit/>
          </a:bodyPr>
          <a:lstStyle/>
          <a:p>
            <a:pPr>
              <a:buFont typeface="Wingdings" charset="2"/>
              <a:buChar char="§"/>
            </a:pPr>
            <a:r>
              <a:rPr lang="en-US" sz="2000" dirty="0" smtClean="0">
                <a:latin typeface="Arial" charset="0"/>
                <a:ea typeface="Arial" charset="0"/>
                <a:cs typeface="Arial" charset="0"/>
              </a:rPr>
              <a:t>Biopsy, aspirate, </a:t>
            </a:r>
            <a:r>
              <a:rPr lang="en-US" sz="2000" dirty="0" err="1" smtClean="0">
                <a:latin typeface="Arial" charset="0"/>
                <a:ea typeface="Arial" charset="0"/>
                <a:cs typeface="Arial" charset="0"/>
              </a:rPr>
              <a:t>currettings</a:t>
            </a:r>
            <a:r>
              <a:rPr lang="en-US" sz="2000" dirty="0" smtClean="0">
                <a:latin typeface="Arial" charset="0"/>
                <a:ea typeface="Arial" charset="0"/>
                <a:cs typeface="Arial" charset="0"/>
              </a:rPr>
              <a:t> from advancing border of lesion are essential to demonstrate invasive fungal disease</a:t>
            </a:r>
          </a:p>
          <a:p>
            <a:pPr>
              <a:buFont typeface="Wingdings" charset="2"/>
              <a:buChar char="§"/>
            </a:pPr>
            <a:r>
              <a:rPr lang="en-US" sz="2000" dirty="0" smtClean="0">
                <a:latin typeface="Arial" charset="0"/>
                <a:ea typeface="Arial" charset="0"/>
                <a:cs typeface="Arial" charset="0"/>
              </a:rPr>
              <a:t>Use swabs only for </a:t>
            </a:r>
            <a:r>
              <a:rPr lang="en-US" sz="2000" dirty="0">
                <a:latin typeface="Arial" charset="0"/>
                <a:ea typeface="Arial" charset="0"/>
                <a:cs typeface="Arial" charset="0"/>
              </a:rPr>
              <a:t>superficial skin or mucous membranes infections</a:t>
            </a:r>
          </a:p>
          <a:p>
            <a:pPr>
              <a:buFont typeface="Wingdings" charset="2"/>
              <a:buChar char="§"/>
            </a:pPr>
            <a:endParaRPr lang="en-US" sz="2000" dirty="0" smtClean="0">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792361" y="1961388"/>
            <a:ext cx="9982407" cy="1930414"/>
          </a:xfrm>
          <a:prstGeom prst="rect">
            <a:avLst/>
          </a:prstGeom>
        </p:spPr>
      </p:pic>
      <p:sp>
        <p:nvSpPr>
          <p:cNvPr id="18" name="Rounded Rectangle 17"/>
          <p:cNvSpPr/>
          <p:nvPr/>
        </p:nvSpPr>
        <p:spPr>
          <a:xfrm>
            <a:off x="732726" y="2049130"/>
            <a:ext cx="3154017" cy="3255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3787352" y="3346774"/>
            <a:ext cx="18950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792360" y="4437761"/>
            <a:ext cx="9982407" cy="2119618"/>
          </a:xfrm>
          <a:prstGeom prst="rect">
            <a:avLst/>
          </a:prstGeom>
        </p:spPr>
      </p:pic>
      <p:sp>
        <p:nvSpPr>
          <p:cNvPr id="15" name="Rounded Rectangle 14"/>
          <p:cNvSpPr/>
          <p:nvPr/>
        </p:nvSpPr>
        <p:spPr>
          <a:xfrm>
            <a:off x="732726" y="4437761"/>
            <a:ext cx="3154017" cy="3255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787352" y="5770461"/>
            <a:ext cx="360459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58203" y="5922861"/>
            <a:ext cx="31672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87352" y="6088514"/>
            <a:ext cx="48370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7516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599" y="914399"/>
            <a:ext cx="5881427"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5" name="TextBox 14"/>
          <p:cNvSpPr txBox="1"/>
          <p:nvPr/>
        </p:nvSpPr>
        <p:spPr>
          <a:xfrm>
            <a:off x="3005667" y="1403603"/>
            <a:ext cx="7309407" cy="2308324"/>
          </a:xfrm>
          <a:prstGeom prst="rect">
            <a:avLst/>
          </a:prstGeom>
          <a:noFill/>
          <a:ln>
            <a:noFill/>
          </a:ln>
        </p:spPr>
        <p:txBody>
          <a:bodyPr wrap="square" rtlCol="0">
            <a:spAutoFit/>
          </a:bodyPr>
          <a:lstStyle/>
          <a:p>
            <a:pPr marL="285750" indent="-285750">
              <a:buFont typeface="Wingdings" charset="2"/>
              <a:buChar char="§"/>
            </a:pPr>
            <a:r>
              <a:rPr lang="en-US" dirty="0" smtClean="0">
                <a:latin typeface="Arial" charset="0"/>
                <a:ea typeface="Arial" charset="0"/>
                <a:cs typeface="Arial" charset="0"/>
              </a:rPr>
              <a:t>If unable to process promptly, refrigerate</a:t>
            </a:r>
          </a:p>
          <a:p>
            <a:pPr marL="742950" lvl="1" indent="-285750">
              <a:buFont typeface="Wingdings" charset="2"/>
              <a:buChar char="§"/>
            </a:pPr>
            <a:r>
              <a:rPr lang="en-US" dirty="0" smtClean="0">
                <a:latin typeface="Arial" charset="0"/>
                <a:ea typeface="Arial" charset="0"/>
                <a:cs typeface="Arial" charset="0"/>
              </a:rPr>
              <a:t>Exceptions:  </a:t>
            </a:r>
          </a:p>
          <a:p>
            <a:pPr marL="1200150" lvl="2" indent="-285750">
              <a:buFont typeface="Wingdings" charset="2"/>
              <a:buChar char="§"/>
            </a:pPr>
            <a:r>
              <a:rPr lang="en-US" dirty="0" smtClean="0">
                <a:solidFill>
                  <a:schemeClr val="dk1"/>
                </a:solidFill>
                <a:latin typeface="Arial" charset="0"/>
                <a:ea typeface="Arial" charset="0"/>
                <a:cs typeface="Arial" charset="0"/>
              </a:rPr>
              <a:t>Bone </a:t>
            </a:r>
            <a:r>
              <a:rPr lang="en-US" dirty="0">
                <a:solidFill>
                  <a:schemeClr val="dk1"/>
                </a:solidFill>
                <a:latin typeface="Arial" charset="0"/>
                <a:ea typeface="Arial" charset="0"/>
                <a:cs typeface="Arial" charset="0"/>
              </a:rPr>
              <a:t>marrow → </a:t>
            </a:r>
            <a:r>
              <a:rPr lang="en-US" dirty="0" smtClean="0">
                <a:solidFill>
                  <a:schemeClr val="dk1"/>
                </a:solidFill>
                <a:latin typeface="Arial" charset="0"/>
                <a:ea typeface="Arial" charset="0"/>
                <a:cs typeface="Arial" charset="0"/>
              </a:rPr>
              <a:t> room temp</a:t>
            </a:r>
          </a:p>
          <a:p>
            <a:pPr marL="1200150" lvl="2" indent="-285750">
              <a:buFont typeface="Wingdings" charset="2"/>
              <a:buChar char="§"/>
            </a:pPr>
            <a:r>
              <a:rPr lang="en-US" dirty="0" smtClean="0">
                <a:solidFill>
                  <a:schemeClr val="dk1"/>
                </a:solidFill>
                <a:latin typeface="Arial" charset="0"/>
                <a:ea typeface="Arial" charset="0"/>
                <a:cs typeface="Arial" charset="0"/>
              </a:rPr>
              <a:t>Blood </a:t>
            </a:r>
            <a:r>
              <a:rPr lang="en-US" dirty="0">
                <a:solidFill>
                  <a:schemeClr val="dk1"/>
                </a:solidFill>
                <a:latin typeface="Arial" charset="0"/>
                <a:ea typeface="Arial" charset="0"/>
                <a:cs typeface="Arial" charset="0"/>
              </a:rPr>
              <a:t>cultures → </a:t>
            </a:r>
            <a:r>
              <a:rPr lang="en-US" dirty="0" smtClean="0">
                <a:solidFill>
                  <a:schemeClr val="dk1"/>
                </a:solidFill>
                <a:latin typeface="Arial" charset="0"/>
                <a:ea typeface="Arial" charset="0"/>
                <a:cs typeface="Arial" charset="0"/>
              </a:rPr>
              <a:t> room temp</a:t>
            </a:r>
          </a:p>
          <a:p>
            <a:pPr marL="1200150" lvl="2" indent="-285750">
              <a:buFont typeface="Wingdings" charset="2"/>
              <a:buChar char="§"/>
            </a:pPr>
            <a:r>
              <a:rPr lang="en-US" dirty="0" err="1" smtClean="0">
                <a:solidFill>
                  <a:schemeClr val="dk1"/>
                </a:solidFill>
                <a:latin typeface="Arial" charset="0"/>
                <a:ea typeface="Arial" charset="0"/>
                <a:cs typeface="Arial" charset="0"/>
              </a:rPr>
              <a:t>Mucorales</a:t>
            </a:r>
            <a:r>
              <a:rPr lang="en-US" dirty="0" smtClean="0">
                <a:solidFill>
                  <a:schemeClr val="dk1"/>
                </a:solidFill>
                <a:latin typeface="Arial" charset="0"/>
                <a:ea typeface="Arial" charset="0"/>
                <a:cs typeface="Arial" charset="0"/>
              </a:rPr>
              <a:t> </a:t>
            </a:r>
            <a:r>
              <a:rPr lang="en-US" dirty="0">
                <a:solidFill>
                  <a:schemeClr val="dk1"/>
                </a:solidFill>
                <a:latin typeface="Arial" charset="0"/>
                <a:ea typeface="Arial" charset="0"/>
                <a:cs typeface="Arial" charset="0"/>
              </a:rPr>
              <a:t>or Dermatophytes suspected </a:t>
            </a:r>
            <a:r>
              <a:rPr lang="en-US" dirty="0" smtClean="0">
                <a:solidFill>
                  <a:schemeClr val="dk1"/>
                </a:solidFill>
                <a:latin typeface="Arial" charset="0"/>
                <a:ea typeface="Arial" charset="0"/>
                <a:cs typeface="Arial" charset="0"/>
              </a:rPr>
              <a:t>→ room temp</a:t>
            </a:r>
          </a:p>
          <a:p>
            <a:pPr marL="285750" indent="-285750">
              <a:buFont typeface="Wingdings" charset="2"/>
              <a:buChar char="§"/>
            </a:pPr>
            <a:r>
              <a:rPr lang="en-US" dirty="0" smtClean="0">
                <a:solidFill>
                  <a:schemeClr val="dk1"/>
                </a:solidFill>
                <a:latin typeface="Arial" charset="0"/>
                <a:ea typeface="Arial" charset="0"/>
                <a:cs typeface="Arial" charset="0"/>
              </a:rPr>
              <a:t>Fungal tissue cultures are minced, rather than grinded</a:t>
            </a:r>
          </a:p>
          <a:p>
            <a:pPr marL="742950" lvl="1" indent="-285750">
              <a:buFont typeface="Wingdings" charset="2"/>
              <a:buChar char="§"/>
            </a:pPr>
            <a:r>
              <a:rPr lang="en-US" dirty="0" err="1" smtClean="0">
                <a:solidFill>
                  <a:schemeClr val="dk1"/>
                </a:solidFill>
                <a:latin typeface="Arial" charset="0"/>
                <a:ea typeface="Arial" charset="0"/>
                <a:cs typeface="Arial" charset="0"/>
              </a:rPr>
              <a:t>Zygomycetes</a:t>
            </a:r>
            <a:r>
              <a:rPr lang="en-US" dirty="0" smtClean="0">
                <a:solidFill>
                  <a:schemeClr val="dk1"/>
                </a:solidFill>
                <a:latin typeface="Arial" charset="0"/>
                <a:ea typeface="Arial" charset="0"/>
                <a:cs typeface="Arial" charset="0"/>
              </a:rPr>
              <a:t> have few </a:t>
            </a:r>
            <a:r>
              <a:rPr lang="en-US" dirty="0" err="1" smtClean="0">
                <a:solidFill>
                  <a:schemeClr val="dk1"/>
                </a:solidFill>
                <a:latin typeface="Arial" charset="0"/>
                <a:ea typeface="Arial" charset="0"/>
                <a:cs typeface="Arial" charset="0"/>
              </a:rPr>
              <a:t>septations</a:t>
            </a:r>
            <a:r>
              <a:rPr lang="en-US" dirty="0" smtClean="0">
                <a:solidFill>
                  <a:schemeClr val="dk1"/>
                </a:solidFill>
                <a:latin typeface="Arial" charset="0"/>
                <a:ea typeface="Arial" charset="0"/>
                <a:cs typeface="Arial" charset="0"/>
              </a:rPr>
              <a:t>, grinding between </a:t>
            </a:r>
            <a:r>
              <a:rPr lang="en-US" dirty="0" err="1" smtClean="0">
                <a:solidFill>
                  <a:schemeClr val="dk1"/>
                </a:solidFill>
                <a:latin typeface="Arial" charset="0"/>
                <a:ea typeface="Arial" charset="0"/>
                <a:cs typeface="Arial" charset="0"/>
              </a:rPr>
              <a:t>septation</a:t>
            </a:r>
            <a:r>
              <a:rPr lang="en-US" dirty="0" smtClean="0">
                <a:solidFill>
                  <a:schemeClr val="dk1"/>
                </a:solidFill>
                <a:latin typeface="Arial" charset="0"/>
                <a:ea typeface="Arial" charset="0"/>
                <a:cs typeface="Arial" charset="0"/>
              </a:rPr>
              <a:t> can kill piece of hyphae</a:t>
            </a:r>
            <a:endParaRPr lang="en-US" dirty="0">
              <a:solidFill>
                <a:schemeClr val="dk1"/>
              </a:solidFill>
              <a:latin typeface="Arial" charset="0"/>
              <a:ea typeface="Arial" charset="0"/>
              <a:cs typeface="Arial" charset="0"/>
            </a:endParaRPr>
          </a:p>
        </p:txBody>
      </p:sp>
      <p:cxnSp>
        <p:nvCxnSpPr>
          <p:cNvPr id="11" name="Straight Arrow Connector 10"/>
          <p:cNvCxnSpPr/>
          <p:nvPr/>
        </p:nvCxnSpPr>
        <p:spPr>
          <a:xfrm>
            <a:off x="2794000" y="1557868"/>
            <a:ext cx="2" cy="112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905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599" y="914399"/>
            <a:ext cx="6086143"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5" name="TextBox 14"/>
          <p:cNvSpPr txBox="1"/>
          <p:nvPr/>
        </p:nvSpPr>
        <p:spPr>
          <a:xfrm>
            <a:off x="3005667" y="1403603"/>
            <a:ext cx="7309407" cy="1477328"/>
          </a:xfrm>
          <a:prstGeom prst="rect">
            <a:avLst/>
          </a:prstGeom>
          <a:noFill/>
          <a:ln>
            <a:noFill/>
          </a:ln>
        </p:spPr>
        <p:txBody>
          <a:bodyPr wrap="square" rtlCol="0">
            <a:spAutoFit/>
          </a:bodyPr>
          <a:lstStyle/>
          <a:p>
            <a:pPr marL="285750" indent="-285750">
              <a:buFont typeface="Wingdings" charset="2"/>
              <a:buChar char="§"/>
            </a:pPr>
            <a:r>
              <a:rPr lang="en-US" dirty="0">
                <a:latin typeface="Arial" charset="0"/>
                <a:ea typeface="Arial" charset="0"/>
                <a:cs typeface="Arial" charset="0"/>
              </a:rPr>
              <a:t>If unable to process promptly, refrigerate</a:t>
            </a:r>
          </a:p>
          <a:p>
            <a:pPr marL="285750" indent="-285750">
              <a:buFont typeface="Wingdings" charset="2"/>
              <a:buChar char="§"/>
            </a:pPr>
            <a:r>
              <a:rPr lang="en-US" dirty="0">
                <a:latin typeface="Arial" charset="0"/>
                <a:ea typeface="Arial" charset="0"/>
                <a:cs typeface="Arial" charset="0"/>
              </a:rPr>
              <a:t>Exceptions:  </a:t>
            </a:r>
          </a:p>
          <a:p>
            <a:pPr marL="742950" lvl="1" indent="-285750">
              <a:buFont typeface="Wingdings" charset="2"/>
              <a:buChar char="§"/>
            </a:pPr>
            <a:r>
              <a:rPr lang="en-US" dirty="0">
                <a:solidFill>
                  <a:schemeClr val="dk1"/>
                </a:solidFill>
                <a:latin typeface="Arial" charset="0"/>
                <a:ea typeface="Arial" charset="0"/>
                <a:cs typeface="Arial" charset="0"/>
              </a:rPr>
              <a:t>Bone marrow →  34-37</a:t>
            </a:r>
            <a:r>
              <a:rPr lang="en-US" baseline="30000" dirty="0">
                <a:solidFill>
                  <a:schemeClr val="dk1"/>
                </a:solidFill>
                <a:latin typeface="Arial" charset="0"/>
                <a:ea typeface="Arial" charset="0"/>
                <a:cs typeface="Arial" charset="0"/>
              </a:rPr>
              <a:t>o</a:t>
            </a:r>
            <a:r>
              <a:rPr lang="en-US" dirty="0">
                <a:solidFill>
                  <a:schemeClr val="dk1"/>
                </a:solidFill>
                <a:latin typeface="Arial" charset="0"/>
                <a:ea typeface="Arial" charset="0"/>
                <a:cs typeface="Arial" charset="0"/>
              </a:rPr>
              <a:t>C</a:t>
            </a:r>
          </a:p>
          <a:p>
            <a:pPr marL="742950" lvl="1" indent="-285750">
              <a:buFont typeface="Wingdings" charset="2"/>
              <a:buChar char="§"/>
            </a:pPr>
            <a:r>
              <a:rPr lang="en-US" dirty="0">
                <a:solidFill>
                  <a:schemeClr val="dk1"/>
                </a:solidFill>
                <a:latin typeface="Arial" charset="0"/>
                <a:ea typeface="Arial" charset="0"/>
                <a:cs typeface="Arial" charset="0"/>
              </a:rPr>
              <a:t>Blood cultures →  room temperature</a:t>
            </a:r>
          </a:p>
          <a:p>
            <a:pPr marL="742950" lvl="1" indent="-285750">
              <a:buFont typeface="Wingdings" charset="2"/>
              <a:buChar char="§"/>
            </a:pPr>
            <a:r>
              <a:rPr lang="en-US" dirty="0" err="1">
                <a:solidFill>
                  <a:schemeClr val="dk1"/>
                </a:solidFill>
                <a:latin typeface="Arial" charset="0"/>
                <a:ea typeface="Arial" charset="0"/>
                <a:cs typeface="Arial" charset="0"/>
              </a:rPr>
              <a:t>Mucorales</a:t>
            </a:r>
            <a:r>
              <a:rPr lang="en-US" dirty="0">
                <a:solidFill>
                  <a:schemeClr val="dk1"/>
                </a:solidFill>
                <a:latin typeface="Arial" charset="0"/>
                <a:ea typeface="Arial" charset="0"/>
                <a:cs typeface="Arial" charset="0"/>
              </a:rPr>
              <a:t> or Dermatophytes suspected → room temperature</a:t>
            </a:r>
          </a:p>
        </p:txBody>
      </p:sp>
      <p:sp>
        <p:nvSpPr>
          <p:cNvPr id="17" name="TextBox 16"/>
          <p:cNvSpPr txBox="1"/>
          <p:nvPr/>
        </p:nvSpPr>
        <p:spPr>
          <a:xfrm>
            <a:off x="342900" y="3059890"/>
            <a:ext cx="609884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cxnSp>
        <p:nvCxnSpPr>
          <p:cNvPr id="11" name="Straight Arrow Connector 10"/>
          <p:cNvCxnSpPr/>
          <p:nvPr/>
        </p:nvCxnSpPr>
        <p:spPr>
          <a:xfrm>
            <a:off x="2794000" y="1557868"/>
            <a:ext cx="2" cy="112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364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599" y="914399"/>
            <a:ext cx="6086143"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246200" y="2612922"/>
            <a:ext cx="609884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8" name="Rectangle 7"/>
          <p:cNvSpPr/>
          <p:nvPr/>
        </p:nvSpPr>
        <p:spPr>
          <a:xfrm>
            <a:off x="150666" y="3346135"/>
            <a:ext cx="10657196" cy="3785652"/>
          </a:xfrm>
          <a:prstGeom prst="rect">
            <a:avLst/>
          </a:prstGeom>
        </p:spPr>
        <p:txBody>
          <a:bodyPr wrap="square">
            <a:spAutoFit/>
          </a:bodyPr>
          <a:lstStyle/>
          <a:p>
            <a:pPr>
              <a:buFont typeface="Wingdings" charset="2"/>
              <a:buChar char="§"/>
            </a:pPr>
            <a:r>
              <a:rPr lang="en-US" dirty="0" smtClean="0">
                <a:latin typeface="Arial" charset="0"/>
                <a:ea typeface="Arial" charset="0"/>
                <a:cs typeface="Arial" charset="0"/>
              </a:rPr>
              <a:t> Visualization </a:t>
            </a:r>
            <a:r>
              <a:rPr lang="en-US" dirty="0">
                <a:latin typeface="Arial" charset="0"/>
                <a:ea typeface="Arial" charset="0"/>
                <a:cs typeface="Arial" charset="0"/>
              </a:rPr>
              <a:t>of fungal elements to give early evidence of fungal infection </a:t>
            </a:r>
            <a:r>
              <a:rPr lang="en-US" dirty="0" smtClean="0">
                <a:latin typeface="Arial" charset="0"/>
                <a:ea typeface="Arial" charset="0"/>
                <a:cs typeface="Arial" charset="0"/>
              </a:rPr>
              <a:t>[e.g</a:t>
            </a:r>
            <a:r>
              <a:rPr lang="en-US" dirty="0">
                <a:latin typeface="Arial" charset="0"/>
                <a:ea typeface="Arial" charset="0"/>
                <a:cs typeface="Arial" charset="0"/>
              </a:rPr>
              <a:t>. size of yeast, type of budding, hyphae (pseudo, true, </a:t>
            </a:r>
            <a:r>
              <a:rPr lang="en-US" dirty="0" err="1">
                <a:latin typeface="Arial" charset="0"/>
                <a:ea typeface="Arial" charset="0"/>
                <a:cs typeface="Arial" charset="0"/>
              </a:rPr>
              <a:t>septations</a:t>
            </a:r>
            <a:r>
              <a:rPr lang="en-US" dirty="0">
                <a:latin typeface="Arial" charset="0"/>
                <a:ea typeface="Arial" charset="0"/>
                <a:cs typeface="Arial" charset="0"/>
              </a:rPr>
              <a:t>, pigment</a:t>
            </a:r>
            <a:r>
              <a:rPr lang="en-US" dirty="0" smtClean="0">
                <a:latin typeface="Arial" charset="0"/>
                <a:ea typeface="Arial" charset="0"/>
                <a:cs typeface="Arial" charset="0"/>
              </a:rPr>
              <a:t>)]</a:t>
            </a:r>
          </a:p>
          <a:p>
            <a:pPr>
              <a:buFont typeface="Wingdings" charset="2"/>
              <a:buChar char="§"/>
            </a:pPr>
            <a:endParaRPr lang="en-US" dirty="0" smtClean="0">
              <a:latin typeface="Arial" charset="0"/>
              <a:ea typeface="Arial" charset="0"/>
              <a:cs typeface="Arial" charset="0"/>
            </a:endParaRPr>
          </a:p>
          <a:p>
            <a:pPr>
              <a:buFont typeface="Wingdings" charset="2"/>
              <a:buChar char="§"/>
            </a:pPr>
            <a:r>
              <a:rPr lang="en-US" dirty="0" smtClean="0">
                <a:latin typeface="Arial" charset="0"/>
                <a:ea typeface="Arial" charset="0"/>
                <a:cs typeface="Arial" charset="0"/>
              </a:rPr>
              <a:t> Can </a:t>
            </a:r>
            <a:r>
              <a:rPr lang="en-US" dirty="0">
                <a:latin typeface="Arial" charset="0"/>
                <a:ea typeface="Arial" charset="0"/>
                <a:cs typeface="Arial" charset="0"/>
              </a:rPr>
              <a:t>guide selection of appropriate media </a:t>
            </a:r>
            <a:r>
              <a:rPr lang="en-US" dirty="0" smtClean="0">
                <a:latin typeface="Arial" charset="0"/>
                <a:ea typeface="Arial" charset="0"/>
                <a:cs typeface="Arial" charset="0"/>
              </a:rPr>
              <a:t>or growth conditions</a:t>
            </a:r>
            <a:endParaRPr lang="en-US" dirty="0">
              <a:latin typeface="Arial" charset="0"/>
              <a:ea typeface="Arial" charset="0"/>
              <a:cs typeface="Arial" charset="0"/>
            </a:endParaRPr>
          </a:p>
          <a:p>
            <a:pPr>
              <a:buFont typeface="Wingdings" charset="2"/>
              <a:buChar char="§"/>
            </a:pPr>
            <a:endParaRPr lang="en-US" dirty="0" smtClean="0">
              <a:latin typeface="Arial" charset="0"/>
              <a:ea typeface="Arial" charset="0"/>
              <a:cs typeface="Arial" charset="0"/>
            </a:endParaRPr>
          </a:p>
          <a:p>
            <a:pPr>
              <a:buFont typeface="Wingdings" charset="2"/>
              <a:buChar char="§"/>
            </a:pPr>
            <a:r>
              <a:rPr lang="en-US" u="sng" dirty="0" smtClean="0">
                <a:latin typeface="Arial" charset="0"/>
                <a:ea typeface="Arial" charset="0"/>
                <a:cs typeface="Arial" charset="0"/>
              </a:rPr>
              <a:t> Limitations</a:t>
            </a:r>
            <a:r>
              <a:rPr lang="en-US" u="sng" dirty="0">
                <a:latin typeface="Arial" charset="0"/>
                <a:ea typeface="Arial" charset="0"/>
                <a:cs typeface="Arial" charset="0"/>
              </a:rPr>
              <a:t>:</a:t>
            </a:r>
          </a:p>
          <a:p>
            <a:pPr lvl="1">
              <a:buFont typeface="Wingdings" charset="2"/>
              <a:buChar char="§"/>
            </a:pPr>
            <a:r>
              <a:rPr lang="en-US" dirty="0" smtClean="0">
                <a:latin typeface="Arial" charset="0"/>
                <a:ea typeface="Arial" charset="0"/>
                <a:cs typeface="Arial" charset="0"/>
              </a:rPr>
              <a:t> Does </a:t>
            </a:r>
            <a:r>
              <a:rPr lang="en-US" dirty="0">
                <a:latin typeface="Arial" charset="0"/>
                <a:ea typeface="Arial" charset="0"/>
                <a:cs typeface="Arial" charset="0"/>
              </a:rPr>
              <a:t>not rule out fungal </a:t>
            </a:r>
            <a:r>
              <a:rPr lang="en-US" dirty="0" smtClean="0">
                <a:latin typeface="Arial" charset="0"/>
                <a:ea typeface="Arial" charset="0"/>
                <a:cs typeface="Arial" charset="0"/>
              </a:rPr>
              <a:t>infections; </a:t>
            </a:r>
            <a:r>
              <a:rPr lang="en-US" dirty="0">
                <a:latin typeface="Arial" charset="0"/>
                <a:ea typeface="Arial" charset="0"/>
                <a:cs typeface="Arial" charset="0"/>
              </a:rPr>
              <a:t>culture must be done </a:t>
            </a:r>
            <a:endParaRPr lang="en-US" dirty="0" smtClean="0">
              <a:latin typeface="Arial" charset="0"/>
              <a:ea typeface="Arial" charset="0"/>
              <a:cs typeface="Arial" charset="0"/>
            </a:endParaRPr>
          </a:p>
          <a:p>
            <a:pPr lvl="1">
              <a:buFont typeface="Wingdings" charset="2"/>
              <a:buChar char="§"/>
            </a:pPr>
            <a:r>
              <a:rPr lang="en-US" dirty="0">
                <a:latin typeface="Arial" charset="0"/>
                <a:ea typeface="Arial" charset="0"/>
                <a:cs typeface="Arial" charset="0"/>
              </a:rPr>
              <a:t> </a:t>
            </a:r>
            <a:r>
              <a:rPr lang="en-US" dirty="0" smtClean="0">
                <a:latin typeface="Arial" charset="0"/>
                <a:ea typeface="Arial" charset="0"/>
                <a:cs typeface="Arial" charset="0"/>
              </a:rPr>
              <a:t>Many </a:t>
            </a:r>
            <a:r>
              <a:rPr lang="en-US" dirty="0">
                <a:latin typeface="Arial" charset="0"/>
                <a:ea typeface="Arial" charset="0"/>
                <a:cs typeface="Arial" charset="0"/>
              </a:rPr>
              <a:t>fungi have similar appearances </a:t>
            </a:r>
            <a:r>
              <a:rPr lang="en-US" dirty="0" smtClean="0">
                <a:latin typeface="Arial" charset="0"/>
                <a:ea typeface="Arial" charset="0"/>
                <a:cs typeface="Arial" charset="0"/>
              </a:rPr>
              <a:t>on </a:t>
            </a:r>
            <a:r>
              <a:rPr lang="en-US" dirty="0">
                <a:latin typeface="Arial" charset="0"/>
                <a:ea typeface="Arial" charset="0"/>
                <a:cs typeface="Arial" charset="0"/>
              </a:rPr>
              <a:t>direct </a:t>
            </a:r>
            <a:r>
              <a:rPr lang="en-US" dirty="0" smtClean="0">
                <a:latin typeface="Arial" charset="0"/>
                <a:ea typeface="Arial" charset="0"/>
                <a:cs typeface="Arial" charset="0"/>
              </a:rPr>
              <a:t>mounts</a:t>
            </a:r>
          </a:p>
          <a:p>
            <a:pPr lvl="1">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a:latin typeface="Arial" charset="0"/>
                <a:ea typeface="Arial" charset="0"/>
                <a:cs typeface="Arial" charset="0"/>
              </a:rPr>
              <a:t>Blood or bone </a:t>
            </a:r>
            <a:r>
              <a:rPr lang="en-US" dirty="0" smtClean="0">
                <a:latin typeface="Arial" charset="0"/>
                <a:ea typeface="Arial" charset="0"/>
                <a:cs typeface="Arial" charset="0"/>
              </a:rPr>
              <a:t>marrow – no direct mount done. </a:t>
            </a:r>
            <a:r>
              <a:rPr lang="en-US" dirty="0">
                <a:latin typeface="Arial" charset="0"/>
                <a:ea typeface="Arial" charset="0"/>
                <a:cs typeface="Arial" charset="0"/>
              </a:rPr>
              <a:t>C</a:t>
            </a:r>
            <a:r>
              <a:rPr lang="en-US" dirty="0" smtClean="0">
                <a:latin typeface="Arial" charset="0"/>
                <a:ea typeface="Arial" charset="0"/>
                <a:cs typeface="Arial" charset="0"/>
              </a:rPr>
              <a:t>ollected </a:t>
            </a:r>
            <a:r>
              <a:rPr lang="en-US" dirty="0">
                <a:latin typeface="Arial" charset="0"/>
                <a:ea typeface="Arial" charset="0"/>
                <a:cs typeface="Arial" charset="0"/>
              </a:rPr>
              <a:t>in yellow top tube with SPS, transferred to </a:t>
            </a:r>
            <a:r>
              <a:rPr lang="en-US" dirty="0" err="1">
                <a:latin typeface="Arial" charset="0"/>
                <a:ea typeface="Arial" charset="0"/>
                <a:cs typeface="Arial" charset="0"/>
              </a:rPr>
              <a:t>Myco</a:t>
            </a:r>
            <a:r>
              <a:rPr lang="en-US" dirty="0">
                <a:latin typeface="Arial" charset="0"/>
                <a:ea typeface="Arial" charset="0"/>
                <a:cs typeface="Arial" charset="0"/>
              </a:rPr>
              <a:t>-F bottles, incubated in </a:t>
            </a:r>
            <a:r>
              <a:rPr lang="en-US" dirty="0" err="1">
                <a:latin typeface="Arial" charset="0"/>
                <a:ea typeface="Arial" charset="0"/>
                <a:cs typeface="Arial" charset="0"/>
              </a:rPr>
              <a:t>BacTec</a:t>
            </a:r>
            <a:endParaRPr lang="en-US" dirty="0">
              <a:latin typeface="Arial" charset="0"/>
              <a:ea typeface="Arial" charset="0"/>
              <a:cs typeface="Arial" charset="0"/>
            </a:endParaRPr>
          </a:p>
          <a:p>
            <a:pPr marL="285750" indent="-285750">
              <a:buFont typeface="Wingdings" charset="2"/>
              <a:buChar char="§"/>
            </a:pPr>
            <a:endParaRPr lang="en-US" dirty="0">
              <a:latin typeface="Arial" charset="0"/>
              <a:ea typeface="Arial" charset="0"/>
              <a:cs typeface="Arial" charset="0"/>
            </a:endParaRPr>
          </a:p>
          <a:p>
            <a:pPr lvl="1">
              <a:buFont typeface="Wingdings" charset="2"/>
              <a:buChar char="§"/>
            </a:pPr>
            <a:endParaRPr lang="en-US" dirty="0">
              <a:latin typeface="Arial" charset="0"/>
              <a:ea typeface="Arial" charset="0"/>
              <a:cs typeface="Arial" charset="0"/>
            </a:endParaRPr>
          </a:p>
        </p:txBody>
      </p:sp>
      <p:cxnSp>
        <p:nvCxnSpPr>
          <p:cNvPr id="9" name="Straight Arrow Connector 8"/>
          <p:cNvCxnSpPr/>
          <p:nvPr/>
        </p:nvCxnSpPr>
        <p:spPr>
          <a:xfrm>
            <a:off x="2835564" y="1387744"/>
            <a:ext cx="2" cy="112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7042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Direct Smear</a:t>
            </a:r>
            <a:endParaRPr lang="en-US" sz="3400" b="1" dirty="0">
              <a:latin typeface="Arial" charset="0"/>
              <a:ea typeface="Arial" charset="0"/>
              <a:cs typeface="Arial" charset="0"/>
            </a:endParaRPr>
          </a:p>
        </p:txBody>
      </p:sp>
      <p:sp>
        <p:nvSpPr>
          <p:cNvPr id="8" name="Content Placeholder 1"/>
          <p:cNvSpPr>
            <a:spLocks noGrp="1"/>
          </p:cNvSpPr>
          <p:nvPr>
            <p:ph idx="1"/>
          </p:nvPr>
        </p:nvSpPr>
        <p:spPr>
          <a:xfrm>
            <a:off x="-1" y="724530"/>
            <a:ext cx="6455391" cy="5233358"/>
          </a:xfrm>
        </p:spPr>
        <p:txBody>
          <a:bodyPr>
            <a:noAutofit/>
          </a:bodyPr>
          <a:lstStyle/>
          <a:p>
            <a:pPr>
              <a:buFont typeface="Wingdings" charset="2"/>
              <a:buChar char="§"/>
            </a:pPr>
            <a:r>
              <a:rPr lang="en-US" sz="2000" b="1" u="sng" dirty="0" smtClean="0">
                <a:latin typeface="Arial" charset="0"/>
                <a:ea typeface="Arial" charset="0"/>
                <a:cs typeface="Arial" charset="0"/>
              </a:rPr>
              <a:t>Wet Mount, KOH-</a:t>
            </a:r>
            <a:r>
              <a:rPr lang="en-US" sz="2000" b="1" u="sng" dirty="0" err="1" smtClean="0">
                <a:latin typeface="Arial" charset="0"/>
                <a:ea typeface="Arial" charset="0"/>
                <a:cs typeface="Arial" charset="0"/>
              </a:rPr>
              <a:t>Calcofluor</a:t>
            </a:r>
            <a:endParaRPr lang="en-US" sz="2000" b="1" u="sng" dirty="0" smtClean="0">
              <a:latin typeface="Arial" charset="0"/>
              <a:ea typeface="Arial" charset="0"/>
              <a:cs typeface="Arial" charset="0"/>
            </a:endParaRPr>
          </a:p>
          <a:p>
            <a:pPr>
              <a:buFont typeface="Wingdings" charset="2"/>
              <a:buChar char="§"/>
            </a:pPr>
            <a:endParaRPr lang="en-US" sz="2000" b="1" u="sng" dirty="0" smtClean="0">
              <a:latin typeface="Arial" charset="0"/>
              <a:ea typeface="Arial" charset="0"/>
              <a:cs typeface="Arial" charset="0"/>
            </a:endParaRPr>
          </a:p>
          <a:p>
            <a:pPr lvl="1">
              <a:buFont typeface="Wingdings" charset="2"/>
              <a:buChar char="§"/>
            </a:pPr>
            <a:r>
              <a:rPr lang="en-US" sz="2000" dirty="0" smtClean="0">
                <a:latin typeface="Arial" charset="0"/>
                <a:ea typeface="Arial" charset="0"/>
                <a:cs typeface="Arial" charset="0"/>
              </a:rPr>
              <a:t>KOH:</a:t>
            </a:r>
          </a:p>
          <a:p>
            <a:pPr lvl="2">
              <a:buFont typeface="Wingdings" charset="2"/>
              <a:buChar char="§"/>
            </a:pPr>
            <a:r>
              <a:rPr lang="en-US" dirty="0" smtClean="0">
                <a:latin typeface="Arial" charset="0"/>
                <a:ea typeface="Arial" charset="0"/>
                <a:cs typeface="Arial" charset="0"/>
              </a:rPr>
              <a:t>Softens, digests, and clears surrounding tissue to make fungal elements more visible  </a:t>
            </a:r>
          </a:p>
          <a:p>
            <a:pPr lvl="1">
              <a:buFont typeface="Wingdings" charset="2"/>
              <a:buChar char="§"/>
            </a:pPr>
            <a:endParaRPr lang="en-US" sz="2000" dirty="0" smtClean="0">
              <a:latin typeface="Arial" charset="0"/>
              <a:ea typeface="Arial" charset="0"/>
              <a:cs typeface="Arial" charset="0"/>
            </a:endParaRPr>
          </a:p>
          <a:p>
            <a:pPr lvl="1">
              <a:buFont typeface="Wingdings" charset="2"/>
              <a:buChar char="§"/>
            </a:pPr>
            <a:endParaRPr lang="en-US" sz="2000" dirty="0">
              <a:latin typeface="Arial" charset="0"/>
              <a:ea typeface="Arial" charset="0"/>
              <a:cs typeface="Arial" charset="0"/>
            </a:endParaRPr>
          </a:p>
          <a:p>
            <a:pPr lvl="1">
              <a:buFont typeface="Wingdings" charset="2"/>
              <a:buChar char="§"/>
            </a:pPr>
            <a:r>
              <a:rPr lang="en-US" sz="2000" dirty="0" err="1" smtClean="0">
                <a:latin typeface="Arial" charset="0"/>
                <a:ea typeface="Arial" charset="0"/>
                <a:cs typeface="Arial" charset="0"/>
              </a:rPr>
              <a:t>Calcofluor</a:t>
            </a:r>
            <a:r>
              <a:rPr lang="en-US" sz="2000" dirty="0" smtClean="0">
                <a:latin typeface="Arial" charset="0"/>
                <a:ea typeface="Arial" charset="0"/>
                <a:cs typeface="Arial" charset="0"/>
              </a:rPr>
              <a:t> White: </a:t>
            </a:r>
          </a:p>
          <a:p>
            <a:pPr lvl="2">
              <a:buFont typeface="Wingdings" charset="2"/>
              <a:buChar char="§"/>
            </a:pPr>
            <a:r>
              <a:rPr lang="en-US" dirty="0" smtClean="0">
                <a:latin typeface="Arial" charset="0"/>
                <a:ea typeface="Arial" charset="0"/>
                <a:cs typeface="Arial" charset="0"/>
              </a:rPr>
              <a:t>Binds to cellulose and chitin → fluoresces when exposed to UV light</a:t>
            </a:r>
          </a:p>
          <a:p>
            <a:pPr lvl="2">
              <a:buFont typeface="Wingdings" charset="2"/>
              <a:buChar char="§"/>
            </a:pPr>
            <a:r>
              <a:rPr lang="en-US" dirty="0" smtClean="0">
                <a:latin typeface="Arial" charset="0"/>
                <a:ea typeface="Arial" charset="0"/>
                <a:cs typeface="Arial" charset="0"/>
              </a:rPr>
              <a:t>Bacteria may fluoresce to a lesser degree; presence of fungi should be determined based on morphology </a:t>
            </a:r>
            <a:endParaRPr lang="en-US" dirty="0">
              <a:latin typeface="Arial" charset="0"/>
              <a:ea typeface="Arial" charset="0"/>
              <a:cs typeface="Arial" charset="0"/>
            </a:endParaRPr>
          </a:p>
        </p:txBody>
      </p:sp>
      <p:pic>
        <p:nvPicPr>
          <p:cNvPr id="9" name="Google Shape;81;p15"/>
          <p:cNvPicPr preferRelativeResize="0"/>
          <p:nvPr/>
        </p:nvPicPr>
        <p:blipFill>
          <a:blip r:embed="rId3">
            <a:alphaModFix/>
          </a:blip>
          <a:stretch>
            <a:fillRect/>
          </a:stretch>
        </p:blipFill>
        <p:spPr>
          <a:xfrm>
            <a:off x="7263095" y="42142"/>
            <a:ext cx="4716010" cy="3258461"/>
          </a:xfrm>
          <a:prstGeom prst="rect">
            <a:avLst/>
          </a:prstGeom>
          <a:noFill/>
          <a:ln>
            <a:noFill/>
          </a:ln>
        </p:spPr>
      </p:pic>
      <p:pic>
        <p:nvPicPr>
          <p:cNvPr id="10" name="Google Shape;82;p15"/>
          <p:cNvPicPr preferRelativeResize="0"/>
          <p:nvPr/>
        </p:nvPicPr>
        <p:blipFill>
          <a:blip r:embed="rId4">
            <a:alphaModFix/>
          </a:blip>
          <a:stretch>
            <a:fillRect/>
          </a:stretch>
        </p:blipFill>
        <p:spPr>
          <a:xfrm>
            <a:off x="7055892" y="3342745"/>
            <a:ext cx="5032395" cy="3557397"/>
          </a:xfrm>
          <a:prstGeom prst="rect">
            <a:avLst/>
          </a:prstGeom>
          <a:noFill/>
          <a:ln>
            <a:noFill/>
          </a:ln>
        </p:spPr>
      </p:pic>
    </p:spTree>
    <p:extLst>
      <p:ext uri="{BB962C8B-B14F-4D97-AF65-F5344CB8AC3E}">
        <p14:creationId xmlns:p14="http://schemas.microsoft.com/office/powerpoint/2010/main" val="623227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10" name="Content Placeholder 1"/>
          <p:cNvSpPr>
            <a:spLocks noGrp="1"/>
          </p:cNvSpPr>
          <p:nvPr>
            <p:ph idx="1"/>
          </p:nvPr>
        </p:nvSpPr>
        <p:spPr>
          <a:xfrm>
            <a:off x="274320" y="1264596"/>
            <a:ext cx="10979524" cy="5233358"/>
          </a:xfrm>
        </p:spPr>
        <p:txBody>
          <a:bodyPr>
            <a:noAutofit/>
          </a:bodyPr>
          <a:lstStyle/>
          <a:p>
            <a:pPr marL="0" indent="0">
              <a:buNone/>
            </a:pPr>
            <a:r>
              <a:rPr lang="en-US" sz="2000" dirty="0" smtClean="0">
                <a:latin typeface="Arial" charset="0"/>
                <a:ea typeface="Arial" charset="0"/>
                <a:cs typeface="Arial" charset="0"/>
              </a:rPr>
              <a:t>A KOH direct examination of skin scrapings from torso lesions reveals short curved hyphal elements along with round yeast cells in compacted clusters.  After visualization of these fungal elements, the Micro Lab will</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A.  Add </a:t>
            </a:r>
            <a:r>
              <a:rPr lang="en-US" sz="2000" dirty="0">
                <a:latin typeface="Arial" charset="0"/>
                <a:ea typeface="Arial" charset="0"/>
                <a:cs typeface="Arial" charset="0"/>
              </a:rPr>
              <a:t>an overlay of olive oil to agar </a:t>
            </a:r>
          </a:p>
          <a:p>
            <a:pPr marL="0" indent="0">
              <a:buNone/>
            </a:pPr>
            <a:r>
              <a:rPr lang="en-US" sz="2000" dirty="0" smtClean="0">
                <a:latin typeface="Arial" charset="0"/>
                <a:ea typeface="Arial" charset="0"/>
                <a:cs typeface="Arial" charset="0"/>
              </a:rPr>
              <a:t>B.  Perform a germ tube test </a:t>
            </a:r>
          </a:p>
          <a:p>
            <a:pPr marL="342900" indent="-342900">
              <a:buAutoNum type="alphaUcPeriod" startAt="3"/>
            </a:pPr>
            <a:r>
              <a:rPr lang="en-US" sz="2000" dirty="0" smtClean="0">
                <a:latin typeface="Arial" charset="0"/>
                <a:ea typeface="Arial" charset="0"/>
                <a:cs typeface="Arial" charset="0"/>
              </a:rPr>
              <a:t>Use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with blood </a:t>
            </a:r>
          </a:p>
          <a:p>
            <a:pPr marL="0" indent="0">
              <a:buNone/>
            </a:pPr>
            <a:r>
              <a:rPr lang="en-US" sz="2000" dirty="0" smtClean="0">
                <a:latin typeface="Arial" charset="0"/>
                <a:ea typeface="Arial" charset="0"/>
                <a:cs typeface="Arial" charset="0"/>
              </a:rPr>
              <a:t>as culture media </a:t>
            </a:r>
          </a:p>
        </p:txBody>
      </p:sp>
      <p:pic>
        <p:nvPicPr>
          <p:cNvPr id="5" name="Picture 4"/>
          <p:cNvPicPr>
            <a:picLocks noChangeAspect="1"/>
          </p:cNvPicPr>
          <p:nvPr/>
        </p:nvPicPr>
        <p:blipFill rotWithShape="1">
          <a:blip r:embed="rId3"/>
          <a:srcRect t="1168"/>
          <a:stretch/>
        </p:blipFill>
        <p:spPr>
          <a:xfrm>
            <a:off x="6524903" y="2551665"/>
            <a:ext cx="5287628" cy="4057730"/>
          </a:xfrm>
          <a:prstGeom prst="rect">
            <a:avLst/>
          </a:prstGeom>
        </p:spPr>
      </p:pic>
      <p:sp>
        <p:nvSpPr>
          <p:cNvPr id="7" name="TextBox 6"/>
          <p:cNvSpPr txBox="1"/>
          <p:nvPr/>
        </p:nvSpPr>
        <p:spPr>
          <a:xfrm>
            <a:off x="3119202" y="348232"/>
            <a:ext cx="7396398" cy="646331"/>
          </a:xfrm>
          <a:prstGeom prst="rect">
            <a:avLst/>
          </a:prstGeom>
          <a:noFill/>
          <a:ln>
            <a:solidFill>
              <a:srgbClr val="7030A0"/>
            </a:solidFill>
          </a:ln>
        </p:spPr>
        <p:txBody>
          <a:bodyPr wrap="square" rtlCol="0">
            <a:spAutoFit/>
          </a:bodyPr>
          <a:lstStyle/>
          <a:p>
            <a:pPr algn="ctr"/>
            <a:r>
              <a:rPr lang="en-US" i="1" dirty="0" smtClean="0"/>
              <a:t>*Note - At MMC, no KOH-</a:t>
            </a:r>
            <a:r>
              <a:rPr lang="en-US" i="1" dirty="0" err="1" smtClean="0"/>
              <a:t>calcofluor</a:t>
            </a:r>
            <a:r>
              <a:rPr lang="en-US" i="1" dirty="0" smtClean="0"/>
              <a:t> performed on skin, hair, nail cultures</a:t>
            </a:r>
          </a:p>
          <a:p>
            <a:pPr algn="ctr"/>
            <a:r>
              <a:rPr lang="en-US" i="1" dirty="0" smtClean="0"/>
              <a:t>Specimens directly inoculated into </a:t>
            </a:r>
            <a:r>
              <a:rPr lang="en-US" i="1" dirty="0" err="1" smtClean="0"/>
              <a:t>Mycosel</a:t>
            </a:r>
            <a:r>
              <a:rPr lang="en-US" i="1" dirty="0" smtClean="0"/>
              <a:t> culture bottles by providers</a:t>
            </a:r>
            <a:endParaRPr lang="en-US" i="1" dirty="0"/>
          </a:p>
        </p:txBody>
      </p:sp>
    </p:spTree>
    <p:extLst>
      <p:ext uri="{BB962C8B-B14F-4D97-AF65-F5344CB8AC3E}">
        <p14:creationId xmlns:p14="http://schemas.microsoft.com/office/powerpoint/2010/main" val="690110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10" name="Content Placeholder 1"/>
          <p:cNvSpPr>
            <a:spLocks noGrp="1"/>
          </p:cNvSpPr>
          <p:nvPr>
            <p:ph idx="1"/>
          </p:nvPr>
        </p:nvSpPr>
        <p:spPr>
          <a:xfrm>
            <a:off x="342900" y="632631"/>
            <a:ext cx="10172700" cy="5233358"/>
          </a:xfrm>
        </p:spPr>
        <p:txBody>
          <a:bodyPr>
            <a:noAutofit/>
          </a:bodyPr>
          <a:lstStyle/>
          <a:p>
            <a:pPr marL="0" indent="0">
              <a:buNone/>
            </a:pPr>
            <a:r>
              <a:rPr lang="en-US" sz="2000" dirty="0" smtClean="0">
                <a:latin typeface="Arial" charset="0"/>
                <a:ea typeface="Arial" charset="0"/>
                <a:cs typeface="Arial" charset="0"/>
              </a:rPr>
              <a:t>A KOH direct examination of skin scrapings from torso lesions reveals short curved hyphal elements along with round yeast cells in compacted clusters.  After visualization of these fungal elements, the Micro Lab will</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0" indent="0">
              <a:buNone/>
            </a:pPr>
            <a:r>
              <a:rPr lang="en-US" sz="2000" b="1" dirty="0" smtClean="0">
                <a:latin typeface="Arial" charset="0"/>
                <a:ea typeface="Arial" charset="0"/>
                <a:cs typeface="Arial" charset="0"/>
              </a:rPr>
              <a:t>A.  Add an overlay of olive oil to agar </a:t>
            </a:r>
          </a:p>
          <a:p>
            <a:pPr marL="0" indent="0">
              <a:buNone/>
            </a:pPr>
            <a:r>
              <a:rPr lang="en-US" sz="2000" dirty="0" smtClean="0">
                <a:latin typeface="Arial" charset="0"/>
                <a:ea typeface="Arial" charset="0"/>
                <a:cs typeface="Arial" charset="0"/>
              </a:rPr>
              <a:t>B.  Perform a germ tube test </a:t>
            </a:r>
          </a:p>
          <a:p>
            <a:pPr marL="342900" indent="-342900">
              <a:buAutoNum type="alphaUcPeriod" startAt="3"/>
            </a:pPr>
            <a:r>
              <a:rPr lang="en-US" sz="2000" dirty="0" smtClean="0">
                <a:latin typeface="Arial" charset="0"/>
                <a:ea typeface="Arial" charset="0"/>
                <a:cs typeface="Arial" charset="0"/>
              </a:rPr>
              <a:t>Use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with blood </a:t>
            </a:r>
          </a:p>
          <a:p>
            <a:pPr marL="0" indent="0">
              <a:buNone/>
            </a:pPr>
            <a:r>
              <a:rPr lang="en-US" sz="2000" dirty="0" smtClean="0">
                <a:latin typeface="Arial" charset="0"/>
                <a:ea typeface="Arial" charset="0"/>
                <a:cs typeface="Arial" charset="0"/>
              </a:rPr>
              <a:t>as culture media </a:t>
            </a:r>
          </a:p>
        </p:txBody>
      </p:sp>
      <p:pic>
        <p:nvPicPr>
          <p:cNvPr id="5" name="Picture 4"/>
          <p:cNvPicPr>
            <a:picLocks noChangeAspect="1"/>
          </p:cNvPicPr>
          <p:nvPr/>
        </p:nvPicPr>
        <p:blipFill rotWithShape="1">
          <a:blip r:embed="rId3"/>
          <a:srcRect t="1168"/>
          <a:stretch/>
        </p:blipFill>
        <p:spPr>
          <a:xfrm>
            <a:off x="7118671" y="2089284"/>
            <a:ext cx="4921425" cy="3776705"/>
          </a:xfrm>
          <a:prstGeom prst="rect">
            <a:avLst/>
          </a:prstGeom>
        </p:spPr>
      </p:pic>
      <p:sp>
        <p:nvSpPr>
          <p:cNvPr id="6" name="TextBox 5"/>
          <p:cNvSpPr txBox="1"/>
          <p:nvPr/>
        </p:nvSpPr>
        <p:spPr>
          <a:xfrm>
            <a:off x="274321" y="3968496"/>
            <a:ext cx="6583680" cy="2585323"/>
          </a:xfrm>
          <a:prstGeom prst="rect">
            <a:avLst/>
          </a:prstGeom>
          <a:noFill/>
          <a:ln>
            <a:solidFill>
              <a:schemeClr val="tx1"/>
            </a:solidFill>
          </a:ln>
        </p:spPr>
        <p:txBody>
          <a:bodyPr wrap="square" rtlCol="0">
            <a:spAutoFit/>
          </a:bodyPr>
          <a:lstStyle/>
          <a:p>
            <a:r>
              <a:rPr lang="en-US" b="1" i="1" dirty="0" err="1" smtClean="0">
                <a:latin typeface="Arial" charset="0"/>
                <a:ea typeface="Arial" charset="0"/>
                <a:cs typeface="Arial" charset="0"/>
              </a:rPr>
              <a:t>Malassezia</a:t>
            </a:r>
            <a:r>
              <a:rPr lang="en-US" b="1" i="1" dirty="0" smtClean="0">
                <a:latin typeface="Arial" charset="0"/>
                <a:ea typeface="Arial" charset="0"/>
                <a:cs typeface="Arial" charset="0"/>
              </a:rPr>
              <a:t> furfur</a:t>
            </a:r>
          </a:p>
          <a:p>
            <a:pPr marL="285750" indent="-285750">
              <a:buFont typeface="Wingdings" charset="2"/>
              <a:buChar char="§"/>
            </a:pPr>
            <a:r>
              <a:rPr lang="en-US" dirty="0" smtClean="0">
                <a:latin typeface="Arial" charset="0"/>
                <a:ea typeface="Arial" charset="0"/>
                <a:cs typeface="Arial" charset="0"/>
              </a:rPr>
              <a:t>“Spaghetti and meatball appearance”</a:t>
            </a:r>
          </a:p>
          <a:p>
            <a:pPr marL="285750" indent="-285750">
              <a:buFont typeface="Wingdings" charset="2"/>
              <a:buChar char="§"/>
            </a:pPr>
            <a:r>
              <a:rPr lang="en-US" dirty="0" smtClean="0">
                <a:latin typeface="Arial" charset="0"/>
                <a:ea typeface="Arial" charset="0"/>
                <a:cs typeface="Arial" charset="0"/>
              </a:rPr>
              <a:t>Cannot synthesize medium-long chain fatty acids, requires exogenous supply for growth</a:t>
            </a:r>
          </a:p>
          <a:p>
            <a:pPr marL="742950" lvl="1" indent="-285750">
              <a:buFont typeface="Wingdings" charset="2"/>
              <a:buChar char="§"/>
            </a:pPr>
            <a:r>
              <a:rPr lang="en-US" dirty="0" smtClean="0">
                <a:latin typeface="Arial" charset="0"/>
                <a:ea typeface="Arial" charset="0"/>
                <a:cs typeface="Arial" charset="0"/>
              </a:rPr>
              <a:t>Tend to colonize oily areas of skin</a:t>
            </a:r>
          </a:p>
          <a:p>
            <a:pPr marL="742950" lvl="1" indent="-285750">
              <a:buFont typeface="Wingdings" charset="2"/>
              <a:buChar char="§"/>
            </a:pPr>
            <a:r>
              <a:rPr lang="en-US" dirty="0" smtClean="0">
                <a:latin typeface="Arial" charset="0"/>
                <a:ea typeface="Arial" charset="0"/>
                <a:cs typeface="Arial" charset="0"/>
              </a:rPr>
              <a:t>Contaminates parenteral lipids</a:t>
            </a:r>
          </a:p>
          <a:p>
            <a:pPr marL="285750" indent="-285750">
              <a:buFont typeface="Wingdings" charset="2"/>
              <a:buChar char="§"/>
            </a:pPr>
            <a:r>
              <a:rPr lang="en-US" dirty="0" smtClean="0">
                <a:latin typeface="Arial" charset="0"/>
                <a:ea typeface="Arial" charset="0"/>
                <a:cs typeface="Arial" charset="0"/>
              </a:rPr>
              <a:t>Communicate with lab if suspected. </a:t>
            </a:r>
            <a:r>
              <a:rPr lang="en-US" dirty="0">
                <a:latin typeface="Arial" charset="0"/>
                <a:ea typeface="Arial" charset="0"/>
                <a:cs typeface="Arial" charset="0"/>
              </a:rPr>
              <a:t>R</a:t>
            </a:r>
            <a:r>
              <a:rPr lang="en-US" dirty="0" smtClean="0">
                <a:latin typeface="Arial" charset="0"/>
                <a:ea typeface="Arial" charset="0"/>
                <a:cs typeface="Arial" charset="0"/>
              </a:rPr>
              <a:t>equires media enriched with fatty acids (olive oil or tween to </a:t>
            </a:r>
            <a:r>
              <a:rPr lang="en-US" dirty="0" err="1" smtClean="0">
                <a:latin typeface="Arial" charset="0"/>
                <a:ea typeface="Arial" charset="0"/>
                <a:cs typeface="Arial" charset="0"/>
              </a:rPr>
              <a:t>Sabouraud</a:t>
            </a:r>
            <a:r>
              <a:rPr lang="en-US" dirty="0" smtClean="0">
                <a:latin typeface="Arial" charset="0"/>
                <a:ea typeface="Arial" charset="0"/>
                <a:cs typeface="Arial" charset="0"/>
              </a:rPr>
              <a:t> dextrose agar or Dixon’s media)  </a:t>
            </a:r>
            <a:endParaRPr lang="en-US" dirty="0">
              <a:latin typeface="Arial" charset="0"/>
              <a:ea typeface="Arial" charset="0"/>
              <a:cs typeface="Arial" charset="0"/>
            </a:endParaRPr>
          </a:p>
        </p:txBody>
      </p:sp>
    </p:spTree>
    <p:extLst>
      <p:ext uri="{BB962C8B-B14F-4D97-AF65-F5344CB8AC3E}">
        <p14:creationId xmlns:p14="http://schemas.microsoft.com/office/powerpoint/2010/main" val="1788600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600" y="914399"/>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355600" y="2637294"/>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20" name="TextBox 19"/>
          <p:cNvSpPr txBox="1"/>
          <p:nvPr/>
        </p:nvSpPr>
        <p:spPr>
          <a:xfrm>
            <a:off x="355600" y="4360189"/>
            <a:ext cx="594499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3. Media Inoculation and Incubation</a:t>
            </a:r>
            <a:endParaRPr lang="en-US" b="1" dirty="0">
              <a:latin typeface="Arial" charset="0"/>
              <a:ea typeface="Arial" charset="0"/>
              <a:cs typeface="Arial" charset="0"/>
            </a:endParaRPr>
          </a:p>
        </p:txBody>
      </p:sp>
      <p:cxnSp>
        <p:nvCxnSpPr>
          <p:cNvPr id="11" name="Straight Arrow Connector 10"/>
          <p:cNvCxnSpPr/>
          <p:nvPr/>
        </p:nvCxnSpPr>
        <p:spPr>
          <a:xfrm>
            <a:off x="3258695" y="1502222"/>
            <a:ext cx="0" cy="886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3258695" y="3283199"/>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9786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58368"/>
          </a:xfrm>
        </p:spPr>
        <p:txBody>
          <a:bodyPr>
            <a:normAutofit/>
          </a:bodyPr>
          <a:lstStyle/>
          <a:p>
            <a:r>
              <a:rPr lang="en-US" sz="3200" b="1" dirty="0" smtClean="0">
                <a:latin typeface="Arial" charset="0"/>
                <a:ea typeface="Arial" charset="0"/>
                <a:cs typeface="Arial" charset="0"/>
              </a:rPr>
              <a:t>NTM: Runyon Classification</a:t>
            </a:r>
            <a:endParaRPr lang="en-US" sz="3200" b="1" dirty="0">
              <a:latin typeface="Arial" charset="0"/>
              <a:ea typeface="Arial"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53979409"/>
              </p:ext>
            </p:extLst>
          </p:nvPr>
        </p:nvGraphicFramePr>
        <p:xfrm>
          <a:off x="1246910" y="1522032"/>
          <a:ext cx="9624824" cy="5096863"/>
        </p:xfrm>
        <a:graphic>
          <a:graphicData uri="http://schemas.openxmlformats.org/drawingml/2006/table">
            <a:tbl>
              <a:tblPr firstRow="1" bandRow="1">
                <a:tableStyleId>{5C22544A-7EE6-4342-B048-85BDC9FD1C3A}</a:tableStyleId>
              </a:tblPr>
              <a:tblGrid>
                <a:gridCol w="2329513"/>
                <a:gridCol w="2772317"/>
                <a:gridCol w="2374435"/>
                <a:gridCol w="2148559"/>
              </a:tblGrid>
              <a:tr h="1109704">
                <a:tc rowSpan="3">
                  <a:txBody>
                    <a:bodyPr/>
                    <a:lstStyle/>
                    <a:p>
                      <a:pPr algn="ctr"/>
                      <a:endParaRPr lang="en-US" sz="1700" dirty="0" smtClean="0">
                        <a:solidFill>
                          <a:sysClr val="windowText" lastClr="000000"/>
                        </a:solidFill>
                        <a:latin typeface="Arial" charset="0"/>
                        <a:ea typeface="Arial" charset="0"/>
                        <a:cs typeface="Arial" charset="0"/>
                      </a:endParaRPr>
                    </a:p>
                    <a:p>
                      <a:pPr algn="ctr"/>
                      <a:endParaRPr lang="en-US" sz="1700" dirty="0" smtClean="0">
                        <a:solidFill>
                          <a:sysClr val="windowText" lastClr="000000"/>
                        </a:solidFill>
                        <a:latin typeface="Arial" charset="0"/>
                        <a:ea typeface="Arial" charset="0"/>
                        <a:cs typeface="Arial" charset="0"/>
                      </a:endParaRPr>
                    </a:p>
                    <a:p>
                      <a:pPr algn="ctr"/>
                      <a:endParaRPr lang="en-US" sz="1700" dirty="0" smtClean="0">
                        <a:solidFill>
                          <a:sysClr val="windowText" lastClr="000000"/>
                        </a:solidFill>
                        <a:latin typeface="Arial" charset="0"/>
                        <a:ea typeface="Arial" charset="0"/>
                        <a:cs typeface="Arial" charset="0"/>
                      </a:endParaRPr>
                    </a:p>
                    <a:p>
                      <a:pPr algn="ctr"/>
                      <a:endParaRPr lang="en-US" sz="1700" dirty="0" smtClean="0">
                        <a:solidFill>
                          <a:sysClr val="windowText" lastClr="000000"/>
                        </a:solidFill>
                        <a:latin typeface="Arial" charset="0"/>
                        <a:ea typeface="Arial" charset="0"/>
                        <a:cs typeface="Arial" charset="0"/>
                      </a:endParaRPr>
                    </a:p>
                    <a:p>
                      <a:pPr algn="ctr"/>
                      <a:endParaRPr lang="en-US" sz="1700" dirty="0" smtClean="0">
                        <a:solidFill>
                          <a:sysClr val="windowText" lastClr="000000"/>
                        </a:solidFill>
                        <a:latin typeface="Arial" charset="0"/>
                        <a:ea typeface="Arial" charset="0"/>
                        <a:cs typeface="Arial" charset="0"/>
                      </a:endParaRPr>
                    </a:p>
                    <a:p>
                      <a:pPr algn="ctr"/>
                      <a:endParaRPr lang="en-US" sz="1700" dirty="0" smtClean="0">
                        <a:solidFill>
                          <a:sysClr val="windowText" lastClr="000000"/>
                        </a:solidFill>
                        <a:latin typeface="Arial" charset="0"/>
                        <a:ea typeface="Arial" charset="0"/>
                        <a:cs typeface="Arial" charset="0"/>
                      </a:endParaRPr>
                    </a:p>
                    <a:p>
                      <a:pPr algn="ctr"/>
                      <a:r>
                        <a:rPr lang="en-US" sz="1700" dirty="0" smtClean="0">
                          <a:solidFill>
                            <a:sysClr val="windowText" lastClr="000000"/>
                          </a:solidFill>
                          <a:latin typeface="Arial" charset="0"/>
                          <a:ea typeface="Arial" charset="0"/>
                          <a:cs typeface="Arial" charset="0"/>
                        </a:rPr>
                        <a:t>Slow Growers </a:t>
                      </a:r>
                    </a:p>
                    <a:p>
                      <a:pPr algn="ctr"/>
                      <a:r>
                        <a:rPr lang="en-US" sz="1700" dirty="0" smtClean="0">
                          <a:solidFill>
                            <a:sysClr val="windowText" lastClr="000000"/>
                          </a:solidFill>
                          <a:latin typeface="Arial" charset="0"/>
                          <a:ea typeface="Arial" charset="0"/>
                          <a:cs typeface="Arial" charset="0"/>
                        </a:rPr>
                        <a:t>(&gt; 7 days)</a:t>
                      </a:r>
                      <a:endParaRPr lang="en-US" sz="17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smtClean="0">
                        <a:solidFill>
                          <a:sysClr val="windowText" lastClr="000000"/>
                        </a:solidFill>
                        <a:latin typeface="Arial" charset="0"/>
                        <a:ea typeface="Arial" charset="0"/>
                        <a:cs typeface="Arial" charset="0"/>
                      </a:endParaRPr>
                    </a:p>
                    <a:p>
                      <a:pPr algn="ctr"/>
                      <a:r>
                        <a:rPr lang="en-US" sz="1700" b="1" dirty="0" smtClean="0">
                          <a:solidFill>
                            <a:sysClr val="windowText" lastClr="000000"/>
                          </a:solidFill>
                          <a:latin typeface="Arial" charset="0"/>
                          <a:ea typeface="Arial" charset="0"/>
                          <a:cs typeface="Arial" charset="0"/>
                        </a:rPr>
                        <a:t>I</a:t>
                      </a:r>
                      <a:r>
                        <a:rPr lang="en-US" sz="1700" b="1" baseline="0" dirty="0" smtClean="0">
                          <a:solidFill>
                            <a:sysClr val="windowText" lastClr="000000"/>
                          </a:solidFill>
                          <a:latin typeface="Arial" charset="0"/>
                          <a:ea typeface="Arial" charset="0"/>
                          <a:cs typeface="Arial" charset="0"/>
                        </a:rPr>
                        <a:t> - </a:t>
                      </a:r>
                      <a:r>
                        <a:rPr lang="en-US" sz="1700" b="1" dirty="0" err="1" smtClean="0">
                          <a:solidFill>
                            <a:sysClr val="windowText" lastClr="000000"/>
                          </a:solidFill>
                          <a:latin typeface="Arial" charset="0"/>
                          <a:ea typeface="Arial" charset="0"/>
                          <a:cs typeface="Arial" charset="0"/>
                        </a:rPr>
                        <a:t>Photochromogens</a:t>
                      </a:r>
                      <a:endParaRPr lang="en-US" sz="1700"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0" dirty="0" smtClean="0">
                        <a:solidFill>
                          <a:sysClr val="windowText" lastClr="000000"/>
                        </a:solidFill>
                        <a:latin typeface="Arial" charset="0"/>
                        <a:ea typeface="Arial" charset="0"/>
                        <a:cs typeface="Arial" charset="0"/>
                      </a:endParaRPr>
                    </a:p>
                    <a:p>
                      <a:pPr algn="ctr"/>
                      <a:r>
                        <a:rPr lang="en-US" sz="1700" b="0" dirty="0" smtClean="0">
                          <a:solidFill>
                            <a:sysClr val="windowText" lastClr="000000"/>
                          </a:solidFill>
                          <a:latin typeface="Arial" charset="0"/>
                          <a:ea typeface="Arial" charset="0"/>
                          <a:cs typeface="Arial" charset="0"/>
                        </a:rPr>
                        <a:t>Pigment produced after exposure to light</a:t>
                      </a:r>
                      <a:endParaRPr lang="en-US" sz="1700"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kansasii</a:t>
                      </a:r>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marinum</a:t>
                      </a:r>
                      <a:endParaRPr lang="en-US" sz="1700" b="0" i="1" dirty="0" smtClean="0">
                        <a:solidFill>
                          <a:sysClr val="windowText" lastClr="000000"/>
                        </a:solidFill>
                        <a:latin typeface="Arial" charset="0"/>
                        <a:ea typeface="Arial" charset="0"/>
                        <a:cs typeface="Arial" charset="0"/>
                      </a:endParaRPr>
                    </a:p>
                    <a:p>
                      <a:endParaRPr lang="en-US" sz="1700"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65790">
                <a:tc vMerge="1">
                  <a:txBody>
                    <a:bodyPr/>
                    <a:lstStyle/>
                    <a:p>
                      <a:endParaRPr lang="en-US"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smtClean="0">
                        <a:solidFill>
                          <a:sysClr val="windowText" lastClr="000000"/>
                        </a:solidFill>
                        <a:latin typeface="Arial" charset="0"/>
                        <a:ea typeface="Arial" charset="0"/>
                        <a:cs typeface="Arial" charset="0"/>
                      </a:endParaRPr>
                    </a:p>
                    <a:p>
                      <a:pPr algn="ctr"/>
                      <a:endParaRPr lang="en-US" sz="1700" b="1" dirty="0" smtClean="0">
                        <a:solidFill>
                          <a:sysClr val="windowText" lastClr="000000"/>
                        </a:solidFill>
                        <a:latin typeface="Arial" charset="0"/>
                        <a:ea typeface="Arial" charset="0"/>
                        <a:cs typeface="Arial" charset="0"/>
                      </a:endParaRPr>
                    </a:p>
                    <a:p>
                      <a:pPr algn="ctr"/>
                      <a:r>
                        <a:rPr lang="en-US" sz="1700" b="1" dirty="0" smtClean="0">
                          <a:solidFill>
                            <a:sysClr val="windowText" lastClr="000000"/>
                          </a:solidFill>
                          <a:latin typeface="Arial" charset="0"/>
                          <a:ea typeface="Arial" charset="0"/>
                          <a:cs typeface="Arial" charset="0"/>
                        </a:rPr>
                        <a:t>II</a:t>
                      </a:r>
                      <a:r>
                        <a:rPr lang="en-US" sz="1700" b="1" baseline="0" dirty="0" smtClean="0">
                          <a:solidFill>
                            <a:sysClr val="windowText" lastClr="000000"/>
                          </a:solidFill>
                          <a:latin typeface="Arial" charset="0"/>
                          <a:ea typeface="Arial" charset="0"/>
                          <a:cs typeface="Arial" charset="0"/>
                        </a:rPr>
                        <a:t> - </a:t>
                      </a:r>
                      <a:r>
                        <a:rPr lang="en-US" sz="1700" b="1" baseline="0" dirty="0" err="1" smtClean="0">
                          <a:solidFill>
                            <a:sysClr val="windowText" lastClr="000000"/>
                          </a:solidFill>
                          <a:latin typeface="Arial" charset="0"/>
                          <a:ea typeface="Arial" charset="0"/>
                          <a:cs typeface="Arial" charset="0"/>
                        </a:rPr>
                        <a:t>Scotochromogens</a:t>
                      </a:r>
                      <a:endParaRPr lang="en-US" sz="1700"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0" dirty="0" smtClean="0">
                        <a:solidFill>
                          <a:sysClr val="windowText" lastClr="000000"/>
                        </a:solidFill>
                        <a:latin typeface="Arial" charset="0"/>
                        <a:ea typeface="Arial" charset="0"/>
                        <a:cs typeface="Arial" charset="0"/>
                      </a:endParaRPr>
                    </a:p>
                    <a:p>
                      <a:pPr algn="ctr"/>
                      <a:r>
                        <a:rPr lang="en-US" sz="1700" b="0" dirty="0" smtClean="0">
                          <a:solidFill>
                            <a:sysClr val="windowText" lastClr="000000"/>
                          </a:solidFill>
                          <a:latin typeface="Arial" charset="0"/>
                          <a:ea typeface="Arial" charset="0"/>
                          <a:cs typeface="Arial" charset="0"/>
                        </a:rPr>
                        <a:t>Pigment present without </a:t>
                      </a:r>
                      <a:r>
                        <a:rPr lang="en-US" sz="1700" b="0" baseline="0" dirty="0" smtClean="0">
                          <a:solidFill>
                            <a:sysClr val="windowText" lastClr="000000"/>
                          </a:solidFill>
                          <a:latin typeface="Arial" charset="0"/>
                          <a:ea typeface="Arial" charset="0"/>
                          <a:cs typeface="Arial" charset="0"/>
                        </a:rPr>
                        <a:t>exposure to light</a:t>
                      </a:r>
                      <a:endParaRPr lang="en-US" sz="1700"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scrofulaceum</a:t>
                      </a:r>
                      <a:endParaRPr lang="en-US" sz="1700" b="0" i="1" dirty="0" smtClean="0">
                        <a:solidFill>
                          <a:sysClr val="windowText" lastClr="000000"/>
                        </a:solidFill>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xenopi</a:t>
                      </a:r>
                      <a:endParaRPr lang="en-US" sz="1700" b="0" i="1" dirty="0" smtClean="0">
                        <a:solidFill>
                          <a:sysClr val="windowText" lastClr="000000"/>
                        </a:solidFill>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gordonae</a:t>
                      </a:r>
                      <a:endParaRPr lang="en-US" sz="1700" b="0" i="1" dirty="0" smtClean="0">
                        <a:solidFill>
                          <a:sysClr val="windowText" lastClr="000000"/>
                        </a:solidFill>
                        <a:latin typeface="Arial" charset="0"/>
                        <a:ea typeface="Arial" charset="0"/>
                        <a:cs typeface="Arial" charset="0"/>
                      </a:endParaRPr>
                    </a:p>
                    <a:p>
                      <a:endParaRPr lang="en-US" sz="1700"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65790">
                <a:tc vMerge="1">
                  <a:txBody>
                    <a:bodyPr/>
                    <a:lstStyle/>
                    <a:p>
                      <a:endParaRPr lang="en-US"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smtClean="0">
                        <a:solidFill>
                          <a:sysClr val="windowText" lastClr="000000"/>
                        </a:solidFill>
                        <a:latin typeface="Arial" charset="0"/>
                        <a:ea typeface="Arial" charset="0"/>
                        <a:cs typeface="Arial" charset="0"/>
                      </a:endParaRPr>
                    </a:p>
                    <a:p>
                      <a:pPr algn="ctr"/>
                      <a:endParaRPr lang="en-US" sz="1700" b="1" dirty="0" smtClean="0">
                        <a:solidFill>
                          <a:sysClr val="windowText" lastClr="000000"/>
                        </a:solidFill>
                        <a:latin typeface="Arial" charset="0"/>
                        <a:ea typeface="Arial" charset="0"/>
                        <a:cs typeface="Arial" charset="0"/>
                      </a:endParaRPr>
                    </a:p>
                    <a:p>
                      <a:pPr algn="ctr"/>
                      <a:r>
                        <a:rPr lang="en-US" sz="1700" b="1" dirty="0" smtClean="0">
                          <a:solidFill>
                            <a:sysClr val="windowText" lastClr="000000"/>
                          </a:solidFill>
                          <a:latin typeface="Arial" charset="0"/>
                          <a:ea typeface="Arial" charset="0"/>
                          <a:cs typeface="Arial" charset="0"/>
                        </a:rPr>
                        <a:t>III – Nonchromogenic</a:t>
                      </a:r>
                      <a:endParaRPr lang="en-US" sz="1700"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0" dirty="0" smtClean="0">
                        <a:solidFill>
                          <a:sysClr val="windowText" lastClr="000000"/>
                        </a:solidFill>
                        <a:latin typeface="Arial" charset="0"/>
                        <a:ea typeface="Arial" charset="0"/>
                        <a:cs typeface="Arial" charset="0"/>
                      </a:endParaRPr>
                    </a:p>
                    <a:p>
                      <a:pPr algn="ctr"/>
                      <a:r>
                        <a:rPr lang="en-US" sz="1700" b="0" dirty="0" smtClean="0">
                          <a:solidFill>
                            <a:sysClr val="windowText" lastClr="000000"/>
                          </a:solidFill>
                          <a:latin typeface="Arial" charset="0"/>
                          <a:ea typeface="Arial" charset="0"/>
                          <a:cs typeface="Arial" charset="0"/>
                        </a:rPr>
                        <a:t>No pigment even after exposure to light</a:t>
                      </a:r>
                      <a:endParaRPr lang="en-US" sz="1700" b="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b="0" dirty="0" smtClean="0">
                        <a:solidFill>
                          <a:sysClr val="windowText" lastClr="000000"/>
                        </a:solidFill>
                        <a:latin typeface="Arial" charset="0"/>
                        <a:ea typeface="Arial" charset="0"/>
                        <a:cs typeface="Arial" charset="0"/>
                      </a:endParaRPr>
                    </a:p>
                    <a:p>
                      <a:r>
                        <a:rPr lang="en-US" sz="1700" b="0" dirty="0" smtClean="0">
                          <a:solidFill>
                            <a:sysClr val="windowText" lastClr="000000"/>
                          </a:solidFill>
                          <a:latin typeface="Arial" charset="0"/>
                          <a:ea typeface="Arial" charset="0"/>
                          <a:cs typeface="Arial" charset="0"/>
                        </a:rPr>
                        <a:t>MAC</a:t>
                      </a: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haemophilum</a:t>
                      </a:r>
                      <a:endParaRPr lang="en-US" sz="1700" b="0" i="1" dirty="0" smtClean="0">
                        <a:solidFill>
                          <a:sysClr val="windowText" lastClr="000000"/>
                        </a:solidFill>
                        <a:latin typeface="Arial" charset="0"/>
                        <a:ea typeface="Arial" charset="0"/>
                        <a:cs typeface="Arial" charset="0"/>
                      </a:endParaRPr>
                    </a:p>
                    <a:p>
                      <a:endParaRPr lang="en-US" sz="1700" b="0" dirty="0" smtClean="0">
                        <a:solidFill>
                          <a:sysClr val="windowText" lastClr="000000"/>
                        </a:solidFill>
                        <a:latin typeface="Arial" charset="0"/>
                        <a:ea typeface="Arial" charset="0"/>
                        <a:cs typeface="Arial" charset="0"/>
                      </a:endParaRPr>
                    </a:p>
                    <a:p>
                      <a:endParaRPr lang="en-US" sz="1700" b="0"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95423">
                <a:tc>
                  <a:txBody>
                    <a:bodyPr/>
                    <a:lstStyle/>
                    <a:p>
                      <a:pPr algn="ctr"/>
                      <a:endParaRPr lang="en-US" sz="1700" b="1" dirty="0" smtClean="0">
                        <a:solidFill>
                          <a:sysClr val="windowText" lastClr="000000"/>
                        </a:solidFill>
                        <a:latin typeface="Arial" charset="0"/>
                        <a:ea typeface="Arial" charset="0"/>
                        <a:cs typeface="Arial" charset="0"/>
                      </a:endParaRPr>
                    </a:p>
                    <a:p>
                      <a:pPr algn="ctr"/>
                      <a:r>
                        <a:rPr lang="en-US" sz="1700" b="1" dirty="0" smtClean="0">
                          <a:solidFill>
                            <a:sysClr val="windowText" lastClr="000000"/>
                          </a:solidFill>
                          <a:latin typeface="Arial" charset="0"/>
                          <a:ea typeface="Arial" charset="0"/>
                          <a:cs typeface="Arial" charset="0"/>
                        </a:rPr>
                        <a:t>Rapid</a:t>
                      </a:r>
                      <a:r>
                        <a:rPr lang="en-US" sz="1700" b="1" baseline="0" dirty="0" smtClean="0">
                          <a:solidFill>
                            <a:sysClr val="windowText" lastClr="000000"/>
                          </a:solidFill>
                          <a:latin typeface="Arial" charset="0"/>
                          <a:ea typeface="Arial" charset="0"/>
                          <a:cs typeface="Arial" charset="0"/>
                        </a:rPr>
                        <a:t> Growers</a:t>
                      </a:r>
                    </a:p>
                    <a:p>
                      <a:pPr algn="ctr"/>
                      <a:r>
                        <a:rPr lang="en-US" sz="1700" b="1" baseline="0" dirty="0" smtClean="0">
                          <a:solidFill>
                            <a:sysClr val="windowText" lastClr="000000"/>
                          </a:solidFill>
                          <a:latin typeface="Arial" charset="0"/>
                          <a:ea typeface="Arial" charset="0"/>
                          <a:cs typeface="Arial" charset="0"/>
                        </a:rPr>
                        <a:t>( ≤ 7 days)</a:t>
                      </a:r>
                      <a:endParaRPr lang="en-US" sz="1700"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smtClean="0">
                        <a:solidFill>
                          <a:sysClr val="windowText" lastClr="000000"/>
                        </a:solidFill>
                        <a:latin typeface="Arial" charset="0"/>
                        <a:ea typeface="Arial" charset="0"/>
                        <a:cs typeface="Arial" charset="0"/>
                      </a:endParaRPr>
                    </a:p>
                    <a:p>
                      <a:pPr algn="ctr"/>
                      <a:endParaRPr lang="en-US" sz="1700" b="1" dirty="0" smtClean="0">
                        <a:solidFill>
                          <a:sysClr val="windowText" lastClr="000000"/>
                        </a:solidFill>
                        <a:latin typeface="Arial" charset="0"/>
                        <a:ea typeface="Arial" charset="0"/>
                        <a:cs typeface="Arial" charset="0"/>
                      </a:endParaRPr>
                    </a:p>
                    <a:p>
                      <a:pPr algn="ctr"/>
                      <a:r>
                        <a:rPr lang="en-US" sz="1700" b="1" dirty="0" smtClean="0">
                          <a:solidFill>
                            <a:sysClr val="windowText" lastClr="000000"/>
                          </a:solidFill>
                          <a:latin typeface="Arial" charset="0"/>
                          <a:ea typeface="Arial" charset="0"/>
                          <a:cs typeface="Arial" charset="0"/>
                        </a:rPr>
                        <a:t>IV –</a:t>
                      </a:r>
                      <a:r>
                        <a:rPr lang="en-US" sz="1700" b="1" baseline="0" dirty="0" smtClean="0">
                          <a:solidFill>
                            <a:sysClr val="windowText" lastClr="000000"/>
                          </a:solidFill>
                          <a:latin typeface="Arial" charset="0"/>
                          <a:ea typeface="Arial" charset="0"/>
                          <a:cs typeface="Arial" charset="0"/>
                        </a:rPr>
                        <a:t> Rapid growers</a:t>
                      </a:r>
                      <a:endParaRPr lang="en-US" sz="1700"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fortuitum</a:t>
                      </a:r>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chelonae</a:t>
                      </a:r>
                      <a:endParaRPr lang="en-US" sz="1700" b="0" i="1" dirty="0" smtClean="0">
                        <a:solidFill>
                          <a:sysClr val="windowText" lastClr="000000"/>
                        </a:solidFill>
                        <a:latin typeface="Arial" charset="0"/>
                        <a:ea typeface="Arial" charset="0"/>
                        <a:cs typeface="Arial" charset="0"/>
                      </a:endParaRPr>
                    </a:p>
                    <a:p>
                      <a:r>
                        <a:rPr lang="en-US" sz="1700" b="0" i="1" dirty="0" smtClean="0">
                          <a:solidFill>
                            <a:sysClr val="windowText" lastClr="000000"/>
                          </a:solidFill>
                          <a:latin typeface="Arial" charset="0"/>
                          <a:ea typeface="Arial" charset="0"/>
                          <a:cs typeface="Arial" charset="0"/>
                        </a:rPr>
                        <a:t>M. </a:t>
                      </a:r>
                      <a:r>
                        <a:rPr lang="en-US" sz="1700" b="0" i="1" dirty="0" err="1" smtClean="0">
                          <a:solidFill>
                            <a:sysClr val="windowText" lastClr="000000"/>
                          </a:solidFill>
                          <a:latin typeface="Arial" charset="0"/>
                          <a:ea typeface="Arial" charset="0"/>
                          <a:cs typeface="Arial" charset="0"/>
                        </a:rPr>
                        <a:t>abscessus</a:t>
                      </a:r>
                      <a:endParaRPr lang="en-US" sz="1700" b="0" i="1"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1442853" y="819397"/>
            <a:ext cx="1966553" cy="584775"/>
          </a:xfrm>
          <a:prstGeom prst="rect">
            <a:avLst/>
          </a:prstGeom>
          <a:noFill/>
          <a:ln>
            <a:solidFill>
              <a:srgbClr val="7030A0"/>
            </a:solidFill>
          </a:ln>
        </p:spPr>
        <p:txBody>
          <a:bodyPr wrap="square" rtlCol="0">
            <a:spAutoFit/>
          </a:bodyPr>
          <a:lstStyle/>
          <a:p>
            <a:pPr algn="ctr"/>
            <a:r>
              <a:rPr lang="en-US" sz="1600" dirty="0" smtClean="0">
                <a:solidFill>
                  <a:srgbClr val="7030A0"/>
                </a:solidFill>
                <a:latin typeface="Arial" charset="0"/>
                <a:ea typeface="Arial" charset="0"/>
                <a:cs typeface="Arial" charset="0"/>
              </a:rPr>
              <a:t>Growth rate based on subculture</a:t>
            </a:r>
            <a:endParaRPr lang="en-US" sz="1600" dirty="0">
              <a:solidFill>
                <a:srgbClr val="7030A0"/>
              </a:solidFill>
              <a:latin typeface="Arial" charset="0"/>
              <a:ea typeface="Arial" charset="0"/>
              <a:cs typeface="Arial" charset="0"/>
            </a:endParaRPr>
          </a:p>
        </p:txBody>
      </p:sp>
      <p:sp>
        <p:nvSpPr>
          <p:cNvPr id="5" name="TextBox 4"/>
          <p:cNvSpPr txBox="1"/>
          <p:nvPr/>
        </p:nvSpPr>
        <p:spPr>
          <a:xfrm>
            <a:off x="3775167" y="814647"/>
            <a:ext cx="6858000" cy="584775"/>
          </a:xfrm>
          <a:prstGeom prst="rect">
            <a:avLst/>
          </a:prstGeom>
          <a:noFill/>
          <a:ln>
            <a:solidFill>
              <a:srgbClr val="7030A0"/>
            </a:solidFill>
          </a:ln>
        </p:spPr>
        <p:txBody>
          <a:bodyPr wrap="square" rtlCol="0">
            <a:spAutoFit/>
          </a:bodyPr>
          <a:lstStyle/>
          <a:p>
            <a:pPr algn="ctr"/>
            <a:r>
              <a:rPr lang="en-US" sz="1600" dirty="0" smtClean="0">
                <a:solidFill>
                  <a:srgbClr val="7030A0"/>
                </a:solidFill>
                <a:latin typeface="Arial" charset="0"/>
                <a:ea typeface="Arial" charset="0"/>
                <a:cs typeface="Arial" charset="0"/>
              </a:rPr>
              <a:t>Further classified based on pigment production</a:t>
            </a:r>
          </a:p>
          <a:p>
            <a:pPr algn="ctr"/>
            <a:endParaRPr lang="en-US" sz="1600" dirty="0" smtClean="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12802032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Culture Media</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5" name="Content Placeholder 1"/>
          <p:cNvSpPr>
            <a:spLocks noGrp="1"/>
          </p:cNvSpPr>
          <p:nvPr>
            <p:ph idx="1"/>
          </p:nvPr>
        </p:nvSpPr>
        <p:spPr>
          <a:xfrm>
            <a:off x="401845" y="805884"/>
            <a:ext cx="7361092" cy="4125879"/>
          </a:xfrm>
        </p:spPr>
        <p:txBody>
          <a:bodyPr>
            <a:noAutofit/>
          </a:bodyPr>
          <a:lstStyle/>
          <a:p>
            <a:pPr>
              <a:buFont typeface="Wingdings" charset="2"/>
              <a:buChar char="§"/>
            </a:pP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dextrose agar (SAB)</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Inhibitory </a:t>
            </a:r>
            <a:r>
              <a:rPr lang="en-US" sz="2000" dirty="0">
                <a:latin typeface="Arial" charset="0"/>
                <a:ea typeface="Arial" charset="0"/>
                <a:cs typeface="Arial" charset="0"/>
              </a:rPr>
              <a:t>Mold Agar (</a:t>
            </a:r>
            <a:r>
              <a:rPr lang="en-US" sz="2000" dirty="0" smtClean="0">
                <a:latin typeface="Arial" charset="0"/>
                <a:ea typeface="Arial" charset="0"/>
                <a:cs typeface="Arial" charset="0"/>
              </a:rPr>
              <a:t>IMA),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(SABHI), </a:t>
            </a:r>
            <a:r>
              <a:rPr lang="en" sz="2000" dirty="0" err="1">
                <a:latin typeface="Arial" charset="0"/>
                <a:ea typeface="Arial" charset="0"/>
                <a:cs typeface="Arial" charset="0"/>
                <a:sym typeface="Calibri"/>
              </a:rPr>
              <a:t>Mycosel</a:t>
            </a:r>
            <a:r>
              <a:rPr lang="en" sz="2000" dirty="0">
                <a:latin typeface="Arial" charset="0"/>
                <a:ea typeface="Arial" charset="0"/>
                <a:cs typeface="Arial" charset="0"/>
                <a:sym typeface="Calibri"/>
              </a:rPr>
              <a:t>/</a:t>
            </a:r>
            <a:r>
              <a:rPr lang="en" sz="2000" dirty="0" err="1">
                <a:latin typeface="Arial" charset="0"/>
                <a:ea typeface="Arial" charset="0"/>
                <a:cs typeface="Arial" charset="0"/>
                <a:sym typeface="Calibri"/>
              </a:rPr>
              <a:t>Mycobiotic</a:t>
            </a:r>
            <a:r>
              <a:rPr lang="en" sz="2000" dirty="0">
                <a:latin typeface="Arial" charset="0"/>
                <a:ea typeface="Arial" charset="0"/>
                <a:cs typeface="Arial" charset="0"/>
                <a:sym typeface="Calibri"/>
              </a:rPr>
              <a:t> agar </a:t>
            </a:r>
            <a:r>
              <a:rPr lang="en-US" sz="2000" dirty="0" smtClean="0">
                <a:latin typeface="Arial" charset="0"/>
                <a:ea typeface="Arial" charset="0"/>
                <a:cs typeface="Arial" charset="0"/>
              </a:rPr>
              <a:t>(MYCO), among others</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285750" lvl="0" indent="-285750">
              <a:lnSpc>
                <a:spcPct val="100000"/>
              </a:lnSpc>
              <a:spcBef>
                <a:spcPts val="0"/>
              </a:spcBef>
              <a:buFont typeface="Wingdings" charset="2"/>
              <a:buChar char="§"/>
              <a:defRPr/>
            </a:pPr>
            <a:r>
              <a:rPr lang="en-US" sz="2000" dirty="0">
                <a:latin typeface="Arial" charset="0"/>
                <a:ea typeface="Arial" charset="0"/>
                <a:cs typeface="Arial" charset="0"/>
              </a:rPr>
              <a:t>Each culture media has advantages and disadvantages</a:t>
            </a: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r>
              <a:rPr lang="en-US" sz="2000" dirty="0" smtClean="0">
                <a:latin typeface="Arial" charset="0"/>
                <a:ea typeface="Arial" charset="0"/>
                <a:cs typeface="Arial" charset="0"/>
              </a:rPr>
              <a:t>Media </a:t>
            </a:r>
            <a:r>
              <a:rPr lang="en-US" sz="2000" dirty="0">
                <a:latin typeface="Arial" charset="0"/>
                <a:ea typeface="Arial" charset="0"/>
                <a:cs typeface="Arial" charset="0"/>
              </a:rPr>
              <a:t>selection for inoculation </a:t>
            </a:r>
            <a:r>
              <a:rPr lang="en-US" sz="2000" dirty="0" smtClean="0">
                <a:latin typeface="Arial" charset="0"/>
                <a:ea typeface="Arial" charset="0"/>
                <a:cs typeface="Arial" charset="0"/>
              </a:rPr>
              <a:t>is based </a:t>
            </a:r>
            <a:r>
              <a:rPr lang="en-US" sz="2000" dirty="0">
                <a:latin typeface="Arial" charset="0"/>
                <a:ea typeface="Arial" charset="0"/>
                <a:cs typeface="Arial" charset="0"/>
              </a:rPr>
              <a:t>on </a:t>
            </a:r>
            <a:r>
              <a:rPr lang="en-US" sz="2000" b="1" dirty="0">
                <a:latin typeface="Arial" charset="0"/>
                <a:ea typeface="Arial" charset="0"/>
                <a:cs typeface="Arial" charset="0"/>
              </a:rPr>
              <a:t>specimen </a:t>
            </a:r>
            <a:r>
              <a:rPr lang="en-US" sz="2000" b="1" dirty="0" smtClean="0">
                <a:latin typeface="Arial" charset="0"/>
                <a:ea typeface="Arial" charset="0"/>
                <a:cs typeface="Arial" charset="0"/>
              </a:rPr>
              <a:t>type, identifying characteristics on direct mount, and clinically</a:t>
            </a:r>
            <a:r>
              <a:rPr lang="en-US" sz="2000" dirty="0" smtClean="0">
                <a:latin typeface="Arial" charset="0"/>
                <a:ea typeface="Arial" charset="0"/>
                <a:cs typeface="Arial" charset="0"/>
              </a:rPr>
              <a:t> </a:t>
            </a:r>
            <a:r>
              <a:rPr lang="en-US" sz="2000" b="1" dirty="0" smtClean="0">
                <a:latin typeface="Arial" charset="0"/>
                <a:ea typeface="Arial" charset="0"/>
                <a:cs typeface="Arial" charset="0"/>
              </a:rPr>
              <a:t>suspected fungi/mold</a:t>
            </a:r>
          </a:p>
          <a:p>
            <a:pPr marL="285750" indent="-285750">
              <a:buFont typeface="Wingdings" charset="2"/>
              <a:buChar char="§"/>
            </a:pPr>
            <a:endParaRPr lang="en-US" sz="2000" b="1" dirty="0">
              <a:latin typeface="Arial" charset="0"/>
              <a:ea typeface="Arial" charset="0"/>
              <a:cs typeface="Arial" charset="0"/>
            </a:endParaRPr>
          </a:p>
        </p:txBody>
      </p:sp>
      <p:pic>
        <p:nvPicPr>
          <p:cNvPr id="8" name="Google Shape;91;p16"/>
          <p:cNvPicPr preferRelativeResize="0"/>
          <p:nvPr/>
        </p:nvPicPr>
        <p:blipFill rotWithShape="1">
          <a:blip r:embed="rId3">
            <a:alphaModFix/>
          </a:blip>
          <a:srcRect l="19716" t="11790" r="18551" b="2237"/>
          <a:stretch/>
        </p:blipFill>
        <p:spPr>
          <a:xfrm>
            <a:off x="8413903" y="170421"/>
            <a:ext cx="3463628" cy="2960719"/>
          </a:xfrm>
          <a:prstGeom prst="rect">
            <a:avLst/>
          </a:prstGeom>
          <a:noFill/>
          <a:ln>
            <a:noFill/>
          </a:ln>
        </p:spPr>
      </p:pic>
      <p:sp>
        <p:nvSpPr>
          <p:cNvPr id="9" name="Rectangle 8"/>
          <p:cNvSpPr/>
          <p:nvPr/>
        </p:nvSpPr>
        <p:spPr>
          <a:xfrm>
            <a:off x="8781812" y="3137446"/>
            <a:ext cx="3095719" cy="369332"/>
          </a:xfrm>
          <a:prstGeom prst="rect">
            <a:avLst/>
          </a:prstGeom>
        </p:spPr>
        <p:txBody>
          <a:bodyPr wrap="none">
            <a:spAutoFit/>
          </a:bodyPr>
          <a:lstStyle/>
          <a:p>
            <a:r>
              <a:rPr lang="en-US" i="1" dirty="0" err="1" smtClean="0">
                <a:latin typeface="Arial" charset="0"/>
                <a:ea typeface="Arial" charset="0"/>
                <a:cs typeface="Arial" charset="0"/>
              </a:rPr>
              <a:t>Sporothrix</a:t>
            </a:r>
            <a:r>
              <a:rPr lang="en-US" i="1" dirty="0" smtClean="0">
                <a:latin typeface="Arial" charset="0"/>
                <a:ea typeface="Arial" charset="0"/>
                <a:cs typeface="Arial" charset="0"/>
              </a:rPr>
              <a:t> </a:t>
            </a:r>
            <a:r>
              <a:rPr lang="en-US" i="1" dirty="0" err="1" smtClean="0">
                <a:latin typeface="Arial" charset="0"/>
                <a:ea typeface="Arial" charset="0"/>
                <a:cs typeface="Arial" charset="0"/>
              </a:rPr>
              <a:t>schenckii</a:t>
            </a:r>
            <a:r>
              <a:rPr lang="en-US" i="1" dirty="0" smtClean="0">
                <a:latin typeface="Arial" charset="0"/>
                <a:ea typeface="Arial" charset="0"/>
                <a:cs typeface="Arial" charset="0"/>
              </a:rPr>
              <a:t> </a:t>
            </a:r>
            <a:r>
              <a:rPr lang="en-US" dirty="0" smtClean="0">
                <a:latin typeface="Arial" charset="0"/>
                <a:ea typeface="Arial" charset="0"/>
                <a:cs typeface="Arial" charset="0"/>
              </a:rPr>
              <a:t>on SAB</a:t>
            </a:r>
            <a:endParaRPr lang="en-US" dirty="0"/>
          </a:p>
        </p:txBody>
      </p:sp>
      <p:pic>
        <p:nvPicPr>
          <p:cNvPr id="12" name="Google Shape;119;p19"/>
          <p:cNvPicPr preferRelativeResize="0"/>
          <p:nvPr/>
        </p:nvPicPr>
        <p:blipFill rotWithShape="1">
          <a:blip r:embed="rId4">
            <a:alphaModFix/>
          </a:blip>
          <a:srcRect l="7708" t="5919" r="7061" b="7204"/>
          <a:stretch/>
        </p:blipFill>
        <p:spPr>
          <a:xfrm>
            <a:off x="8632694" y="3506778"/>
            <a:ext cx="3026045" cy="3170492"/>
          </a:xfrm>
          <a:prstGeom prst="rect">
            <a:avLst/>
          </a:prstGeom>
          <a:noFill/>
          <a:ln>
            <a:noFill/>
          </a:ln>
        </p:spPr>
      </p:pic>
      <p:sp>
        <p:nvSpPr>
          <p:cNvPr id="6" name="Rectangle 5"/>
          <p:cNvSpPr/>
          <p:nvPr/>
        </p:nvSpPr>
        <p:spPr>
          <a:xfrm>
            <a:off x="5921695" y="6307938"/>
            <a:ext cx="2710999" cy="369332"/>
          </a:xfrm>
          <a:prstGeom prst="rect">
            <a:avLst/>
          </a:prstGeom>
        </p:spPr>
        <p:txBody>
          <a:bodyPr wrap="none">
            <a:spAutoFit/>
          </a:bodyPr>
          <a:lstStyle/>
          <a:p>
            <a:r>
              <a:rPr lang="en" dirty="0" err="1">
                <a:latin typeface="Arial" charset="0"/>
                <a:ea typeface="Arial" charset="0"/>
                <a:cs typeface="Arial" charset="0"/>
                <a:sym typeface="Calibri"/>
              </a:rPr>
              <a:t>Mycosel</a:t>
            </a:r>
            <a:r>
              <a:rPr lang="en" dirty="0">
                <a:latin typeface="Arial" charset="0"/>
                <a:ea typeface="Arial" charset="0"/>
                <a:cs typeface="Arial" charset="0"/>
                <a:sym typeface="Calibri"/>
              </a:rPr>
              <a:t>/</a:t>
            </a:r>
            <a:r>
              <a:rPr lang="en" dirty="0" err="1">
                <a:latin typeface="Arial" charset="0"/>
                <a:ea typeface="Arial" charset="0"/>
                <a:cs typeface="Arial" charset="0"/>
                <a:sym typeface="Calibri"/>
              </a:rPr>
              <a:t>Mycobiotic</a:t>
            </a:r>
            <a:r>
              <a:rPr lang="en" dirty="0">
                <a:latin typeface="Arial" charset="0"/>
                <a:ea typeface="Arial" charset="0"/>
                <a:cs typeface="Arial" charset="0"/>
                <a:sym typeface="Calibri"/>
              </a:rPr>
              <a:t> agar</a:t>
            </a:r>
            <a:endParaRPr lang="en-US" dirty="0">
              <a:latin typeface="Arial" charset="0"/>
              <a:ea typeface="Arial" charset="0"/>
              <a:cs typeface="Arial" charset="0"/>
            </a:endParaRPr>
          </a:p>
        </p:txBody>
      </p:sp>
    </p:spTree>
    <p:extLst>
      <p:ext uri="{BB962C8B-B14F-4D97-AF65-F5344CB8AC3E}">
        <p14:creationId xmlns:p14="http://schemas.microsoft.com/office/powerpoint/2010/main" val="1314776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Incubation</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3" name="Rectangle 2"/>
          <p:cNvSpPr/>
          <p:nvPr/>
        </p:nvSpPr>
        <p:spPr>
          <a:xfrm>
            <a:off x="215184" y="724530"/>
            <a:ext cx="10788096" cy="3170099"/>
          </a:xfrm>
          <a:prstGeom prst="rect">
            <a:avLst/>
          </a:prstGeom>
        </p:spPr>
        <p:txBody>
          <a:bodyPr wrap="square">
            <a:spAutoFit/>
          </a:bodyPr>
          <a:lstStyle/>
          <a:p>
            <a:pPr indent="-516454">
              <a:buSzPts val="2500"/>
              <a:buFont typeface="Wingdings" charset="2"/>
              <a:buChar char="§"/>
            </a:pPr>
            <a:r>
              <a:rPr lang="en-US" sz="2000" dirty="0" smtClean="0">
                <a:latin typeface="Arial" charset="0"/>
                <a:ea typeface="Arial" charset="0"/>
                <a:cs typeface="Arial" charset="0"/>
              </a:rPr>
              <a:t>Incubated at 28 – 30</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for 4 weeks</a:t>
            </a:r>
          </a:p>
          <a:p>
            <a:pPr indent="-516454">
              <a:buSzPts val="2500"/>
              <a:buFont typeface="Wingdings" charset="2"/>
              <a:buChar char="§"/>
            </a:pPr>
            <a:endParaRPr lang="en-US" sz="2000" dirty="0" smtClean="0">
              <a:latin typeface="Arial" charset="0"/>
              <a:ea typeface="Arial" charset="0"/>
              <a:cs typeface="Arial" charset="0"/>
            </a:endParaRPr>
          </a:p>
          <a:p>
            <a:pPr indent="-516454">
              <a:buSzPts val="2500"/>
              <a:buFont typeface="Wingdings" charset="2"/>
              <a:buChar char="§"/>
            </a:pPr>
            <a:r>
              <a:rPr lang="en-US" sz="2000" dirty="0" smtClean="0">
                <a:latin typeface="Arial" charset="0"/>
                <a:ea typeface="Arial" charset="0"/>
                <a:cs typeface="Arial" charset="0"/>
              </a:rPr>
              <a:t>Examined twice weekly for new growth </a:t>
            </a:r>
            <a:endParaRPr lang="en-US" sz="2000" dirty="0">
              <a:latin typeface="Arial" charset="0"/>
              <a:ea typeface="Arial" charset="0"/>
              <a:cs typeface="Arial" charset="0"/>
            </a:endParaRPr>
          </a:p>
          <a:p>
            <a:pPr indent="-516454">
              <a:buSzPts val="2500"/>
              <a:buFont typeface="Wingdings" charset="2"/>
              <a:buChar char="§"/>
            </a:pPr>
            <a:endParaRPr lang="en-US" sz="2000" dirty="0" smtClean="0">
              <a:latin typeface="Arial" charset="0"/>
              <a:ea typeface="Arial" charset="0"/>
              <a:cs typeface="Arial" charset="0"/>
            </a:endParaRPr>
          </a:p>
          <a:p>
            <a:pPr indent="-516454">
              <a:buSzPts val="2500"/>
              <a:buFont typeface="Wingdings" charset="2"/>
              <a:buChar char="§"/>
            </a:pPr>
            <a:r>
              <a:rPr lang="en-US" sz="2000" dirty="0" smtClean="0">
                <a:latin typeface="Arial" charset="0"/>
                <a:ea typeface="Arial" charset="0"/>
                <a:cs typeface="Arial" charset="0"/>
              </a:rPr>
              <a:t>To ensure selection of optimal media and incubation conditions, notify lab if particular agent is suspected </a:t>
            </a:r>
          </a:p>
          <a:p>
            <a:pPr lvl="2" indent="-516454">
              <a:buSzPts val="2500"/>
              <a:buFont typeface="Wingdings" charset="2"/>
              <a:buChar char="§"/>
            </a:pPr>
            <a:r>
              <a:rPr lang="en-US" sz="2000" dirty="0" err="1" smtClean="0">
                <a:latin typeface="Arial" charset="0"/>
                <a:ea typeface="Arial" charset="0"/>
                <a:cs typeface="Arial" charset="0"/>
              </a:rPr>
              <a:t>Mucormycosis</a:t>
            </a:r>
            <a:r>
              <a:rPr lang="en-US" sz="2000" dirty="0" smtClean="0">
                <a:latin typeface="Arial" charset="0"/>
                <a:ea typeface="Arial" charset="0"/>
                <a:cs typeface="Arial" charset="0"/>
              </a:rPr>
              <a:t>: Processed stat. Temperature sensitive and does not survive refrigeration</a:t>
            </a:r>
            <a:endParaRPr lang="en-US" sz="2000" dirty="0">
              <a:latin typeface="Arial" charset="0"/>
              <a:ea typeface="Arial" charset="0"/>
              <a:cs typeface="Arial" charset="0"/>
            </a:endParaRPr>
          </a:p>
          <a:p>
            <a:pPr lvl="2" indent="-516454">
              <a:buSzPts val="2500"/>
              <a:buFont typeface="Wingdings" charset="2"/>
              <a:buChar char="§"/>
            </a:pPr>
            <a:r>
              <a:rPr lang="en-US" sz="2000" dirty="0">
                <a:latin typeface="Arial" charset="0"/>
                <a:ea typeface="Arial" charset="0"/>
                <a:cs typeface="Arial" charset="0"/>
              </a:rPr>
              <a:t>Dimorphic fungi: SABHI media used. If </a:t>
            </a:r>
            <a:r>
              <a:rPr lang="en-US" sz="2000" i="1" dirty="0">
                <a:latin typeface="Arial" charset="0"/>
                <a:ea typeface="Arial" charset="0"/>
                <a:cs typeface="Arial" charset="0"/>
              </a:rPr>
              <a:t>Histoplasma </a:t>
            </a:r>
            <a:r>
              <a:rPr lang="en-US" sz="2000" dirty="0">
                <a:latin typeface="Arial" charset="0"/>
                <a:ea typeface="Arial" charset="0"/>
                <a:cs typeface="Arial" charset="0"/>
              </a:rPr>
              <a:t>suspected, BM and liver biopsies are held for </a:t>
            </a:r>
            <a:r>
              <a:rPr lang="en-US" sz="2000" dirty="0" smtClean="0">
                <a:latin typeface="Arial" charset="0"/>
                <a:ea typeface="Arial" charset="0"/>
                <a:cs typeface="Arial" charset="0"/>
              </a:rPr>
              <a:t>6 rather than 4 weeks</a:t>
            </a:r>
          </a:p>
        </p:txBody>
      </p:sp>
      <p:pic>
        <p:nvPicPr>
          <p:cNvPr id="11" name="Google Shape;131;p21"/>
          <p:cNvPicPr preferRelativeResize="0"/>
          <p:nvPr/>
        </p:nvPicPr>
        <p:blipFill>
          <a:blip r:embed="rId3">
            <a:alphaModFix/>
          </a:blip>
          <a:stretch>
            <a:fillRect/>
          </a:stretch>
        </p:blipFill>
        <p:spPr>
          <a:xfrm>
            <a:off x="215184" y="4509536"/>
            <a:ext cx="11630400" cy="1866133"/>
          </a:xfrm>
          <a:prstGeom prst="rect">
            <a:avLst/>
          </a:prstGeom>
          <a:noFill/>
          <a:ln>
            <a:noFill/>
          </a:ln>
        </p:spPr>
      </p:pic>
    </p:spTree>
    <p:extLst>
      <p:ext uri="{BB962C8B-B14F-4D97-AF65-F5344CB8AC3E}">
        <p14:creationId xmlns:p14="http://schemas.microsoft.com/office/powerpoint/2010/main" val="2045172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600" y="914399"/>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355600" y="2637294"/>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20" name="TextBox 19"/>
          <p:cNvSpPr txBox="1"/>
          <p:nvPr/>
        </p:nvSpPr>
        <p:spPr>
          <a:xfrm>
            <a:off x="355600" y="4360189"/>
            <a:ext cx="594499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3. Media Inoculation and Incubation</a:t>
            </a:r>
            <a:endParaRPr lang="en-US" b="1" dirty="0">
              <a:latin typeface="Arial" charset="0"/>
              <a:ea typeface="Arial" charset="0"/>
              <a:cs typeface="Arial" charset="0"/>
            </a:endParaRPr>
          </a:p>
        </p:txBody>
      </p:sp>
      <p:cxnSp>
        <p:nvCxnSpPr>
          <p:cNvPr id="11" name="Straight Arrow Connector 10"/>
          <p:cNvCxnSpPr/>
          <p:nvPr/>
        </p:nvCxnSpPr>
        <p:spPr>
          <a:xfrm>
            <a:off x="3258695" y="1502222"/>
            <a:ext cx="0" cy="886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3258695" y="3283199"/>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3258695" y="4963775"/>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6599582" y="4962270"/>
            <a:ext cx="5350431" cy="1477328"/>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If growth, additional identification methods can be used based on gross colony morphology and growth rate</a:t>
            </a:r>
          </a:p>
          <a:p>
            <a:pPr marL="285750" indent="-285750">
              <a:buFont typeface="Wingdings" charset="2"/>
              <a:buChar char="§"/>
            </a:pPr>
            <a:r>
              <a:rPr lang="en-US" dirty="0" smtClean="0">
                <a:latin typeface="Arial" charset="0"/>
                <a:ea typeface="Arial" charset="0"/>
                <a:cs typeface="Arial" charset="0"/>
              </a:rPr>
              <a:t>Yeast → MALDI-</a:t>
            </a:r>
            <a:r>
              <a:rPr lang="en-US" dirty="0" err="1" smtClean="0">
                <a:latin typeface="Arial" charset="0"/>
                <a:ea typeface="Arial" charset="0"/>
                <a:cs typeface="Arial" charset="0"/>
              </a:rPr>
              <a:t>ToF</a:t>
            </a:r>
            <a:r>
              <a:rPr lang="en-US" dirty="0" smtClean="0">
                <a:latin typeface="Arial" charset="0"/>
                <a:ea typeface="Arial" charset="0"/>
                <a:cs typeface="Arial" charset="0"/>
              </a:rPr>
              <a:t>, BD-Phoenix</a:t>
            </a:r>
          </a:p>
          <a:p>
            <a:pPr marL="285750" indent="-285750">
              <a:buFont typeface="Wingdings" charset="2"/>
              <a:buChar char="§"/>
            </a:pPr>
            <a:r>
              <a:rPr lang="en-US" dirty="0" smtClean="0">
                <a:latin typeface="Arial" charset="0"/>
                <a:ea typeface="Arial" charset="0"/>
                <a:cs typeface="Arial" charset="0"/>
              </a:rPr>
              <a:t>Mold → manual morphologic ID</a:t>
            </a:r>
          </a:p>
        </p:txBody>
      </p:sp>
      <p:sp>
        <p:nvSpPr>
          <p:cNvPr id="12" name="TextBox 11"/>
          <p:cNvSpPr txBox="1"/>
          <p:nvPr/>
        </p:nvSpPr>
        <p:spPr>
          <a:xfrm>
            <a:off x="355600" y="5995478"/>
            <a:ext cx="5944992"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4</a:t>
            </a:r>
            <a:r>
              <a:rPr lang="en-US" b="1" dirty="0" smtClean="0">
                <a:latin typeface="Arial" charset="0"/>
                <a:ea typeface="Arial" charset="0"/>
                <a:cs typeface="Arial" charset="0"/>
              </a:rPr>
              <a:t>. Identification</a:t>
            </a:r>
            <a:endParaRPr lang="en-US" b="1" dirty="0">
              <a:latin typeface="Arial" charset="0"/>
              <a:ea typeface="Arial" charset="0"/>
              <a:cs typeface="Arial" charset="0"/>
            </a:endParaRPr>
          </a:p>
        </p:txBody>
      </p:sp>
    </p:spTree>
    <p:extLst>
      <p:ext uri="{BB962C8B-B14F-4D97-AF65-F5344CB8AC3E}">
        <p14:creationId xmlns:p14="http://schemas.microsoft.com/office/powerpoint/2010/main" val="1959109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Lactophenol</a:t>
            </a:r>
            <a:r>
              <a:rPr lang="en-US" sz="3400" b="1" dirty="0" smtClean="0">
                <a:latin typeface="Arial" charset="0"/>
                <a:ea typeface="Arial" charset="0"/>
                <a:cs typeface="Arial" charset="0"/>
              </a:rPr>
              <a:t> Cotton Blue (LPCB)</a:t>
            </a:r>
            <a:endParaRPr lang="en-US" sz="3400" b="1" dirty="0">
              <a:latin typeface="Arial" charset="0"/>
              <a:ea typeface="Arial" charset="0"/>
              <a:cs typeface="Arial" charset="0"/>
            </a:endParaRPr>
          </a:p>
        </p:txBody>
      </p:sp>
      <p:sp>
        <p:nvSpPr>
          <p:cNvPr id="13" name="Content Placeholder 1"/>
          <p:cNvSpPr>
            <a:spLocks noGrp="1"/>
          </p:cNvSpPr>
          <p:nvPr>
            <p:ph idx="1"/>
          </p:nvPr>
        </p:nvSpPr>
        <p:spPr>
          <a:xfrm>
            <a:off x="385517" y="1074948"/>
            <a:ext cx="5427455" cy="4125879"/>
          </a:xfrm>
        </p:spPr>
        <p:txBody>
          <a:bodyPr>
            <a:noAutofit/>
          </a:bodyPr>
          <a:lstStyle/>
          <a:p>
            <a:pPr>
              <a:buFont typeface="Wingdings" charset="2"/>
              <a:buChar char="§"/>
            </a:pPr>
            <a:r>
              <a:rPr lang="en-US" sz="2000" dirty="0" smtClean="0">
                <a:latin typeface="Arial" charset="0"/>
                <a:ea typeface="Arial" charset="0"/>
                <a:cs typeface="Arial" charset="0"/>
              </a:rPr>
              <a:t>Used once fungal colonies are growing in culture </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Helps identify morphologic structures and characteristics</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No role in tissue staining</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Cotton blue: Stains </a:t>
            </a:r>
            <a:r>
              <a:rPr lang="en-US" sz="2000" dirty="0">
                <a:latin typeface="Arial" charset="0"/>
                <a:ea typeface="Arial" charset="0"/>
                <a:cs typeface="Arial" charset="0"/>
              </a:rPr>
              <a:t>chitin on fungal wall </a:t>
            </a:r>
          </a:p>
          <a:p>
            <a:pPr>
              <a:buFont typeface="Wingdings" charset="2"/>
              <a:buChar char="§"/>
            </a:pPr>
            <a:r>
              <a:rPr lang="en-US" sz="2000" dirty="0" smtClean="0">
                <a:latin typeface="Arial" charset="0"/>
                <a:ea typeface="Arial" charset="0"/>
                <a:cs typeface="Arial" charset="0"/>
              </a:rPr>
              <a:t>Lactic acid: preserves fungal structures</a:t>
            </a:r>
          </a:p>
          <a:p>
            <a:pPr>
              <a:buFont typeface="Wingdings" charset="2"/>
              <a:buChar char="§"/>
            </a:pPr>
            <a:r>
              <a:rPr lang="en-US" sz="2000" dirty="0" smtClean="0">
                <a:latin typeface="Arial" charset="0"/>
                <a:ea typeface="Arial" charset="0"/>
                <a:cs typeface="Arial" charset="0"/>
              </a:rPr>
              <a:t>Phenol: kills any organisms suspended in the stain</a:t>
            </a:r>
            <a:endParaRPr lang="en-US" sz="2000" dirty="0">
              <a:latin typeface="Arial" charset="0"/>
              <a:ea typeface="Arial" charset="0"/>
              <a:cs typeface="Arial" charset="0"/>
            </a:endParaRPr>
          </a:p>
          <a:p>
            <a:pPr marL="285750" indent="-285750">
              <a:buFont typeface="Wingdings" charset="2"/>
              <a:buChar char="§"/>
            </a:pPr>
            <a:endParaRPr lang="en-US" sz="2000" dirty="0">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6396229" y="944320"/>
            <a:ext cx="5267814" cy="3587750"/>
          </a:xfrm>
          <a:prstGeom prst="rect">
            <a:avLst/>
          </a:prstGeom>
        </p:spPr>
      </p:pic>
      <p:sp>
        <p:nvSpPr>
          <p:cNvPr id="5" name="Rectangle 4"/>
          <p:cNvSpPr/>
          <p:nvPr/>
        </p:nvSpPr>
        <p:spPr>
          <a:xfrm>
            <a:off x="6654329" y="4554496"/>
            <a:ext cx="4751614" cy="923330"/>
          </a:xfrm>
          <a:prstGeom prst="rect">
            <a:avLst/>
          </a:prstGeom>
        </p:spPr>
        <p:txBody>
          <a:bodyPr wrap="square">
            <a:spAutoFit/>
          </a:bodyPr>
          <a:lstStyle/>
          <a:p>
            <a:pPr algn="ctr"/>
            <a:r>
              <a:rPr lang="en-US" dirty="0" err="1">
                <a:latin typeface="Arial" charset="0"/>
                <a:ea typeface="Arial" charset="0"/>
                <a:cs typeface="Arial" charset="0"/>
              </a:rPr>
              <a:t>Microscopical</a:t>
            </a:r>
            <a:r>
              <a:rPr lang="en-US" dirty="0">
                <a:latin typeface="Arial" charset="0"/>
                <a:ea typeface="Arial" charset="0"/>
                <a:cs typeface="Arial" charset="0"/>
              </a:rPr>
              <a:t> appearance of </a:t>
            </a:r>
            <a:r>
              <a:rPr lang="en-US" i="1" dirty="0">
                <a:latin typeface="Arial" charset="0"/>
                <a:ea typeface="Arial" charset="0"/>
                <a:cs typeface="Arial" charset="0"/>
              </a:rPr>
              <a:t>Histoplasma </a:t>
            </a:r>
            <a:r>
              <a:rPr lang="en-US" i="1" dirty="0" err="1">
                <a:latin typeface="Arial" charset="0"/>
                <a:ea typeface="Arial" charset="0"/>
                <a:cs typeface="Arial" charset="0"/>
              </a:rPr>
              <a:t>capsulatum</a:t>
            </a:r>
            <a:r>
              <a:rPr lang="en-US" dirty="0">
                <a:latin typeface="Arial" charset="0"/>
                <a:ea typeface="Arial" charset="0"/>
                <a:cs typeface="Arial" charset="0"/>
              </a:rPr>
              <a:t> microconidia and </a:t>
            </a:r>
            <a:r>
              <a:rPr lang="en-US" dirty="0" smtClean="0">
                <a:latin typeface="Arial" charset="0"/>
                <a:ea typeface="Arial" charset="0"/>
                <a:cs typeface="Arial" charset="0"/>
              </a:rPr>
              <a:t>macroconidia on LPCB stain</a:t>
            </a:r>
            <a:endParaRPr lang="en-US" dirty="0">
              <a:latin typeface="Arial" charset="0"/>
              <a:ea typeface="Arial" charset="0"/>
              <a:cs typeface="Arial" charset="0"/>
            </a:endParaRPr>
          </a:p>
        </p:txBody>
      </p:sp>
    </p:spTree>
    <p:extLst>
      <p:ext uri="{BB962C8B-B14F-4D97-AF65-F5344CB8AC3E}">
        <p14:creationId xmlns:p14="http://schemas.microsoft.com/office/powerpoint/2010/main" val="584214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Summary</a:t>
            </a:r>
            <a:endParaRPr lang="en-US" sz="3400" b="1" dirty="0">
              <a:latin typeface="Arial" charset="0"/>
              <a:ea typeface="Arial" charset="0"/>
              <a:cs typeface="Arial" charset="0"/>
            </a:endParaRPr>
          </a:p>
        </p:txBody>
      </p:sp>
      <p:sp>
        <p:nvSpPr>
          <p:cNvPr id="13" name="Google Shape;137;p22"/>
          <p:cNvSpPr txBox="1">
            <a:spLocks/>
          </p:cNvSpPr>
          <p:nvPr/>
        </p:nvSpPr>
        <p:spPr>
          <a:xfrm>
            <a:off x="365070" y="492925"/>
            <a:ext cx="11244544" cy="4555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2">
              <a:spcBef>
                <a:spcPts val="1000"/>
              </a:spcBef>
              <a:buFont typeface="Wingdings" charset="2"/>
              <a:buChar char="§"/>
            </a:pPr>
            <a:endParaRPr lang="en-US" sz="1800" dirty="0" smtClean="0">
              <a:latin typeface="Arial" charset="0"/>
              <a:ea typeface="Arial" charset="0"/>
              <a:cs typeface="Arial" charset="0"/>
            </a:endParaRPr>
          </a:p>
          <a:p>
            <a:pPr marL="228600" lvl="2">
              <a:spcBef>
                <a:spcPts val="1000"/>
              </a:spcBef>
              <a:buFont typeface="Wingdings" charset="2"/>
              <a:buChar char="§"/>
            </a:pPr>
            <a:r>
              <a:rPr lang="en-US" sz="1800" dirty="0" err="1" smtClean="0">
                <a:latin typeface="Arial" charset="0"/>
                <a:ea typeface="Arial" charset="0"/>
                <a:cs typeface="Arial" charset="0"/>
              </a:rPr>
              <a:t>Eswabs</a:t>
            </a:r>
            <a:r>
              <a:rPr lang="en-US" sz="1800" dirty="0" smtClean="0">
                <a:latin typeface="Arial" charset="0"/>
                <a:ea typeface="Arial" charset="0"/>
                <a:cs typeface="Arial" charset="0"/>
              </a:rPr>
              <a:t> for fungal cultures, expect for superficial skin/</a:t>
            </a:r>
            <a:r>
              <a:rPr lang="en-US" sz="1800" dirty="0" err="1" smtClean="0">
                <a:latin typeface="Arial" charset="0"/>
                <a:ea typeface="Arial" charset="0"/>
                <a:cs typeface="Arial" charset="0"/>
              </a:rPr>
              <a:t>mucuous</a:t>
            </a:r>
            <a:r>
              <a:rPr lang="en-US" sz="1800" dirty="0">
                <a:latin typeface="Arial" charset="0"/>
                <a:ea typeface="Arial" charset="0"/>
                <a:cs typeface="Arial" charset="0"/>
              </a:rPr>
              <a:t> </a:t>
            </a:r>
            <a:r>
              <a:rPr lang="en-US" sz="1800" dirty="0" smtClean="0">
                <a:latin typeface="Arial" charset="0"/>
                <a:ea typeface="Arial" charset="0"/>
                <a:cs typeface="Arial" charset="0"/>
              </a:rPr>
              <a:t>membranes specimens are unacceptable. Sterile cup is preferred</a:t>
            </a:r>
          </a:p>
          <a:p>
            <a:pPr marL="228600" lvl="2">
              <a:spcBef>
                <a:spcPts val="1000"/>
              </a:spcBef>
              <a:buFont typeface="Wingdings" charset="2"/>
              <a:buChar char="§"/>
            </a:pPr>
            <a:endParaRPr lang="en-US" sz="1800" dirty="0" smtClean="0">
              <a:latin typeface="Arial" charset="0"/>
              <a:ea typeface="Arial" charset="0"/>
              <a:cs typeface="Arial" charset="0"/>
            </a:endParaRPr>
          </a:p>
          <a:p>
            <a:pPr marL="228600" lvl="2">
              <a:spcBef>
                <a:spcPts val="1000"/>
              </a:spcBef>
              <a:buFont typeface="Wingdings" charset="2"/>
              <a:buChar char="§"/>
            </a:pPr>
            <a:r>
              <a:rPr lang="en-US" sz="1800" dirty="0" smtClean="0">
                <a:latin typeface="Arial" charset="0"/>
                <a:ea typeface="Arial" charset="0"/>
                <a:cs typeface="Arial" charset="0"/>
              </a:rPr>
              <a:t>KOH-</a:t>
            </a:r>
            <a:r>
              <a:rPr lang="en-US" sz="1800" dirty="0" err="1" smtClean="0">
                <a:latin typeface="Arial" charset="0"/>
                <a:ea typeface="Arial" charset="0"/>
                <a:cs typeface="Arial" charset="0"/>
              </a:rPr>
              <a:t>calcofluor</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preperation</a:t>
            </a:r>
            <a:r>
              <a:rPr lang="en-US" sz="1800" dirty="0" smtClean="0">
                <a:latin typeface="Arial" charset="0"/>
                <a:ea typeface="Arial" charset="0"/>
                <a:cs typeface="Arial" charset="0"/>
              </a:rPr>
              <a:t> can help identify </a:t>
            </a:r>
            <a:r>
              <a:rPr lang="en-US" sz="1800" dirty="0">
                <a:latin typeface="Arial" charset="0"/>
                <a:ea typeface="Arial" charset="0"/>
                <a:cs typeface="Arial" charset="0"/>
              </a:rPr>
              <a:t>fungal elements to guide </a:t>
            </a:r>
            <a:r>
              <a:rPr lang="en-US" sz="1800" dirty="0" smtClean="0">
                <a:latin typeface="Arial" charset="0"/>
                <a:ea typeface="Arial" charset="0"/>
                <a:cs typeface="Arial" charset="0"/>
              </a:rPr>
              <a:t>appropriate media and growth conditions</a:t>
            </a:r>
            <a:endParaRPr lang="en-US" sz="1800" dirty="0">
              <a:latin typeface="Arial" charset="0"/>
              <a:ea typeface="Arial" charset="0"/>
              <a:cs typeface="Arial" charset="0"/>
            </a:endParaRPr>
          </a:p>
          <a:p>
            <a:pPr marL="228600" lvl="2">
              <a:spcBef>
                <a:spcPts val="1000"/>
              </a:spcBef>
              <a:buFont typeface="Wingdings" charset="2"/>
              <a:buChar char="§"/>
            </a:pPr>
            <a:endParaRPr lang="en-US" sz="1800" dirty="0" smtClean="0">
              <a:latin typeface="Arial" charset="0"/>
              <a:ea typeface="Arial" charset="0"/>
              <a:cs typeface="Arial" charset="0"/>
            </a:endParaRPr>
          </a:p>
          <a:p>
            <a:pPr marL="228600" lvl="2">
              <a:spcBef>
                <a:spcPts val="1000"/>
              </a:spcBef>
              <a:buFont typeface="Wingdings" charset="2"/>
              <a:buChar char="§"/>
            </a:pPr>
            <a:r>
              <a:rPr lang="en-US" sz="1800" dirty="0" smtClean="0">
                <a:latin typeface="Arial" charset="0"/>
                <a:ea typeface="Arial" charset="0"/>
                <a:cs typeface="Arial" charset="0"/>
              </a:rPr>
              <a:t>Communicate with the lab if a particular fungi is suspected to optimize media used and incubation conditions (e.g. </a:t>
            </a:r>
            <a:r>
              <a:rPr lang="en-US" sz="1800" i="1" dirty="0" err="1">
                <a:latin typeface="Arial" charset="0"/>
                <a:ea typeface="Arial" charset="0"/>
                <a:cs typeface="Arial" charset="0"/>
              </a:rPr>
              <a:t>Malassezia</a:t>
            </a:r>
            <a:r>
              <a:rPr lang="en-US" sz="1800" i="1" dirty="0">
                <a:latin typeface="Arial" charset="0"/>
                <a:ea typeface="Arial" charset="0"/>
                <a:cs typeface="Arial" charset="0"/>
              </a:rPr>
              <a:t> </a:t>
            </a:r>
            <a:r>
              <a:rPr lang="en-US" sz="1800" i="1" dirty="0" smtClean="0">
                <a:latin typeface="Arial" charset="0"/>
                <a:ea typeface="Arial" charset="0"/>
                <a:cs typeface="Arial" charset="0"/>
              </a:rPr>
              <a:t>furfur</a:t>
            </a:r>
            <a:r>
              <a:rPr lang="en-US" sz="1800" dirty="0" smtClean="0">
                <a:latin typeface="Arial" charset="0"/>
                <a:ea typeface="Arial" charset="0"/>
                <a:cs typeface="Arial" charset="0"/>
              </a:rPr>
              <a:t> requires fatty acids for growth)</a:t>
            </a:r>
            <a:endParaRPr lang="en-US" sz="1800" i="1" dirty="0">
              <a:latin typeface="Arial" charset="0"/>
              <a:ea typeface="Arial" charset="0"/>
              <a:cs typeface="Arial" charset="0"/>
            </a:endParaRPr>
          </a:p>
          <a:p>
            <a:pPr marL="228600" lvl="2">
              <a:spcBef>
                <a:spcPts val="1000"/>
              </a:spcBef>
              <a:buFont typeface="Wingdings" charset="2"/>
              <a:buChar char="§"/>
            </a:pPr>
            <a:endParaRPr lang="en-US" sz="1800" dirty="0" smtClean="0">
              <a:latin typeface="Arial" charset="0"/>
              <a:ea typeface="Arial" charset="0"/>
              <a:cs typeface="Arial" charset="0"/>
            </a:endParaRPr>
          </a:p>
          <a:p>
            <a:pPr>
              <a:buFont typeface="Wingdings" charset="2"/>
              <a:buChar char="§"/>
            </a:pPr>
            <a:endParaRPr lang="en-US" sz="1800" i="1" dirty="0" smtClean="0">
              <a:latin typeface="Arial" charset="0"/>
              <a:ea typeface="Arial" charset="0"/>
              <a:cs typeface="Arial" charset="0"/>
            </a:endParaRPr>
          </a:p>
        </p:txBody>
      </p:sp>
    </p:spTree>
    <p:extLst>
      <p:ext uri="{BB962C8B-B14F-4D97-AF65-F5344CB8AC3E}">
        <p14:creationId xmlns:p14="http://schemas.microsoft.com/office/powerpoint/2010/main" val="510275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#2</a:t>
            </a:r>
            <a:endParaRPr lang="en-US" sz="3400" b="1" dirty="0">
              <a:latin typeface="Arial" charset="0"/>
              <a:ea typeface="Arial" charset="0"/>
              <a:cs typeface="Arial" charset="0"/>
            </a:endParaRPr>
          </a:p>
        </p:txBody>
      </p:sp>
      <p:sp>
        <p:nvSpPr>
          <p:cNvPr id="21" name="Content Placeholder 2"/>
          <p:cNvSpPr>
            <a:spLocks noGrp="1"/>
          </p:cNvSpPr>
          <p:nvPr>
            <p:ph idx="1"/>
          </p:nvPr>
        </p:nvSpPr>
        <p:spPr>
          <a:xfrm>
            <a:off x="-184468" y="699252"/>
            <a:ext cx="9235440" cy="3269244"/>
          </a:xfrm>
        </p:spPr>
        <p:txBody>
          <a:bodyPr>
            <a:noAutofit/>
          </a:bodyPr>
          <a:lstStyle/>
          <a:p>
            <a:pPr marL="457200" lvl="1" indent="0">
              <a:buNone/>
            </a:pPr>
            <a:r>
              <a:rPr lang="en-US" sz="2000" dirty="0" smtClean="0">
                <a:latin typeface="Arial" charset="0"/>
                <a:ea typeface="Arial" charset="0"/>
                <a:cs typeface="Arial" charset="0"/>
              </a:rPr>
              <a:t>51 M avid seaman presented to the ED for non healing swelling of left fourth finger after sustaining an injury due to a wood splinter on the same finger while working on his boat 15 months ago. For concern of possible gout of that area, he had received a local steroid injection in that finger. MRI showed </a:t>
            </a:r>
            <a:r>
              <a:rPr lang="en-US" sz="2000" dirty="0" err="1" smtClean="0">
                <a:latin typeface="Arial" charset="0"/>
                <a:ea typeface="Arial" charset="0"/>
                <a:cs typeface="Arial" charset="0"/>
              </a:rPr>
              <a:t>tenosynvoitis</a:t>
            </a:r>
            <a:r>
              <a:rPr lang="en-US" sz="2000" dirty="0" smtClean="0">
                <a:latin typeface="Arial" charset="0"/>
                <a:ea typeface="Arial" charset="0"/>
                <a:cs typeface="Arial" charset="0"/>
              </a:rPr>
              <a:t> of 4</a:t>
            </a:r>
            <a:r>
              <a:rPr lang="en-US" sz="2000" baseline="30000" dirty="0" smtClean="0">
                <a:latin typeface="Arial" charset="0"/>
                <a:ea typeface="Arial" charset="0"/>
                <a:cs typeface="Arial" charset="0"/>
              </a:rPr>
              <a:t>th</a:t>
            </a:r>
            <a:r>
              <a:rPr lang="en-US" sz="2000" dirty="0" smtClean="0">
                <a:latin typeface="Arial" charset="0"/>
                <a:ea typeface="Arial" charset="0"/>
                <a:cs typeface="Arial" charset="0"/>
              </a:rPr>
              <a:t> extensor tendons.  </a:t>
            </a:r>
          </a:p>
          <a:p>
            <a:pPr marL="457200" lvl="1" indent="0">
              <a:buNone/>
            </a:pPr>
            <a:endParaRPr lang="en-US" sz="2000" dirty="0">
              <a:latin typeface="Arial" charset="0"/>
              <a:ea typeface="Arial" charset="0"/>
              <a:cs typeface="Arial" charset="0"/>
            </a:endParaRPr>
          </a:p>
          <a:p>
            <a:pPr marL="457200" lvl="1" indent="0">
              <a:buNone/>
            </a:pPr>
            <a:r>
              <a:rPr lang="en-US" sz="2000" dirty="0" smtClean="0">
                <a:latin typeface="Arial" charset="0"/>
                <a:ea typeface="Arial" charset="0"/>
                <a:cs typeface="Arial" charset="0"/>
              </a:rPr>
              <a:t>An I&amp;D was performed and an AFB culture is performed</a:t>
            </a:r>
            <a:r>
              <a:rPr lang="en-US" sz="2000" b="1" dirty="0" smtClean="0">
                <a:latin typeface="Arial" charset="0"/>
                <a:ea typeface="Arial" charset="0"/>
                <a:cs typeface="Arial" charset="0"/>
              </a:rPr>
              <a:t>. There is presence of yellow pigmented colonies after exposure to light in 10 days</a:t>
            </a:r>
          </a:p>
          <a:p>
            <a:pPr marL="457200" lvl="1" indent="0">
              <a:buNone/>
            </a:pPr>
            <a:endParaRPr lang="en-US" sz="2000" dirty="0">
              <a:latin typeface="Arial" charset="0"/>
              <a:ea typeface="Arial" charset="0"/>
              <a:cs typeface="Arial" charset="0"/>
            </a:endParaRPr>
          </a:p>
          <a:p>
            <a:pPr marL="457200" lvl="1" indent="0">
              <a:buNone/>
            </a:pPr>
            <a:r>
              <a:rPr lang="en-US" sz="2000" dirty="0" smtClean="0">
                <a:latin typeface="Arial" charset="0"/>
                <a:ea typeface="Arial" charset="0"/>
                <a:cs typeface="Arial" charset="0"/>
              </a:rPr>
              <a:t>The most likely organism is: </a:t>
            </a:r>
          </a:p>
        </p:txBody>
      </p:sp>
      <p:sp>
        <p:nvSpPr>
          <p:cNvPr id="5" name="Content Placeholder 2"/>
          <p:cNvSpPr txBox="1">
            <a:spLocks/>
          </p:cNvSpPr>
          <p:nvPr/>
        </p:nvSpPr>
        <p:spPr>
          <a:xfrm>
            <a:off x="10188762" y="4275558"/>
            <a:ext cx="2844800" cy="410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Font typeface="Arial"/>
              <a:buNone/>
            </a:pPr>
            <a:r>
              <a:rPr lang="en-US" sz="1500" dirty="0" smtClean="0">
                <a:latin typeface="Arial" charset="0"/>
                <a:ea typeface="Arial" charset="0"/>
                <a:cs typeface="Arial" charset="0"/>
              </a:rPr>
              <a:t>Sin et al, 2019</a:t>
            </a:r>
          </a:p>
        </p:txBody>
      </p:sp>
      <p:pic>
        <p:nvPicPr>
          <p:cNvPr id="3" name="Picture 2"/>
          <p:cNvPicPr>
            <a:picLocks noChangeAspect="1"/>
          </p:cNvPicPr>
          <p:nvPr/>
        </p:nvPicPr>
        <p:blipFill>
          <a:blip r:embed="rId3"/>
          <a:stretch>
            <a:fillRect/>
          </a:stretch>
        </p:blipFill>
        <p:spPr>
          <a:xfrm>
            <a:off x="9050972" y="212466"/>
            <a:ext cx="2848928" cy="4103502"/>
          </a:xfrm>
          <a:prstGeom prst="rect">
            <a:avLst/>
          </a:prstGeom>
        </p:spPr>
      </p:pic>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4" name="TextBox 3"/>
          <p:cNvSpPr txBox="1"/>
          <p:nvPr/>
        </p:nvSpPr>
        <p:spPr>
          <a:xfrm>
            <a:off x="1049178" y="4323432"/>
            <a:ext cx="6192870" cy="2246769"/>
          </a:xfrm>
          <a:prstGeom prst="rect">
            <a:avLst/>
          </a:prstGeom>
          <a:noFill/>
        </p:spPr>
        <p:txBody>
          <a:bodyPr wrap="square" rtlCol="0">
            <a:spAutoFit/>
          </a:bodyPr>
          <a:lstStyle/>
          <a:p>
            <a:pPr marL="457200" indent="-457200">
              <a:buAutoNum type="alphaUcPeriod"/>
            </a:pP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haemophilum</a:t>
            </a:r>
            <a:endParaRPr lang="en-US" sz="2000" i="1" dirty="0" smtClean="0">
              <a:latin typeface="Arial" charset="0"/>
              <a:ea typeface="Arial" charset="0"/>
              <a:cs typeface="Arial" charset="0"/>
            </a:endParaRPr>
          </a:p>
          <a:p>
            <a:pPr marL="457200" indent="-457200">
              <a:buAutoNum type="alphaUcPeriod"/>
            </a:pPr>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B.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avium</a:t>
            </a:r>
            <a:r>
              <a:rPr lang="en-US" sz="2000" i="1" dirty="0" smtClean="0">
                <a:latin typeface="Arial" charset="0"/>
                <a:ea typeface="Arial" charset="0"/>
                <a:cs typeface="Arial" charset="0"/>
              </a:rPr>
              <a:t> complex</a:t>
            </a:r>
          </a:p>
          <a:p>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C.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marinum</a:t>
            </a:r>
            <a:endParaRPr lang="en-US" sz="2000" i="1" dirty="0" smtClean="0">
              <a:latin typeface="Arial" charset="0"/>
              <a:ea typeface="Arial" charset="0"/>
              <a:cs typeface="Arial" charset="0"/>
            </a:endParaRPr>
          </a:p>
          <a:p>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D.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abscessus</a:t>
            </a:r>
            <a:endParaRPr lang="en-US" sz="2000" i="1" dirty="0" smtClean="0">
              <a:latin typeface="Arial" charset="0"/>
              <a:ea typeface="Arial" charset="0"/>
              <a:cs typeface="Arial" charset="0"/>
            </a:endParaRPr>
          </a:p>
        </p:txBody>
      </p:sp>
    </p:spTree>
    <p:extLst>
      <p:ext uri="{BB962C8B-B14F-4D97-AF65-F5344CB8AC3E}">
        <p14:creationId xmlns:p14="http://schemas.microsoft.com/office/powerpoint/2010/main" val="1122483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#2</a:t>
            </a:r>
            <a:endParaRPr lang="en-US" sz="3400" b="1" dirty="0">
              <a:latin typeface="Arial" charset="0"/>
              <a:ea typeface="Arial" charset="0"/>
              <a:cs typeface="Arial" charset="0"/>
            </a:endParaRPr>
          </a:p>
        </p:txBody>
      </p:sp>
      <p:sp>
        <p:nvSpPr>
          <p:cNvPr id="21" name="Content Placeholder 2"/>
          <p:cNvSpPr>
            <a:spLocks noGrp="1"/>
          </p:cNvSpPr>
          <p:nvPr>
            <p:ph idx="1"/>
          </p:nvPr>
        </p:nvSpPr>
        <p:spPr>
          <a:xfrm>
            <a:off x="-184468" y="699252"/>
            <a:ext cx="9235440" cy="3269244"/>
          </a:xfrm>
        </p:spPr>
        <p:txBody>
          <a:bodyPr>
            <a:noAutofit/>
          </a:bodyPr>
          <a:lstStyle/>
          <a:p>
            <a:pPr marL="457200" lvl="1" indent="0">
              <a:buNone/>
            </a:pPr>
            <a:r>
              <a:rPr lang="en-US" sz="2000" dirty="0" smtClean="0">
                <a:latin typeface="Arial" charset="0"/>
                <a:ea typeface="Arial" charset="0"/>
                <a:cs typeface="Arial" charset="0"/>
              </a:rPr>
              <a:t>51 M avid seaman presented to the ED for non healing swelling of left fourth finger after sustaining an injury due to a wood splinter on the same finger while working on his boat 15 months ago. For concern of possible gout of that area, he had received a local steroid injection in that finger. MRI showed </a:t>
            </a:r>
            <a:r>
              <a:rPr lang="en-US" sz="2000" dirty="0" err="1" smtClean="0">
                <a:latin typeface="Arial" charset="0"/>
                <a:ea typeface="Arial" charset="0"/>
                <a:cs typeface="Arial" charset="0"/>
              </a:rPr>
              <a:t>tenosynvoitis</a:t>
            </a:r>
            <a:r>
              <a:rPr lang="en-US" sz="2000" dirty="0" smtClean="0">
                <a:latin typeface="Arial" charset="0"/>
                <a:ea typeface="Arial" charset="0"/>
                <a:cs typeface="Arial" charset="0"/>
              </a:rPr>
              <a:t> of 4</a:t>
            </a:r>
            <a:r>
              <a:rPr lang="en-US" sz="2000" baseline="30000" dirty="0" smtClean="0">
                <a:latin typeface="Arial" charset="0"/>
                <a:ea typeface="Arial" charset="0"/>
                <a:cs typeface="Arial" charset="0"/>
              </a:rPr>
              <a:t>th</a:t>
            </a:r>
            <a:r>
              <a:rPr lang="en-US" sz="2000" dirty="0" smtClean="0">
                <a:latin typeface="Arial" charset="0"/>
                <a:ea typeface="Arial" charset="0"/>
                <a:cs typeface="Arial" charset="0"/>
              </a:rPr>
              <a:t> extensor tendons.  </a:t>
            </a:r>
          </a:p>
          <a:p>
            <a:pPr marL="457200" lvl="1" indent="0">
              <a:buNone/>
            </a:pPr>
            <a:endParaRPr lang="en-US" sz="2000" dirty="0">
              <a:latin typeface="Arial" charset="0"/>
              <a:ea typeface="Arial" charset="0"/>
              <a:cs typeface="Arial" charset="0"/>
            </a:endParaRPr>
          </a:p>
          <a:p>
            <a:pPr marL="457200" lvl="1" indent="0">
              <a:buNone/>
            </a:pPr>
            <a:r>
              <a:rPr lang="en-US" sz="2000" dirty="0" smtClean="0">
                <a:latin typeface="Arial" charset="0"/>
                <a:ea typeface="Arial" charset="0"/>
                <a:cs typeface="Arial" charset="0"/>
              </a:rPr>
              <a:t>An I&amp;D was performed and an AFB culture is performed</a:t>
            </a:r>
            <a:r>
              <a:rPr lang="en-US" sz="2000" b="1" dirty="0" smtClean="0">
                <a:latin typeface="Arial" charset="0"/>
                <a:ea typeface="Arial" charset="0"/>
                <a:cs typeface="Arial" charset="0"/>
              </a:rPr>
              <a:t>. There is presence of yellow pigmented colonies </a:t>
            </a:r>
            <a:r>
              <a:rPr lang="en-US" sz="2000" b="1" dirty="0">
                <a:latin typeface="Arial" charset="0"/>
                <a:ea typeface="Arial" charset="0"/>
                <a:cs typeface="Arial" charset="0"/>
              </a:rPr>
              <a:t>after exposure to light in 10 days</a:t>
            </a:r>
            <a:endParaRPr lang="en-US" sz="2000" dirty="0">
              <a:latin typeface="Arial" charset="0"/>
              <a:ea typeface="Arial" charset="0"/>
              <a:cs typeface="Arial" charset="0"/>
            </a:endParaRPr>
          </a:p>
          <a:p>
            <a:pPr marL="457200" lvl="1" indent="0">
              <a:buNone/>
            </a:pPr>
            <a:endParaRPr lang="en-US" sz="2000" dirty="0" smtClean="0">
              <a:latin typeface="Arial" charset="0"/>
              <a:ea typeface="Arial" charset="0"/>
              <a:cs typeface="Arial" charset="0"/>
            </a:endParaRPr>
          </a:p>
          <a:p>
            <a:pPr marL="457200" lvl="1" indent="0">
              <a:buNone/>
            </a:pPr>
            <a:r>
              <a:rPr lang="en-US" sz="2000" dirty="0" smtClean="0">
                <a:latin typeface="Arial" charset="0"/>
                <a:ea typeface="Arial" charset="0"/>
                <a:cs typeface="Arial" charset="0"/>
              </a:rPr>
              <a:t>The most likely organism is: </a:t>
            </a:r>
          </a:p>
        </p:txBody>
      </p:sp>
      <p:pic>
        <p:nvPicPr>
          <p:cNvPr id="3" name="Picture 2"/>
          <p:cNvPicPr>
            <a:picLocks noChangeAspect="1"/>
          </p:cNvPicPr>
          <p:nvPr/>
        </p:nvPicPr>
        <p:blipFill>
          <a:blip r:embed="rId3"/>
          <a:stretch>
            <a:fillRect/>
          </a:stretch>
        </p:blipFill>
        <p:spPr>
          <a:xfrm>
            <a:off x="9050972" y="212466"/>
            <a:ext cx="2848928" cy="4103502"/>
          </a:xfrm>
          <a:prstGeom prst="rect">
            <a:avLst/>
          </a:prstGeom>
        </p:spPr>
      </p:pic>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4" name="TextBox 3"/>
          <p:cNvSpPr txBox="1"/>
          <p:nvPr/>
        </p:nvSpPr>
        <p:spPr>
          <a:xfrm>
            <a:off x="1049178" y="4323432"/>
            <a:ext cx="6192870" cy="2246769"/>
          </a:xfrm>
          <a:prstGeom prst="rect">
            <a:avLst/>
          </a:prstGeom>
          <a:noFill/>
        </p:spPr>
        <p:txBody>
          <a:bodyPr wrap="square" rtlCol="0">
            <a:spAutoFit/>
          </a:bodyPr>
          <a:lstStyle/>
          <a:p>
            <a:pPr marL="457200" indent="-457200">
              <a:buAutoNum type="alphaUcPeriod"/>
            </a:pP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haemophilum</a:t>
            </a:r>
            <a:endParaRPr lang="en-US" sz="2000" i="1" dirty="0" smtClean="0">
              <a:latin typeface="Arial" charset="0"/>
              <a:ea typeface="Arial" charset="0"/>
              <a:cs typeface="Arial" charset="0"/>
            </a:endParaRPr>
          </a:p>
          <a:p>
            <a:pPr marL="457200" indent="-457200">
              <a:buAutoNum type="alphaUcPeriod"/>
            </a:pPr>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B.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avium</a:t>
            </a:r>
            <a:r>
              <a:rPr lang="en-US" sz="2000" i="1" dirty="0" smtClean="0">
                <a:latin typeface="Arial" charset="0"/>
                <a:ea typeface="Arial" charset="0"/>
                <a:cs typeface="Arial" charset="0"/>
              </a:rPr>
              <a:t> complex</a:t>
            </a:r>
          </a:p>
          <a:p>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C.   </a:t>
            </a:r>
            <a:r>
              <a:rPr lang="en-US" sz="2000" b="1" i="1" dirty="0" smtClean="0">
                <a:latin typeface="Arial" charset="0"/>
                <a:ea typeface="Arial" charset="0"/>
                <a:cs typeface="Arial" charset="0"/>
              </a:rPr>
              <a:t>Mycobacterium </a:t>
            </a:r>
            <a:r>
              <a:rPr lang="en-US" sz="2000" b="1" i="1" dirty="0" err="1" smtClean="0">
                <a:latin typeface="Arial" charset="0"/>
                <a:ea typeface="Arial" charset="0"/>
                <a:cs typeface="Arial" charset="0"/>
              </a:rPr>
              <a:t>marinum</a:t>
            </a:r>
            <a:endParaRPr lang="en-US" sz="2000" b="1" i="1" dirty="0" smtClean="0">
              <a:latin typeface="Arial" charset="0"/>
              <a:ea typeface="Arial" charset="0"/>
              <a:cs typeface="Arial" charset="0"/>
            </a:endParaRPr>
          </a:p>
          <a:p>
            <a:endParaRPr lang="en-US" sz="2000" i="1" dirty="0" smtClean="0">
              <a:latin typeface="Arial" charset="0"/>
              <a:ea typeface="Arial" charset="0"/>
              <a:cs typeface="Arial" charset="0"/>
            </a:endParaRPr>
          </a:p>
          <a:p>
            <a:r>
              <a:rPr lang="en-US" sz="2000" dirty="0" smtClean="0">
                <a:latin typeface="Arial" charset="0"/>
                <a:ea typeface="Arial" charset="0"/>
                <a:cs typeface="Arial" charset="0"/>
              </a:rPr>
              <a:t>D.   </a:t>
            </a:r>
            <a:r>
              <a:rPr lang="en-US" sz="2000" i="1" dirty="0" smtClean="0">
                <a:latin typeface="Arial" charset="0"/>
                <a:ea typeface="Arial" charset="0"/>
                <a:cs typeface="Arial" charset="0"/>
              </a:rPr>
              <a:t>Mycobacterium </a:t>
            </a:r>
            <a:r>
              <a:rPr lang="en-US" sz="2000" i="1" dirty="0" err="1" smtClean="0">
                <a:latin typeface="Arial" charset="0"/>
                <a:ea typeface="Arial" charset="0"/>
                <a:cs typeface="Arial" charset="0"/>
              </a:rPr>
              <a:t>abscessus</a:t>
            </a:r>
            <a:endParaRPr lang="en-US" sz="2000" i="1" dirty="0" smtClean="0">
              <a:latin typeface="Arial" charset="0"/>
              <a:ea typeface="Arial" charset="0"/>
              <a:cs typeface="Arial" charset="0"/>
            </a:endParaRPr>
          </a:p>
        </p:txBody>
      </p:sp>
      <p:cxnSp>
        <p:nvCxnSpPr>
          <p:cNvPr id="7" name="Straight Arrow Connector 6"/>
          <p:cNvCxnSpPr/>
          <p:nvPr/>
        </p:nvCxnSpPr>
        <p:spPr>
          <a:xfrm>
            <a:off x="4701992" y="5771469"/>
            <a:ext cx="100148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834367" y="5417526"/>
            <a:ext cx="6262915" cy="707886"/>
          </a:xfrm>
          <a:prstGeom prst="rect">
            <a:avLst/>
          </a:prstGeom>
          <a:noFill/>
        </p:spPr>
        <p:txBody>
          <a:bodyPr wrap="square" rtlCol="0">
            <a:spAutoFit/>
          </a:bodyPr>
          <a:lstStyle/>
          <a:p>
            <a:pPr marL="285750" indent="-285750">
              <a:buFont typeface="Wingdings" charset="2"/>
              <a:buChar char="§"/>
            </a:pPr>
            <a:r>
              <a:rPr lang="en-US" sz="2000" dirty="0" smtClean="0">
                <a:latin typeface="Arial" charset="0"/>
                <a:ea typeface="Arial" charset="0"/>
                <a:cs typeface="Arial" charset="0"/>
              </a:rPr>
              <a:t>Growth in 10 days: slow grower</a:t>
            </a:r>
          </a:p>
          <a:p>
            <a:pPr marL="285750" indent="-285750">
              <a:buFont typeface="Wingdings" charset="2"/>
              <a:buChar char="§"/>
            </a:pPr>
            <a:r>
              <a:rPr lang="en-US" sz="2000" dirty="0" smtClean="0">
                <a:latin typeface="Arial" charset="0"/>
                <a:ea typeface="Arial" charset="0"/>
                <a:cs typeface="Arial" charset="0"/>
              </a:rPr>
              <a:t>Pigment under light: Group I, </a:t>
            </a:r>
            <a:r>
              <a:rPr lang="en-US" sz="2000" dirty="0" err="1" smtClean="0">
                <a:latin typeface="Arial" charset="0"/>
                <a:ea typeface="Arial" charset="0"/>
                <a:cs typeface="Arial" charset="0"/>
              </a:rPr>
              <a:t>photochromogen</a:t>
            </a:r>
            <a:endParaRPr lang="en-US" sz="2000" dirty="0">
              <a:latin typeface="Arial" charset="0"/>
              <a:ea typeface="Arial" charset="0"/>
              <a:cs typeface="Arial" charset="0"/>
            </a:endParaRPr>
          </a:p>
        </p:txBody>
      </p:sp>
      <p:sp>
        <p:nvSpPr>
          <p:cNvPr id="10" name="Content Placeholder 2"/>
          <p:cNvSpPr txBox="1">
            <a:spLocks/>
          </p:cNvSpPr>
          <p:nvPr/>
        </p:nvSpPr>
        <p:spPr>
          <a:xfrm>
            <a:off x="10188762" y="4275558"/>
            <a:ext cx="2844800" cy="410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Font typeface="Arial"/>
              <a:buNone/>
            </a:pPr>
            <a:r>
              <a:rPr lang="en-US" sz="1500" dirty="0" smtClean="0">
                <a:latin typeface="Arial" charset="0"/>
                <a:ea typeface="Arial" charset="0"/>
                <a:cs typeface="Arial" charset="0"/>
              </a:rPr>
              <a:t>Sin et al, 2019</a:t>
            </a:r>
          </a:p>
        </p:txBody>
      </p:sp>
    </p:spTree>
    <p:extLst>
      <p:ext uri="{BB962C8B-B14F-4D97-AF65-F5344CB8AC3E}">
        <p14:creationId xmlns:p14="http://schemas.microsoft.com/office/powerpoint/2010/main" val="1649208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#3</a:t>
            </a:r>
            <a:endParaRPr lang="en-US" sz="3400" b="1" dirty="0">
              <a:latin typeface="Arial" charset="0"/>
              <a:ea typeface="Arial" charset="0"/>
              <a:cs typeface="Arial" charset="0"/>
            </a:endParaRPr>
          </a:p>
        </p:txBody>
      </p:sp>
      <p:sp>
        <p:nvSpPr>
          <p:cNvPr id="21" name="Content Placeholder 2"/>
          <p:cNvSpPr>
            <a:spLocks noGrp="1"/>
          </p:cNvSpPr>
          <p:nvPr>
            <p:ph idx="1"/>
          </p:nvPr>
        </p:nvSpPr>
        <p:spPr>
          <a:xfrm>
            <a:off x="-154487" y="779205"/>
            <a:ext cx="11669332" cy="3269244"/>
          </a:xfrm>
        </p:spPr>
        <p:txBody>
          <a:bodyPr>
            <a:noAutofit/>
          </a:bodyPr>
          <a:lstStyle/>
          <a:p>
            <a:pPr marL="457200" lvl="1" indent="0">
              <a:buNone/>
            </a:pPr>
            <a:r>
              <a:rPr lang="en-US" sz="2000" dirty="0" smtClean="0">
                <a:latin typeface="Arial" charset="0"/>
                <a:ea typeface="Arial" charset="0"/>
                <a:cs typeface="Arial" charset="0"/>
              </a:rPr>
              <a:t>Most </a:t>
            </a:r>
            <a:r>
              <a:rPr lang="en-US" sz="2000" i="1" dirty="0" smtClean="0">
                <a:latin typeface="Arial" charset="0"/>
                <a:ea typeface="Arial" charset="0"/>
                <a:cs typeface="Arial" charset="0"/>
              </a:rPr>
              <a:t>Mycobacteria</a:t>
            </a:r>
            <a:r>
              <a:rPr lang="en-US" sz="2000" dirty="0" smtClean="0">
                <a:latin typeface="Arial" charset="0"/>
                <a:ea typeface="Arial" charset="0"/>
                <a:cs typeface="Arial" charset="0"/>
              </a:rPr>
              <a:t> grow at 35 – 37</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however, this AFB culture was </a:t>
            </a:r>
            <a:r>
              <a:rPr lang="en-US" sz="2000" u="sng" dirty="0" smtClean="0">
                <a:latin typeface="Arial" charset="0"/>
                <a:ea typeface="Arial" charset="0"/>
                <a:cs typeface="Arial" charset="0"/>
              </a:rPr>
              <a:t>also</a:t>
            </a:r>
            <a:r>
              <a:rPr lang="en-US" sz="2000" dirty="0" smtClean="0">
                <a:latin typeface="Arial" charset="0"/>
                <a:ea typeface="Arial" charset="0"/>
                <a:cs typeface="Arial" charset="0"/>
              </a:rPr>
              <a:t> incubated at what temperature for isolation of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marinum</a:t>
            </a:r>
            <a:r>
              <a:rPr lang="en-US" sz="2000" dirty="0" smtClean="0">
                <a:latin typeface="Arial" charset="0"/>
                <a:ea typeface="Arial" charset="0"/>
                <a:cs typeface="Arial" charset="0"/>
              </a:rPr>
              <a:t>?  </a:t>
            </a: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4" name="TextBox 3"/>
          <p:cNvSpPr txBox="1"/>
          <p:nvPr/>
        </p:nvSpPr>
        <p:spPr>
          <a:xfrm>
            <a:off x="1030890" y="1787160"/>
            <a:ext cx="5157216" cy="1323439"/>
          </a:xfrm>
          <a:prstGeom prst="rect">
            <a:avLst/>
          </a:prstGeom>
          <a:noFill/>
        </p:spPr>
        <p:txBody>
          <a:bodyPr wrap="square" rtlCol="0">
            <a:spAutoFit/>
          </a:bodyPr>
          <a:lstStyle/>
          <a:p>
            <a:pPr marL="457200" indent="-457200">
              <a:buAutoNum type="alphaUcPeriod"/>
            </a:pPr>
            <a:r>
              <a:rPr lang="en-US" sz="2000" dirty="0" smtClean="0">
                <a:latin typeface="Arial" charset="0"/>
                <a:ea typeface="Arial" charset="0"/>
                <a:cs typeface="Arial" charset="0"/>
              </a:rPr>
              <a:t>30 – 32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a:t>
            </a:r>
          </a:p>
          <a:p>
            <a:pPr marL="457200" indent="-457200">
              <a:buAutoNum type="alphaUcPeriod"/>
            </a:pPr>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B.</a:t>
            </a:r>
            <a:r>
              <a:rPr lang="en-US" sz="2000" dirty="0">
                <a:latin typeface="Arial" charset="0"/>
                <a:ea typeface="Arial" charset="0"/>
                <a:cs typeface="Arial" charset="0"/>
              </a:rPr>
              <a:t> </a:t>
            </a:r>
            <a:r>
              <a:rPr lang="en-US" sz="2000" dirty="0" smtClean="0">
                <a:latin typeface="Arial" charset="0"/>
                <a:ea typeface="Arial" charset="0"/>
                <a:cs typeface="Arial" charset="0"/>
              </a:rPr>
              <a:t>  40 – 42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a:t>
            </a:r>
          </a:p>
          <a:p>
            <a:endParaRPr lang="en-US" sz="2000" dirty="0" smtClean="0">
              <a:latin typeface="Arial" charset="0"/>
              <a:ea typeface="Arial" charset="0"/>
              <a:cs typeface="Arial" charset="0"/>
            </a:endParaRPr>
          </a:p>
        </p:txBody>
      </p:sp>
    </p:spTree>
    <p:extLst>
      <p:ext uri="{BB962C8B-B14F-4D97-AF65-F5344CB8AC3E}">
        <p14:creationId xmlns:p14="http://schemas.microsoft.com/office/powerpoint/2010/main" val="1343540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#3</a:t>
            </a:r>
            <a:endParaRPr lang="en-US" sz="3400" b="1" dirty="0">
              <a:latin typeface="Arial" charset="0"/>
              <a:ea typeface="Arial" charset="0"/>
              <a:cs typeface="Arial" charset="0"/>
            </a:endParaRPr>
          </a:p>
        </p:txBody>
      </p:sp>
      <p:sp>
        <p:nvSpPr>
          <p:cNvPr id="21" name="Content Placeholder 2"/>
          <p:cNvSpPr>
            <a:spLocks noGrp="1"/>
          </p:cNvSpPr>
          <p:nvPr>
            <p:ph idx="1"/>
          </p:nvPr>
        </p:nvSpPr>
        <p:spPr>
          <a:xfrm>
            <a:off x="-184468" y="699252"/>
            <a:ext cx="11669332" cy="3269244"/>
          </a:xfrm>
        </p:spPr>
        <p:txBody>
          <a:bodyPr>
            <a:noAutofit/>
          </a:bodyPr>
          <a:lstStyle/>
          <a:p>
            <a:pPr marL="457200" lvl="1" indent="0">
              <a:buNone/>
            </a:pPr>
            <a:r>
              <a:rPr lang="en-US" sz="2000" dirty="0" smtClean="0">
                <a:latin typeface="Arial" charset="0"/>
                <a:ea typeface="Arial" charset="0"/>
                <a:cs typeface="Arial" charset="0"/>
              </a:rPr>
              <a:t>Most </a:t>
            </a:r>
            <a:r>
              <a:rPr lang="en-US" sz="2000" i="1" dirty="0" smtClean="0">
                <a:latin typeface="Arial" charset="0"/>
                <a:ea typeface="Arial" charset="0"/>
                <a:cs typeface="Arial" charset="0"/>
              </a:rPr>
              <a:t>Mycobacteria</a:t>
            </a:r>
            <a:r>
              <a:rPr lang="en-US" sz="2000" dirty="0" smtClean="0">
                <a:latin typeface="Arial" charset="0"/>
                <a:ea typeface="Arial" charset="0"/>
                <a:cs typeface="Arial" charset="0"/>
              </a:rPr>
              <a:t> grow at 35 – 37</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however, this AFB culture was </a:t>
            </a:r>
            <a:r>
              <a:rPr lang="en-US" sz="2000" u="sng" dirty="0" smtClean="0">
                <a:latin typeface="Arial" charset="0"/>
                <a:ea typeface="Arial" charset="0"/>
                <a:cs typeface="Arial" charset="0"/>
              </a:rPr>
              <a:t>also</a:t>
            </a:r>
            <a:r>
              <a:rPr lang="en-US" sz="2000" dirty="0">
                <a:latin typeface="Arial" charset="0"/>
                <a:ea typeface="Arial" charset="0"/>
                <a:cs typeface="Arial" charset="0"/>
              </a:rPr>
              <a:t> </a:t>
            </a:r>
            <a:r>
              <a:rPr lang="en-US" sz="2000" dirty="0" smtClean="0">
                <a:latin typeface="Arial" charset="0"/>
                <a:ea typeface="Arial" charset="0"/>
                <a:cs typeface="Arial" charset="0"/>
              </a:rPr>
              <a:t>incubated at what temperature for isolation of </a:t>
            </a: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marinum</a:t>
            </a:r>
            <a:r>
              <a:rPr lang="en-US" sz="2000" dirty="0" smtClean="0">
                <a:latin typeface="Arial" charset="0"/>
                <a:ea typeface="Arial" charset="0"/>
                <a:cs typeface="Arial" charset="0"/>
              </a:rPr>
              <a:t>?  </a:t>
            </a:r>
          </a:p>
        </p:txBody>
      </p:sp>
      <p:sp>
        <p:nvSpPr>
          <p:cNvPr id="8" name="Content Placeholder 2">
            <a:extLst>
              <a:ext uri="{FF2B5EF4-FFF2-40B4-BE49-F238E27FC236}">
                <a16:creationId xmlns="" xmlns:a16="http://schemas.microsoft.com/office/drawing/2014/main"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4" name="TextBox 3"/>
          <p:cNvSpPr txBox="1"/>
          <p:nvPr/>
        </p:nvSpPr>
        <p:spPr>
          <a:xfrm>
            <a:off x="1030890" y="1787160"/>
            <a:ext cx="5157216" cy="2246769"/>
          </a:xfrm>
          <a:prstGeom prst="rect">
            <a:avLst/>
          </a:prstGeom>
          <a:noFill/>
        </p:spPr>
        <p:txBody>
          <a:bodyPr wrap="square" rtlCol="0">
            <a:spAutoFit/>
          </a:bodyPr>
          <a:lstStyle/>
          <a:p>
            <a:pPr marL="457200" indent="-457200">
              <a:buAutoNum type="alphaUcPeriod"/>
            </a:pPr>
            <a:r>
              <a:rPr lang="en-US" sz="2000" b="1" dirty="0" smtClean="0">
                <a:latin typeface="Arial" charset="0"/>
                <a:ea typeface="Arial" charset="0"/>
                <a:cs typeface="Arial" charset="0"/>
              </a:rPr>
              <a:t>30 – 32</a:t>
            </a:r>
            <a:r>
              <a:rPr lang="en-US" sz="2000" b="1" baseline="30000" dirty="0" smtClean="0">
                <a:latin typeface="Arial" charset="0"/>
                <a:ea typeface="Arial" charset="0"/>
                <a:cs typeface="Arial" charset="0"/>
              </a:rPr>
              <a:t>o</a:t>
            </a:r>
            <a:r>
              <a:rPr lang="en-US" sz="2000" b="1" dirty="0" smtClean="0">
                <a:latin typeface="Arial" charset="0"/>
                <a:ea typeface="Arial" charset="0"/>
                <a:cs typeface="Arial" charset="0"/>
              </a:rPr>
              <a:t>C</a:t>
            </a:r>
          </a:p>
          <a:p>
            <a:pPr marL="457200" indent="-457200">
              <a:buAutoNum type="alphaUcPeriod"/>
            </a:pPr>
            <a:endParaRPr lang="en-US" sz="2000" dirty="0" smtClean="0">
              <a:latin typeface="Arial" charset="0"/>
              <a:ea typeface="Arial" charset="0"/>
              <a:cs typeface="Arial" charset="0"/>
            </a:endParaRPr>
          </a:p>
          <a:p>
            <a:pPr marL="457200" indent="-457200">
              <a:buAutoNum type="alphaUcPeriod"/>
            </a:pPr>
            <a:endParaRPr lang="en-US" sz="2000" dirty="0">
              <a:latin typeface="Arial" charset="0"/>
              <a:ea typeface="Arial" charset="0"/>
              <a:cs typeface="Arial" charset="0"/>
            </a:endParaRPr>
          </a:p>
          <a:p>
            <a:pPr marL="457200" indent="-457200">
              <a:buAutoNum type="alphaUcPeriod"/>
            </a:pPr>
            <a:endParaRPr lang="en-US" sz="2000" dirty="0" smtClean="0">
              <a:latin typeface="Arial" charset="0"/>
              <a:ea typeface="Arial" charset="0"/>
              <a:cs typeface="Arial" charset="0"/>
            </a:endParaRPr>
          </a:p>
          <a:p>
            <a:pPr marL="457200" indent="-457200">
              <a:buAutoNum type="alphaUcPeriod"/>
            </a:pPr>
            <a:endParaRPr lang="en-US" sz="2000" dirty="0" smtClean="0">
              <a:latin typeface="Arial" charset="0"/>
              <a:ea typeface="Arial" charset="0"/>
              <a:cs typeface="Arial" charset="0"/>
            </a:endParaRPr>
          </a:p>
          <a:p>
            <a:r>
              <a:rPr lang="en-US" sz="2000" dirty="0" smtClean="0">
                <a:latin typeface="Arial" charset="0"/>
                <a:ea typeface="Arial" charset="0"/>
                <a:cs typeface="Arial" charset="0"/>
              </a:rPr>
              <a:t>B</a:t>
            </a:r>
            <a:r>
              <a:rPr lang="en-US" sz="2000" b="1" dirty="0" smtClean="0">
                <a:latin typeface="Arial" charset="0"/>
                <a:ea typeface="Arial" charset="0"/>
                <a:cs typeface="Arial" charset="0"/>
              </a:rPr>
              <a:t>.</a:t>
            </a:r>
            <a:r>
              <a:rPr lang="en-US" sz="2000" b="1" dirty="0">
                <a:latin typeface="Arial" charset="0"/>
                <a:ea typeface="Arial" charset="0"/>
                <a:cs typeface="Arial" charset="0"/>
              </a:rPr>
              <a:t> </a:t>
            </a:r>
            <a:r>
              <a:rPr lang="en-US" sz="2000" b="1" dirty="0" smtClean="0">
                <a:latin typeface="Arial" charset="0"/>
                <a:ea typeface="Arial" charset="0"/>
                <a:cs typeface="Arial" charset="0"/>
              </a:rPr>
              <a:t>  </a:t>
            </a:r>
            <a:r>
              <a:rPr lang="en-US" sz="2000" dirty="0" smtClean="0">
                <a:latin typeface="Arial" charset="0"/>
                <a:ea typeface="Arial" charset="0"/>
                <a:cs typeface="Arial" charset="0"/>
              </a:rPr>
              <a:t>40 – 42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a:t>
            </a:r>
          </a:p>
          <a:p>
            <a:endParaRPr lang="en-US" sz="2000" dirty="0" smtClean="0">
              <a:latin typeface="Arial" charset="0"/>
              <a:ea typeface="Arial" charset="0"/>
              <a:cs typeface="Arial" charset="0"/>
            </a:endParaRPr>
          </a:p>
        </p:txBody>
      </p:sp>
      <p:cxnSp>
        <p:nvCxnSpPr>
          <p:cNvPr id="10" name="Straight Arrow Connector 9"/>
          <p:cNvCxnSpPr/>
          <p:nvPr/>
        </p:nvCxnSpPr>
        <p:spPr>
          <a:xfrm>
            <a:off x="2959231" y="1957361"/>
            <a:ext cx="457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3609498" y="1787160"/>
            <a:ext cx="7183420" cy="1323439"/>
          </a:xfrm>
          <a:prstGeom prst="rect">
            <a:avLst/>
          </a:prstGeom>
        </p:spPr>
        <p:txBody>
          <a:bodyPr wrap="square">
            <a:spAutoFit/>
          </a:bodyPr>
          <a:lstStyle/>
          <a:p>
            <a:pPr marL="342900" indent="-342900">
              <a:buFont typeface="Wingdings" charset="2"/>
              <a:buChar char="§"/>
            </a:pPr>
            <a:r>
              <a:rPr lang="en-US" sz="2000" b="1" i="1" dirty="0" smtClean="0">
                <a:latin typeface="Arial" charset="0"/>
                <a:ea typeface="Arial" charset="0"/>
                <a:cs typeface="Arial" charset="0"/>
              </a:rPr>
              <a:t>M. </a:t>
            </a:r>
            <a:r>
              <a:rPr lang="en-US" sz="2000" b="1" i="1" dirty="0" err="1" smtClean="0">
                <a:latin typeface="Arial" charset="0"/>
                <a:ea typeface="Arial" charset="0"/>
                <a:cs typeface="Arial" charset="0"/>
              </a:rPr>
              <a:t>marinum</a:t>
            </a:r>
            <a:r>
              <a:rPr lang="en-US" sz="2000" b="1" i="1" dirty="0" smtClean="0">
                <a:latin typeface="Arial" charset="0"/>
                <a:ea typeface="Arial" charset="0"/>
                <a:cs typeface="Arial" charset="0"/>
              </a:rPr>
              <a:t>, M. </a:t>
            </a:r>
            <a:r>
              <a:rPr lang="en-US" sz="2000" b="1" i="1" dirty="0" err="1" smtClean="0">
                <a:latin typeface="Arial" charset="0"/>
                <a:ea typeface="Arial" charset="0"/>
                <a:cs typeface="Arial" charset="0"/>
              </a:rPr>
              <a:t>haemophilum</a:t>
            </a:r>
            <a:r>
              <a:rPr lang="en-US" sz="2000" b="1" i="1" dirty="0" smtClean="0">
                <a:latin typeface="Arial" charset="0"/>
                <a:ea typeface="Arial" charset="0"/>
                <a:cs typeface="Arial" charset="0"/>
              </a:rPr>
              <a:t>, and M. </a:t>
            </a:r>
            <a:r>
              <a:rPr lang="en-US" sz="2000" b="1" i="1" dirty="0" err="1" smtClean="0">
                <a:latin typeface="Arial" charset="0"/>
                <a:ea typeface="Arial" charset="0"/>
                <a:cs typeface="Arial" charset="0"/>
              </a:rPr>
              <a:t>ulcerans</a:t>
            </a:r>
            <a:r>
              <a:rPr lang="en-US" sz="2000" b="1" i="1" dirty="0" smtClean="0">
                <a:latin typeface="Arial" charset="0"/>
                <a:ea typeface="Arial" charset="0"/>
                <a:cs typeface="Arial" charset="0"/>
              </a:rPr>
              <a:t> </a:t>
            </a:r>
            <a:r>
              <a:rPr lang="en-US" sz="2000" dirty="0" smtClean="0">
                <a:latin typeface="Arial" charset="0"/>
                <a:ea typeface="Arial" charset="0"/>
                <a:cs typeface="Arial" charset="0"/>
              </a:rPr>
              <a:t>require lower incubation temperatures of 30 – 32</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for growth</a:t>
            </a:r>
          </a:p>
          <a:p>
            <a:pPr marL="342900" indent="-342900">
              <a:buFont typeface="Wingdings" charset="2"/>
              <a:buChar char="§"/>
            </a:pPr>
            <a:r>
              <a:rPr lang="en-US" sz="2000" i="1" dirty="0" smtClean="0">
                <a:latin typeface="Arial" charset="0"/>
                <a:ea typeface="Arial" charset="0"/>
                <a:cs typeface="Arial" charset="0"/>
              </a:rPr>
              <a:t>M. </a:t>
            </a:r>
            <a:r>
              <a:rPr lang="en-US" sz="2000" i="1" dirty="0" err="1" smtClean="0">
                <a:latin typeface="Arial" charset="0"/>
                <a:ea typeface="Arial" charset="0"/>
                <a:cs typeface="Arial" charset="0"/>
              </a:rPr>
              <a:t>haemophilum</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also requires supplementation of iron containing compounds</a:t>
            </a:r>
          </a:p>
        </p:txBody>
      </p:sp>
    </p:spTree>
    <p:extLst>
      <p:ext uri="{BB962C8B-B14F-4D97-AF65-F5344CB8AC3E}">
        <p14:creationId xmlns:p14="http://schemas.microsoft.com/office/powerpoint/2010/main" val="877707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1645</TotalTime>
  <Words>3716</Words>
  <Application>Microsoft Macintosh PowerPoint</Application>
  <PresentationFormat>Widescreen</PresentationFormat>
  <Paragraphs>760</Paragraphs>
  <Slides>54</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Calibri</vt:lpstr>
      <vt:lpstr>Calibri Light</vt:lpstr>
      <vt:lpstr>Meta Serif Office Pro</vt:lpstr>
      <vt:lpstr>Wingdings</vt:lpstr>
      <vt:lpstr>Arial</vt:lpstr>
      <vt:lpstr>Office Theme</vt:lpstr>
      <vt:lpstr>Micro Plate Rounds</vt:lpstr>
      <vt:lpstr>Poll #1</vt:lpstr>
      <vt:lpstr>Poll #1</vt:lpstr>
      <vt:lpstr>M. tuberculosis</vt:lpstr>
      <vt:lpstr>NTM: Runyon Classification</vt:lpstr>
      <vt:lpstr>Poll #2</vt:lpstr>
      <vt:lpstr>Poll #2</vt:lpstr>
      <vt:lpstr>Poll #3</vt:lpstr>
      <vt:lpstr>Poll #3</vt:lpstr>
      <vt:lpstr>Poll #3</vt:lpstr>
      <vt:lpstr>Mycobacterium marinum</vt:lpstr>
      <vt:lpstr>Poll #4</vt:lpstr>
      <vt:lpstr>Poll #4</vt:lpstr>
      <vt:lpstr>Poll #4</vt:lpstr>
      <vt:lpstr>Poll #4</vt:lpstr>
      <vt:lpstr>Poll #4</vt:lpstr>
      <vt:lpstr>Poll #4</vt:lpstr>
      <vt:lpstr>RGM</vt:lpstr>
      <vt:lpstr>RGM</vt:lpstr>
      <vt:lpstr>Poll #5</vt:lpstr>
      <vt:lpstr>Poll #5</vt:lpstr>
      <vt:lpstr>IGRA</vt:lpstr>
      <vt:lpstr>IGRA</vt:lpstr>
      <vt:lpstr>QuantiFERON-TB</vt:lpstr>
      <vt:lpstr>QuantiFERON-TB</vt:lpstr>
      <vt:lpstr>Poll #6</vt:lpstr>
      <vt:lpstr>IGRAs</vt:lpstr>
      <vt:lpstr>QuantiFERON: Limitations </vt:lpstr>
      <vt:lpstr>QuantiFERON: Limitations </vt:lpstr>
      <vt:lpstr>Summary</vt:lpstr>
      <vt:lpstr>Mycology</vt:lpstr>
      <vt:lpstr>PowerPoint Presentation</vt:lpstr>
      <vt:lpstr>Poll #7</vt:lpstr>
      <vt:lpstr>Poll #7b</vt:lpstr>
      <vt:lpstr>Poll #7c</vt:lpstr>
      <vt:lpstr>Poll #7d</vt:lpstr>
      <vt:lpstr>Poll #7e</vt:lpstr>
      <vt:lpstr>Poll #7f</vt:lpstr>
      <vt:lpstr>Poll #7g</vt:lpstr>
      <vt:lpstr>Poll #7h</vt:lpstr>
      <vt:lpstr>Poll #7i</vt:lpstr>
      <vt:lpstr>Specimen Collection</vt:lpstr>
      <vt:lpstr>Specimen Processing</vt:lpstr>
      <vt:lpstr>Specimen Processing</vt:lpstr>
      <vt:lpstr>Specimen Processing</vt:lpstr>
      <vt:lpstr>Direct Smear</vt:lpstr>
      <vt:lpstr>Poll #6</vt:lpstr>
      <vt:lpstr>Poll #6</vt:lpstr>
      <vt:lpstr>Specimen Processing</vt:lpstr>
      <vt:lpstr>Culture Media</vt:lpstr>
      <vt:lpstr>Incubation</vt:lpstr>
      <vt:lpstr>Specimen Processing</vt:lpstr>
      <vt:lpstr>Lactophenol Cotton Blue (LPCB)</vt:lpstr>
      <vt:lpstr>Summary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 Plate Rounds</dc:title>
  <dc:creator>Helen Tsai</dc:creator>
  <cp:lastModifiedBy>Helen Tsai</cp:lastModifiedBy>
  <cp:revision>224</cp:revision>
  <dcterms:created xsi:type="dcterms:W3CDTF">2022-02-18T22:38:51Z</dcterms:created>
  <dcterms:modified xsi:type="dcterms:W3CDTF">2022-03-22T12:41:31Z</dcterms:modified>
</cp:coreProperties>
</file>