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78" r:id="rId3"/>
    <p:sldId id="289" r:id="rId4"/>
    <p:sldId id="317" r:id="rId5"/>
    <p:sldId id="348" r:id="rId6"/>
    <p:sldId id="345" r:id="rId7"/>
    <p:sldId id="352" r:id="rId8"/>
    <p:sldId id="320" r:id="rId9"/>
    <p:sldId id="321" r:id="rId10"/>
    <p:sldId id="326" r:id="rId11"/>
    <p:sldId id="294" r:id="rId12"/>
    <p:sldId id="295" r:id="rId13"/>
    <p:sldId id="293" r:id="rId14"/>
    <p:sldId id="272" r:id="rId15"/>
    <p:sldId id="273" r:id="rId16"/>
    <p:sldId id="297" r:id="rId17"/>
    <p:sldId id="298" r:id="rId18"/>
    <p:sldId id="280" r:id="rId19"/>
    <p:sldId id="276" r:id="rId20"/>
    <p:sldId id="275" r:id="rId21"/>
    <p:sldId id="296" r:id="rId22"/>
    <p:sldId id="307" r:id="rId23"/>
    <p:sldId id="308" r:id="rId24"/>
    <p:sldId id="335" r:id="rId25"/>
    <p:sldId id="330" r:id="rId26"/>
    <p:sldId id="332" r:id="rId27"/>
    <p:sldId id="327" r:id="rId28"/>
    <p:sldId id="329" r:id="rId29"/>
    <p:sldId id="334" r:id="rId30"/>
    <p:sldId id="301" r:id="rId31"/>
    <p:sldId id="342" r:id="rId32"/>
    <p:sldId id="343" r:id="rId33"/>
    <p:sldId id="344" r:id="rId34"/>
    <p:sldId id="341" r:id="rId35"/>
    <p:sldId id="339" r:id="rId36"/>
    <p:sldId id="3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8"/>
    <p:restoredTop sz="90607"/>
  </p:normalViewPr>
  <p:slideViewPr>
    <p:cSldViewPr snapToGrid="0" snapToObjects="1">
      <p:cViewPr>
        <p:scale>
          <a:sx n="96" d="100"/>
          <a:sy n="96" d="100"/>
        </p:scale>
        <p:origin x="240" y="336"/>
      </p:cViewPr>
      <p:guideLst>
        <p:guide orient="horz" pos="2712"/>
        <p:guide pos="3840"/>
      </p:guideLst>
    </p:cSldViewPr>
  </p:slideViewPr>
  <p:notesTextViewPr>
    <p:cViewPr>
      <p:scale>
        <a:sx n="70" d="100"/>
        <a:sy n="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2CFF-EADA-F045-8D2F-51202CC3050A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FE55C-2540-D743-B32F-AD0F3CA6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01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9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91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fluorochrome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 is more sensitive than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Kinyoun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 not all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fluorochrome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positive smears will be positive by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Kinyoun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method. Would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eported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as: “Rare AFB seen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fluorochrome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stain only”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44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detect</a:t>
            </a:r>
            <a:r>
              <a:rPr lang="en-US" baseline="0" dirty="0" smtClean="0"/>
              <a:t> mycobacteria in acid fast smear of a sputum sample, more than &gt;10,000 organisms per mL of sputum are needed to visualize the bacilli with a 100x oil immersion objective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33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Cultures are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incoluated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to liquid and solid media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Some species grow better in liquid media; some grow better on solid media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32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03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LJ Slant</a:t>
            </a:r>
          </a:p>
          <a:p>
            <a:r>
              <a:rPr lang="en-US" dirty="0" smtClean="0"/>
              <a:t>Contains malachite green, glycerol, asparagine, potato starch, coagulated eggs, mineral salt solution</a:t>
            </a:r>
          </a:p>
          <a:p>
            <a:r>
              <a:rPr lang="en-US" dirty="0" smtClean="0"/>
              <a:t>Low levels of </a:t>
            </a:r>
            <a:r>
              <a:rPr lang="en-US" dirty="0" err="1" smtClean="0"/>
              <a:t>nalidixic</a:t>
            </a:r>
            <a:r>
              <a:rPr lang="en-US" dirty="0" smtClean="0"/>
              <a:t> acid and penicillin also present. Inhibits GP and GN.</a:t>
            </a:r>
          </a:p>
          <a:p>
            <a:r>
              <a:rPr lang="en-US" dirty="0" smtClean="0"/>
              <a:t>Loosen cap, horizontal, x1 week, then upright tight sealing. Up to 6 weeks.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or reduce other bacteria in the specimen that can grow faster than or overgrow the mycobacteria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Mycobacteria are more resistant to this process but this process needs to be carefully followed to avoid harm to mycobacteria from extended exposure times, etc..  </a:t>
            </a:r>
          </a:p>
          <a:p>
            <a:r>
              <a:rPr lang="en-US" dirty="0"/>
              <a:t>Don’t need to decontaminate if urine collected from suprapubic catheter</a:t>
            </a:r>
          </a:p>
          <a:p>
            <a:r>
              <a:rPr lang="en-US" dirty="0"/>
              <a:t>Similarly, no need for blood, CSF, joint aspiration, pericardial fluid, etc.</a:t>
            </a:r>
          </a:p>
          <a:p>
            <a:endParaRPr lang="en-US" dirty="0"/>
          </a:p>
          <a:p>
            <a:r>
              <a:rPr lang="en-US" dirty="0"/>
              <a:t>TB base solution contains sodium hydroxide and sodium citrate. Add NAC -&gt; Digestion of mucus.</a:t>
            </a:r>
          </a:p>
          <a:p>
            <a:r>
              <a:rPr lang="en-US" dirty="0"/>
              <a:t>Centrifuge 1:1 specimen to TB base/NAC and vortex mix to liquefy. Let it sit for 15 mins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4647A-2560-2743-9FC3-7EFDAB96CC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1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200" dirty="0" err="1" smtClean="0"/>
              <a:t>Middlebrook</a:t>
            </a:r>
            <a:r>
              <a:rPr lang="en-US" sz="1200" dirty="0" smtClean="0"/>
              <a:t> 7H9 and brain heart infusion broth formulation</a:t>
            </a:r>
          </a:p>
          <a:p>
            <a:pPr>
              <a:buFontTx/>
              <a:buChar char="-"/>
            </a:pPr>
            <a:r>
              <a:rPr lang="en-US" sz="1200" dirty="0" smtClean="0"/>
              <a:t>For sterile specimens: blood and bone marrow</a:t>
            </a:r>
          </a:p>
          <a:p>
            <a:pPr>
              <a:buFontTx/>
              <a:buChar char="-"/>
            </a:pPr>
            <a:r>
              <a:rPr lang="en-US" sz="1200" dirty="0" smtClean="0"/>
              <a:t>Inject specimen directly to the bottle</a:t>
            </a:r>
          </a:p>
          <a:p>
            <a:pPr>
              <a:buFontTx/>
              <a:buChar char="-"/>
            </a:pPr>
            <a:r>
              <a:rPr lang="en-US" sz="1200" dirty="0" smtClean="0"/>
              <a:t>Incubate in </a:t>
            </a:r>
            <a:r>
              <a:rPr lang="en-US" sz="1200" dirty="0" err="1" smtClean="0"/>
              <a:t>BacTec</a:t>
            </a:r>
            <a:r>
              <a:rPr lang="en-US" sz="1200" dirty="0" smtClean="0"/>
              <a:t> 9240 instrument in Bacteriology Lab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6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34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01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culture flags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positive,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Kinyoun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stain is performed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if AFB are present since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MGIT can flag positive due to bacterial or fungal contamination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29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MAC</a:t>
            </a:r>
            <a:r>
              <a:rPr lang="en-US" sz="1200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found on liver and LN biopsies performed for diffuse intra-abdominal lymphadenopathy</a:t>
            </a:r>
            <a:r>
              <a:rPr lang="en-US" sz="1200" baseline="0" dirty="0" smtClean="0">
                <a:latin typeface="Arial" charset="0"/>
                <a:ea typeface="Arial" charset="0"/>
                <a:cs typeface="Arial" charset="0"/>
              </a:rPr>
              <a:t> 1.5 years ago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73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MAC</a:t>
            </a:r>
            <a:r>
              <a:rPr lang="en-US" sz="1200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found on liver and LN biopsies performed for diffuse intra-abdominal lymphadenopathy</a:t>
            </a:r>
            <a:r>
              <a:rPr lang="en-US" sz="1200" baseline="0" dirty="0" smtClean="0">
                <a:latin typeface="Arial" charset="0"/>
                <a:ea typeface="Arial" charset="0"/>
                <a:cs typeface="Arial" charset="0"/>
              </a:rPr>
              <a:t> 1.5 years ago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0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25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clinical specimen</a:t>
            </a:r>
            <a:r>
              <a:rPr lang="en-US" baseline="0" dirty="0" smtClean="0"/>
              <a:t> (urine, stool, respiratory specimens)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MTB complex: M. tuberculosis, M.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bovis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bovis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BCG, M.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africanum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microti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caprae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pinnipedii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canettii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34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4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8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25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00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81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63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82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Arial" charset="0"/>
                <a:ea typeface="Arial" charset="0"/>
                <a:cs typeface="Arial" charset="0"/>
              </a:rPr>
              <a:t>(if not from subculture, varies depending on the burden of organism)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9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rpoB</a:t>
            </a:r>
            <a:r>
              <a:rPr lang="en-US" sz="15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core region flanked by MTB specific DNA sequences (simultaneous detection of MTB and rifampin resistance)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mutation within sequences in this region -&gt; interferes with  hybridization -&gt; interferes with conformational change -&gt; either delayed onset (partial inhibition) or complete suppression of fluorescence </a:t>
            </a:r>
            <a:endParaRPr lang="en-US" sz="15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6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MTB NAAT testing highly specific, but sensitivity varies depending on specimen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MTB NAAT testing highly specific, but sensitivity varies depending on specimen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8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E55C-2540-D743-B32F-AD0F3CA62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0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9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4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7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5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B9AEC-5CB0-B24A-805F-4A9DFBABCB47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FA32-DC03-EF4E-9A5F-78E955F98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>Micro Plate Rounds</a:t>
            </a:r>
            <a:endParaRPr lang="en-US" sz="4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Mycobacteriology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Session 11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Mycobacteriology Processing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38" y="2757922"/>
            <a:ext cx="22611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Specimens received in lab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BLS-3 practices required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(containment, PPE, BSC)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9658" y="3666530"/>
            <a:ext cx="24797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Non sterile specimens</a:t>
            </a:r>
          </a:p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econtaminated and concentrated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10933" y="2435639"/>
            <a:ext cx="0" cy="1401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0933" y="2434072"/>
            <a:ext cx="273223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933" y="3835806"/>
            <a:ext cx="271549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60024" y="3202829"/>
            <a:ext cx="3509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 rot="10800000">
            <a:off x="5594892" y="1475818"/>
            <a:ext cx="1319851" cy="2338483"/>
            <a:chOff x="5023157" y="2434072"/>
            <a:chExt cx="1319851" cy="233848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19023" y="2434072"/>
              <a:ext cx="0" cy="14017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219020" y="2434072"/>
              <a:ext cx="12398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217346" y="3835806"/>
              <a:ext cx="12398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023157" y="4772554"/>
              <a:ext cx="507897" cy="1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976001" y="1300708"/>
            <a:ext cx="232474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Staining/Smear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731412" y="2757922"/>
            <a:ext cx="675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392799" y="1469985"/>
            <a:ext cx="5796" cy="1287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579390" y="4193981"/>
            <a:ext cx="1596672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50150" y="3958824"/>
            <a:ext cx="207909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Arial" charset="0"/>
                <a:ea typeface="Arial" charset="0"/>
                <a:cs typeface="Arial" charset="0"/>
              </a:rPr>
              <a:t>NAAT testing 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635478" y="4738817"/>
            <a:ext cx="3198921" cy="1600004"/>
            <a:chOff x="2368937" y="4881127"/>
            <a:chExt cx="3198921" cy="1600004"/>
          </a:xfrm>
        </p:grpSpPr>
        <p:pic>
          <p:nvPicPr>
            <p:cNvPr id="24" name="Picture 23"/>
            <p:cNvPicPr/>
            <p:nvPr/>
          </p:nvPicPr>
          <p:blipFill rotWithShape="1">
            <a:blip r:embed="rId3"/>
            <a:srcRect l="21283" t="2635" r="68559" b="84498"/>
            <a:stretch/>
          </p:blipFill>
          <p:spPr>
            <a:xfrm>
              <a:off x="2368937" y="4881127"/>
              <a:ext cx="1427090" cy="1600004"/>
            </a:xfrm>
            <a:prstGeom prst="rect">
              <a:avLst/>
            </a:prstGeom>
          </p:spPr>
        </p:pic>
        <p:pic>
          <p:nvPicPr>
            <p:cNvPr id="28" name="Picture 27"/>
            <p:cNvPicPr/>
            <p:nvPr/>
          </p:nvPicPr>
          <p:blipFill rotWithShape="1">
            <a:blip r:embed="rId3"/>
            <a:srcRect l="33165" t="2635" r="48851" b="81144"/>
            <a:stretch/>
          </p:blipFill>
          <p:spPr>
            <a:xfrm>
              <a:off x="3796027" y="4923340"/>
              <a:ext cx="1771831" cy="1557791"/>
            </a:xfrm>
            <a:prstGeom prst="rect">
              <a:avLst/>
            </a:prstGeom>
          </p:spPr>
        </p:pic>
      </p:grpSp>
      <p:sp>
        <p:nvSpPr>
          <p:cNvPr id="29" name="Oval 28"/>
          <p:cNvSpPr/>
          <p:nvPr/>
        </p:nvSpPr>
        <p:spPr>
          <a:xfrm>
            <a:off x="6816166" y="1047865"/>
            <a:ext cx="2821610" cy="7651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14381" y="3848595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putum only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99658" y="2113953"/>
            <a:ext cx="24797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Sterile specimens</a:t>
            </a:r>
          </a:p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concentrated</a:t>
            </a:r>
          </a:p>
        </p:txBody>
      </p:sp>
    </p:spTree>
    <p:extLst>
      <p:ext uri="{BB962C8B-B14F-4D97-AF65-F5344CB8AC3E}">
        <p14:creationId xmlns:p14="http://schemas.microsoft.com/office/powerpoint/2010/main" val="3236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#2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3492"/>
            <a:ext cx="11048104" cy="41719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addition to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acid-fast staining, which of the following stains are performed on mycobacteriology specimens?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Gram stain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B. 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Mucicarmine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stain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C.  KOH-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Calcofluor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preparation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D.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Auramine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-rhodamine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fluorescent stain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#2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3492"/>
            <a:ext cx="11048104" cy="41719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addition to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acid-fast staining, which of the following stains are performed on mycobacteriology specimens?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Gram stain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B. 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Mucicarmine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stain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C.  KOH-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Calcofluor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preparation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D.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Auramine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-rhodamine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fluorescent stain </a:t>
            </a: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#2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3492"/>
            <a:ext cx="11048104" cy="501864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addition to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acid-fast staining, which of the following stains are performed on mycobacteriology specimens?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Gram stain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B. 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Mucicarmine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stain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C.  KOH-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Calcofluor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preparation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D.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Auramine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-rhodamine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fluorescent stain </a:t>
            </a: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5746" y="3224528"/>
            <a:ext cx="396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Staining for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Cryptococcus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olysaccharide capsule appears pink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4347" b="26709"/>
          <a:stretch/>
        </p:blipFill>
        <p:spPr>
          <a:xfrm>
            <a:off x="8845906" y="1855493"/>
            <a:ext cx="2943349" cy="247100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971840" y="4576564"/>
            <a:ext cx="768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46928" y="439189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Staining for fungal elements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97186" y="3547694"/>
            <a:ext cx="768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51973" y="2350546"/>
            <a:ext cx="768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69482" y="1964826"/>
            <a:ext cx="4771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Mycobacteria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contain mycolic acids in cell walls that do not stain well on gram stain (but may appear as gram (+), beaded, bacilli)</a:t>
            </a:r>
          </a:p>
        </p:txBody>
      </p:sp>
    </p:spTree>
    <p:extLst>
      <p:ext uri="{BB962C8B-B14F-4D97-AF65-F5344CB8AC3E}">
        <p14:creationId xmlns:p14="http://schemas.microsoft.com/office/powerpoint/2010/main" val="20721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Smear Microscopy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68" y="724530"/>
            <a:ext cx="6560348" cy="5921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err="1" smtClean="0">
                <a:latin typeface="Arial" charset="0"/>
                <a:ea typeface="Arial" charset="0"/>
                <a:cs typeface="Arial" charset="0"/>
              </a:rPr>
              <a:t>Fluorochrome</a:t>
            </a:r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 method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Auramine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O/Rhodamine B)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Performed on smears of decontaminated and concentrated patient specimens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Fluorescent dyes bind to mycolic acids → fluorescence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If (+), confirm with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stain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False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results: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(-):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some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Runyoun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group IV rapid growers do not fluoresce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(+): </a:t>
            </a:r>
            <a:r>
              <a:rPr lang="en-US" sz="2000" i="1" dirty="0" err="1" smtClean="0">
                <a:latin typeface="Arial" charset="0"/>
                <a:ea typeface="Arial" charset="0"/>
                <a:cs typeface="Arial" charset="0"/>
              </a:rPr>
              <a:t>Nocardia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may fluoresce weakly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perform gram stain to r/o bacteria + modified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acid-fast stain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6696" t="3125" r="3730" b="13895"/>
          <a:stretch/>
        </p:blipFill>
        <p:spPr>
          <a:xfrm>
            <a:off x="6898216" y="1066501"/>
            <a:ext cx="5162551" cy="48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Smear Microscopy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98" y="724530"/>
            <a:ext cx="64248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1800" u="sng" dirty="0" smtClean="0">
                <a:latin typeface="Arial" charset="0"/>
                <a:ea typeface="Arial" charset="0"/>
                <a:cs typeface="Arial" charset="0"/>
              </a:rPr>
              <a:t> acid-fast stain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sed to confirm (+)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fluorochrome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stains and used to stain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culture (+)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growth</a:t>
            </a:r>
          </a:p>
          <a:p>
            <a:pPr>
              <a:buFont typeface="Wingdings" charset="2"/>
              <a:buChar char="§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Mycobacteria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Not readily decolorized by acids → acid fast </a:t>
            </a:r>
          </a:p>
          <a:p>
            <a:pPr lvl="1">
              <a:buFont typeface="Wingdings" charset="2"/>
              <a:buChar char="§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etain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carbol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fuchsin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and look red</a:t>
            </a:r>
          </a:p>
          <a:p>
            <a:pPr lvl="1">
              <a:buFont typeface="Wingdings" charset="2"/>
              <a:buChar char="§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Fluorochrome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method is more sensitive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than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method </a:t>
            </a:r>
          </a:p>
          <a:p>
            <a:pPr lvl="1">
              <a:buFont typeface="Wingdings" charset="2"/>
              <a:buChar char="§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Different from modified acid-fast stain used for aerobic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Actinomycetes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(e.g.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Nocardia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Gordonia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Rhodococcus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buFont typeface="Wingdings" charset="2"/>
              <a:buChar char="§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144828" y="2399928"/>
            <a:ext cx="4489727" cy="3992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937" t="31773" b="7159"/>
          <a:stretch/>
        </p:blipFill>
        <p:spPr>
          <a:xfrm>
            <a:off x="6641980" y="838025"/>
            <a:ext cx="5284192" cy="88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53157" y="6189785"/>
            <a:ext cx="2335237" cy="20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3492" y="5075868"/>
            <a:ext cx="489633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Modified acid fast stain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Use of weaker acid (H2SO4 rather than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HCl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 our lab, use of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HCl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for shorter time period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#3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3492"/>
            <a:ext cx="11048104" cy="41719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is the AFB burden in sputum required for reliable detection of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M. tuberculosis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by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smear microscopy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 – 10 CFU/mL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B. 100 CFU/mL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C. 10,000 CFU/mL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6696" t="3125" r="3730" b="13895"/>
          <a:stretch/>
        </p:blipFill>
        <p:spPr>
          <a:xfrm>
            <a:off x="8263467" y="3129479"/>
            <a:ext cx="3708399" cy="325996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273076" y="3129479"/>
            <a:ext cx="3661834" cy="32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#3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3492"/>
            <a:ext cx="11048104" cy="41719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is the AFB burden in sputum required for reliable detection of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M. tuberculosis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by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smear microscopy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 – 10 CFU/mL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B. 100 CFU/mL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C.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10,000 CFU/mL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6696" t="3125" r="3730" b="13895"/>
          <a:stretch/>
        </p:blipFill>
        <p:spPr>
          <a:xfrm>
            <a:off x="8263467" y="3129479"/>
            <a:ext cx="3708399" cy="325996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273076" y="3129479"/>
            <a:ext cx="3661834" cy="32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Mycobacteriology Processing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38" y="2757922"/>
            <a:ext cx="22611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Specimens received in lab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BLS-3 practices required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(containment, PPE, BSC)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9658" y="3666530"/>
            <a:ext cx="24797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Non sterile specimens</a:t>
            </a:r>
          </a:p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econtaminated and concentrated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10933" y="2435639"/>
            <a:ext cx="0" cy="1401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0933" y="2434072"/>
            <a:ext cx="273223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933" y="3835806"/>
            <a:ext cx="271549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60024" y="3202829"/>
            <a:ext cx="3509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 rot="10800000">
            <a:off x="5594892" y="1457530"/>
            <a:ext cx="1319478" cy="2356771"/>
            <a:chOff x="5023530" y="2434072"/>
            <a:chExt cx="1319478" cy="235677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19023" y="2434072"/>
              <a:ext cx="0" cy="14017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219020" y="2434072"/>
              <a:ext cx="12398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217346" y="3835806"/>
              <a:ext cx="12398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023530" y="4790842"/>
              <a:ext cx="507897" cy="1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976001" y="917581"/>
            <a:ext cx="232474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Staining/Smear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Fluorochrome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if (+) confirmed with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acid-fast stain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59248" y="1114210"/>
            <a:ext cx="20079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Inoculated on culture media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(liquid &amp; solid)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9376047" y="1508682"/>
            <a:ext cx="507897" cy="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8876" y="3165885"/>
            <a:ext cx="675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92799" y="1469985"/>
            <a:ext cx="0" cy="1732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579390" y="4193981"/>
            <a:ext cx="1596672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96956" y="4004800"/>
            <a:ext cx="207909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Arial" charset="0"/>
                <a:ea typeface="Arial" charset="0"/>
                <a:cs typeface="Arial" charset="0"/>
              </a:rPr>
              <a:t>NAAT testing 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14381" y="3848595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putum only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9682224" y="893398"/>
            <a:ext cx="2562005" cy="12959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99658" y="2113953"/>
            <a:ext cx="24797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Sterile specimens</a:t>
            </a:r>
          </a:p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concentrated</a:t>
            </a:r>
          </a:p>
        </p:txBody>
      </p:sp>
    </p:spTree>
    <p:extLst>
      <p:ext uri="{BB962C8B-B14F-4D97-AF65-F5344CB8AC3E}">
        <p14:creationId xmlns:p14="http://schemas.microsoft.com/office/powerpoint/2010/main" val="2765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Liquid Culture Media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37867" y="992179"/>
            <a:ext cx="7051627" cy="45788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u="sng" dirty="0" smtClean="0">
                <a:latin typeface="Arial" charset="0"/>
                <a:ea typeface="Arial" charset="0"/>
                <a:cs typeface="Arial" charset="0"/>
              </a:rPr>
              <a:t>MGIT (Mycobacteria Growth Indicator Tube)</a:t>
            </a:r>
          </a:p>
          <a:p>
            <a:pPr marL="0" lvl="0" indent="0">
              <a:buNone/>
            </a:pPr>
            <a:endParaRPr lang="en-US" sz="2400" u="sng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Wingdings" charset="2"/>
              <a:buChar char="§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odified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Middlebrook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7H9 broth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base</a:t>
            </a:r>
          </a:p>
          <a:p>
            <a:pPr lvl="0">
              <a:buFont typeface="Wingdings" charset="2"/>
              <a:buChar char="§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Wingdings" charset="2"/>
              <a:buChar char="§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Growth →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oxygen consumption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→ fluorescence  of compound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at the bottom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tube tube</a:t>
            </a:r>
          </a:p>
          <a:p>
            <a:pPr lvl="0">
              <a:buFont typeface="Wingdings" charset="2"/>
              <a:buChar char="§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Wingdings" charset="2"/>
              <a:buChar char="§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Incubated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 the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BacTec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System 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Wingdings" charset="2"/>
              <a:buChar char="§"/>
            </a:pPr>
            <a:endParaRPr lang="en-US" sz="1700" dirty="0"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Wingdings" charset="2"/>
              <a:buChar char="§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Evaluated weekly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for a total of </a:t>
            </a:r>
            <a:r>
              <a:rPr lang="en-US" sz="2200" b="1" u="sng" dirty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weeks (MGIT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0">
              <a:buFont typeface="Wingdings" charset="2"/>
              <a:buChar char="§"/>
            </a:pPr>
            <a:endParaRPr lang="en-US" sz="1700" dirty="0"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Wingdings" charset="2"/>
              <a:buChar char="§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Liquid broth media can allow for more rapid growth than solid media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Wingdings" charset="2"/>
              <a:buChar char="§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BD MGIT Products - B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0"/>
            <a:ext cx="2990850" cy="325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D BACTECâ¢ MGITâ¢ Automated Mycobacterial Detection System - B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95" y="3524884"/>
            <a:ext cx="4709160" cy="288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Mycobacteriology: Processing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38" y="2757922"/>
            <a:ext cx="22611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Specimens received in lab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BLS-3 practices required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(containment, PPE, BSC)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9658" y="2264431"/>
            <a:ext cx="2479732" cy="3392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Sterile specimens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58" y="3666530"/>
            <a:ext cx="24797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Non sterile specimens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10933" y="2433389"/>
            <a:ext cx="0" cy="1401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0933" y="2434072"/>
            <a:ext cx="273223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933" y="3835806"/>
            <a:ext cx="271549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60024" y="3202829"/>
            <a:ext cx="3509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 rotWithShape="1">
          <a:blip r:embed="rId3"/>
          <a:srcRect l="2453" t="2509" r="87551" b="84123"/>
          <a:stretch/>
        </p:blipFill>
        <p:spPr>
          <a:xfrm>
            <a:off x="288773" y="4005084"/>
            <a:ext cx="2065866" cy="18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Solid Culture Media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36268" y="1066501"/>
            <a:ext cx="82134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u="sng" dirty="0" smtClean="0">
                <a:latin typeface="Arial" charset="0"/>
                <a:ea typeface="Arial" charset="0"/>
                <a:cs typeface="Arial" charset="0"/>
              </a:rPr>
              <a:t>Lowenstein Jensen Medium (L-J slant)</a:t>
            </a:r>
          </a:p>
          <a:p>
            <a:pPr>
              <a:buFont typeface="Wingdings" charset="2"/>
              <a:buChar char="§"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Glycerated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egg-based medium with malachite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green (dye that inhibits growth of most bacteria)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Prevents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growth of contaminants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that survived decontamination treatment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Encourages growth of </a:t>
            </a:r>
            <a:r>
              <a:rPr lang="en-US" sz="2200" i="1" dirty="0" smtClean="0">
                <a:latin typeface="Arial" charset="0"/>
                <a:ea typeface="Arial" charset="0"/>
                <a:cs typeface="Arial" charset="0"/>
              </a:rPr>
              <a:t>Mycobacteria</a:t>
            </a:r>
          </a:p>
          <a:p>
            <a:pPr lvl="1">
              <a:buFont typeface="Wingdings" charset="2"/>
              <a:buChar char="§"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Wingdings" charset="2"/>
              <a:buChar char="§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ncubated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 a 5-10% CO2 incubator at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35 - 37°C</a:t>
            </a:r>
          </a:p>
          <a:p>
            <a:pPr lvl="1">
              <a:buFont typeface="Wingdings" charset="2"/>
              <a:buChar char="§"/>
            </a:pP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more on incubation temperature for certain NTM species next session)</a:t>
            </a:r>
          </a:p>
          <a:p>
            <a:pPr lvl="1">
              <a:buFont typeface="Wingdings" charset="2"/>
              <a:buChar char="§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Wingdings" charset="2"/>
              <a:buChar char="§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Evaluated weekly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for a total </a:t>
            </a:r>
            <a:r>
              <a:rPr lang="en-US" sz="2200" b="1" u="sng" dirty="0" smtClean="0">
                <a:latin typeface="Arial" charset="0"/>
                <a:ea typeface="Arial" charset="0"/>
                <a:cs typeface="Arial" charset="0"/>
              </a:rPr>
              <a:t>8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weeks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3"/>
          <a:srcRect l="35143" t="2839" r="35834" b="2428"/>
          <a:stretch/>
        </p:blipFill>
        <p:spPr>
          <a:xfrm>
            <a:off x="8856133" y="964487"/>
            <a:ext cx="2523067" cy="48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Culture Media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37868" y="1066501"/>
            <a:ext cx="5831474" cy="4351338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§"/>
            </a:pP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Myco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-F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lytic media 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Wingdings" charset="2"/>
              <a:buChar char="§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Middlebrook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7H9 and Brain Heart Infusion broth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formulation</a:t>
            </a:r>
          </a:p>
          <a:p>
            <a:pPr lvl="1">
              <a:buFont typeface="Wingdings" charset="2"/>
              <a:buChar char="§"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Used for blood and bone marrow specimens (which are also inoculated on L-J media)</a:t>
            </a:r>
          </a:p>
          <a:p>
            <a:pPr lvl="1">
              <a:buFont typeface="Wingdings" charset="2"/>
              <a:buChar char="§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ncubated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BacTec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instrument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 main Bacteriology lab </a:t>
            </a:r>
          </a:p>
          <a:p>
            <a:pPr lvl="1">
              <a:buFont typeface="Wingdings" charset="2"/>
              <a:buChar char="§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Blood bacteria culture medium - Stock Image - C023/4001 - Science Photo  Librar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3" y="1066501"/>
            <a:ext cx="39624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6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#4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3492"/>
            <a:ext cx="11048104" cy="41719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is the AFB burden in sputum required for reliable detection of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M. tuberculosis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by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culture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 – 10 CFU/mL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B.  100 CFU/mL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C.  10,000 CFU/mL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42" y="1782074"/>
            <a:ext cx="2817844" cy="38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#4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3492"/>
            <a:ext cx="11048104" cy="41719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is the AFB burden in sputum required for reliable detection of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M. tuberculosis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by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culture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1 – 10 CFU/mL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B.  100 CFU/mL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C.  10,000 CFU/mL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21429" y="3129437"/>
            <a:ext cx="768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56848" y="3855369"/>
            <a:ext cx="768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35011" y="2931874"/>
            <a:ext cx="1522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NAAT testing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25408" y="3670703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Smear microscopy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Mycobacteriology Processing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38" y="2171327"/>
            <a:ext cx="22611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Specimens received in lab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BLS-3 practices required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(containment, PPE, BSC)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9658" y="3079935"/>
            <a:ext cx="24797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Non sterile specimens</a:t>
            </a:r>
          </a:p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econtaminated and concentrated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10933" y="1849044"/>
            <a:ext cx="0" cy="1401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0933" y="1847477"/>
            <a:ext cx="273223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933" y="3249211"/>
            <a:ext cx="271549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60024" y="2616234"/>
            <a:ext cx="3509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 rot="10800000">
            <a:off x="5594892" y="889223"/>
            <a:ext cx="1301190" cy="2338483"/>
            <a:chOff x="5041818" y="2434072"/>
            <a:chExt cx="1301190" cy="233848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19023" y="2434072"/>
              <a:ext cx="0" cy="14017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219020" y="2434072"/>
              <a:ext cx="12398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217346" y="3835806"/>
              <a:ext cx="12398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041818" y="4772554"/>
              <a:ext cx="507897" cy="1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976001" y="330986"/>
            <a:ext cx="232474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Staining/Smear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Fluorochrome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if (+) confirmed with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acid-fast stain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59248" y="161708"/>
            <a:ext cx="200795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Inoculated on culture media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Solid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media (LJ slant)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Liquid media MGIT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Myco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-F lytic media (if blood/BM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9376047" y="922087"/>
            <a:ext cx="507897" cy="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8876" y="2579290"/>
            <a:ext cx="675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88185" y="883390"/>
            <a:ext cx="4614" cy="1732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963226" y="2570884"/>
            <a:ext cx="1" cy="68545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539532" y="2710603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If culture (+)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883944" y="3305026"/>
            <a:ext cx="20079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stain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6957" y="4646014"/>
            <a:ext cx="25158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DNA probes performed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489798" y="4181625"/>
            <a:ext cx="0" cy="434137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79390" y="3607386"/>
            <a:ext cx="1596672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96957" y="3418205"/>
            <a:ext cx="1515968" cy="34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NAAT testing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14381" y="326200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putum only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0250623" y="3640239"/>
            <a:ext cx="1" cy="5413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489798" y="4181625"/>
            <a:ext cx="1398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0887923" y="4181624"/>
            <a:ext cx="0" cy="434137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016591" y="4170809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(+)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0888596" y="41708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(-)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0273564" y="4634590"/>
            <a:ext cx="191843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Rule out 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Nocardia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99658" y="1533582"/>
            <a:ext cx="24797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Sterile specimens</a:t>
            </a:r>
          </a:p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concentrated</a:t>
            </a:r>
          </a:p>
        </p:txBody>
      </p:sp>
    </p:spTree>
    <p:extLst>
      <p:ext uri="{BB962C8B-B14F-4D97-AF65-F5344CB8AC3E}">
        <p14:creationId xmlns:p14="http://schemas.microsoft.com/office/powerpoint/2010/main" val="13215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#5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724530"/>
            <a:ext cx="8179724" cy="519658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37 F living with HIV (VL undetectable, CD4 11%/117) with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hx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of disseminated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MAC but treatment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stopped due to concerns of medication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toxicities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presenting for back pain. A destructive T11 - T12 lesion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a/w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paraspinal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abscess is seen on MRI and an IR biopsy is performed and AFB culture is sent.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 addition to requesting MTB Complex PCR/Rifampin resistance (Quest send-out), there is also concern that the lesion may be due to MAC. 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Smear is positive for AFB but there is no culture growth yet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AutoNum type="alphaUcPeriod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Wait for culture growth. If there is culture growth, MAC DNA probe will be performed by the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lab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AutoNum type="alphaUcPeriod"/>
            </a:pPr>
            <a:endParaRPr lang="en-US" sz="1800" b="1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Request MAC DNA probe be performed on the AFB specimen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4" y="579057"/>
            <a:ext cx="3230643" cy="5676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3" t="30689" b="33645"/>
          <a:stretch/>
        </p:blipFill>
        <p:spPr>
          <a:xfrm>
            <a:off x="756843" y="3243743"/>
            <a:ext cx="6859302" cy="4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#5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724530"/>
            <a:ext cx="8179724" cy="588408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37 F living with HIV (VL undetectable, CD4 11%/117) with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hx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of disseminated MAC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but treatment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stopped due to concerns of medication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toxicities presenting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for back pain. A destructive T11 - T12 lesion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a/w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paraspinal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abscess is seen on MRI and an IR biopsy is performed and AFB culture is sent.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 addition to requesting MTB Complex PCR/Rifampin resistance (Quest send-out), there is also concern that the lesion may be due to MAC. 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Smear is positive for AFB but there is no culture growth yet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AutoNum type="alphaUcPeriod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Wait for culture growth. If there is culture growth, 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DNA probe for MAC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will be performed by the 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lab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AutoNum type="alphaUcPeriod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Request MAC DNA probe be performed on the AFB specimen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UcPeriod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4" y="579057"/>
            <a:ext cx="3230643" cy="5676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3" t="30689" b="33645"/>
          <a:stretch/>
        </p:blipFill>
        <p:spPr>
          <a:xfrm>
            <a:off x="705085" y="3420389"/>
            <a:ext cx="6859302" cy="4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Culture Growth and Identification 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853652"/>
            <a:ext cx="11045952" cy="435133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Culture growth is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ost sensitive but not 100%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Growth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rate of a </a:t>
            </a:r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subculture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 assist in identifying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Mycobacteria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species – slow growers versus rapid growers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(more on this next session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buFont typeface="Wingdings" charset="2"/>
              <a:buChar char="§"/>
            </a:pPr>
            <a:endParaRPr lang="en-US" sz="2000" i="1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Culture identification methods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DNA probes</a:t>
            </a:r>
          </a:p>
          <a:p>
            <a:pPr lvl="1"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MALDI-TOF: requires inactivation of potential MTB first</a:t>
            </a:r>
          </a:p>
          <a:p>
            <a:pPr lvl="1"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Sequencing</a:t>
            </a:r>
          </a:p>
          <a:p>
            <a:pPr lvl="2">
              <a:buFont typeface="Wingdings" charset="2"/>
              <a:buChar char="§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16s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: Only get genus level of 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Mycobacteria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spp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buFont typeface="Wingdings" charset="2"/>
              <a:buChar char="§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Hsp65 or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rpoB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: can help to distinguish among species </a:t>
            </a:r>
          </a:p>
          <a:p>
            <a:pPr lvl="1">
              <a:buFont typeface="Wingdings" charset="2"/>
              <a:buChar char="§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High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Performance Liquid Chromatography (HPLC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): less commonly used than above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DNA probes (</a:t>
            </a:r>
            <a:r>
              <a:rPr lang="en-US" sz="3400" b="1" dirty="0" err="1" smtClean="0">
                <a:latin typeface="Arial" charset="0"/>
                <a:ea typeface="Arial" charset="0"/>
                <a:cs typeface="Arial" charset="0"/>
              </a:rPr>
              <a:t>AccuProbe</a:t>
            </a:r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 system)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853652"/>
            <a:ext cx="4933964" cy="435133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Nucleic acid hybridization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Has been evaluated using fresh growth on solid or broth media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Requires culture growth as it does not amplify nucleic acid sequences (unlike PCR)</a:t>
            </a:r>
          </a:p>
          <a:p>
            <a:pPr>
              <a:buFont typeface="Wingdings" charset="2"/>
              <a:buChar char="§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Can be used to identify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30" y="5334112"/>
            <a:ext cx="7018064" cy="1409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045" y="3793327"/>
            <a:ext cx="4968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charset="2"/>
              <a:buChar char="§"/>
            </a:pP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 M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. tuberculosis complex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(cannot differentiate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among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TB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complex)</a:t>
            </a:r>
          </a:p>
          <a:p>
            <a:pPr lvl="1">
              <a:buFont typeface="Wingdings" charset="2"/>
              <a:buChar char="§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 M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avium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 complex </a:t>
            </a:r>
            <a:endParaRPr lang="en-US" sz="2000" i="1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endParaRPr lang="en-US" sz="2000" i="1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 M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i="1" dirty="0" err="1" smtClean="0">
                <a:latin typeface="Arial" charset="0"/>
                <a:ea typeface="Arial" charset="0"/>
                <a:cs typeface="Arial" charset="0"/>
              </a:rPr>
              <a:t>gordonae</a:t>
            </a:r>
            <a:endParaRPr lang="en-US" sz="2000" i="1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endParaRPr lang="en-US" sz="2000" i="1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 M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kansasii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4F5FB4-2BA0-1946-BCCA-E614223DB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446" y="853652"/>
            <a:ext cx="6020518" cy="33375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F2A146-A63D-474F-B2CF-2D2A8699CB69}"/>
              </a:ext>
            </a:extLst>
          </p:cNvPr>
          <p:cNvSpPr/>
          <p:nvPr/>
        </p:nvSpPr>
        <p:spPr>
          <a:xfrm>
            <a:off x="7136129" y="4181852"/>
            <a:ext cx="4060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 Clin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Tuberc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Other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Mycobact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Dis. 2016 May 25;4:33-43.</a:t>
            </a:r>
          </a:p>
        </p:txBody>
      </p:sp>
    </p:spTree>
    <p:extLst>
      <p:ext uri="{BB962C8B-B14F-4D97-AF65-F5344CB8AC3E}">
        <p14:creationId xmlns:p14="http://schemas.microsoft.com/office/powerpoint/2010/main" val="10020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12" y="4550367"/>
            <a:ext cx="6858213" cy="1042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612" y="1247051"/>
            <a:ext cx="6559777" cy="18771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4722" y="1369107"/>
            <a:ext cx="2931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Xpert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MTB/RIF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test</a:t>
            </a:r>
          </a:p>
          <a:p>
            <a:pPr marL="285750" indent="-285750" fontAlgn="base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be performed on smear negative direct clinical specimens and prior to culture growth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722" y="4550367"/>
            <a:ext cx="2931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DNA probe</a:t>
            </a:r>
          </a:p>
          <a:p>
            <a:pPr marL="285750" indent="-285750" fontAlgn="base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Performed by the Micro Lab after culture growth in media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0896" y="261520"/>
            <a:ext cx="10732929" cy="443017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Note differences between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Xpert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MTB/RIF and DNA probe </a:t>
            </a:r>
          </a:p>
        </p:txBody>
      </p:sp>
    </p:spTree>
    <p:extLst>
      <p:ext uri="{BB962C8B-B14F-4D97-AF65-F5344CB8AC3E}">
        <p14:creationId xmlns:p14="http://schemas.microsoft.com/office/powerpoint/2010/main" val="17766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45022-70AA-924D-80C2-E7AFB0DE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48104" cy="602428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Arial" charset="0"/>
                <a:ea typeface="Arial" charset="0"/>
                <a:cs typeface="Arial" charset="0"/>
              </a:rPr>
              <a:t>Decontamination and Concentration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3492"/>
            <a:ext cx="11048104" cy="548102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Used for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non-sterile sites specimens or sites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that can harbor bacteria</a:t>
            </a:r>
          </a:p>
          <a:p>
            <a:pPr lvl="1">
              <a:buFont typeface="Wingdings" charset="2"/>
              <a:buChar char="§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Examples: stool, urine, sputum, BAL, or gastric lavage</a:t>
            </a:r>
          </a:p>
          <a:p>
            <a:pPr lvl="1">
              <a:buFont typeface="Wingdings" charset="2"/>
              <a:buChar char="§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Breaks down mucus</a:t>
            </a:r>
          </a:p>
          <a:p>
            <a:pPr lvl="1">
              <a:buFont typeface="Wingdings" charset="2"/>
              <a:buChar char="§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Removes other bacteria that may overgrow mycobacteria</a:t>
            </a:r>
          </a:p>
        </p:txBody>
      </p:sp>
    </p:spTree>
    <p:extLst>
      <p:ext uri="{BB962C8B-B14F-4D97-AF65-F5344CB8AC3E}">
        <p14:creationId xmlns:p14="http://schemas.microsoft.com/office/powerpoint/2010/main" val="14067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Mycobacteriology Processing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38" y="2171327"/>
            <a:ext cx="22611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Specimens received in lab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BLS-3 practices required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(containment, PPE, BSC)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9658" y="3079935"/>
            <a:ext cx="24797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Non sterile specimens</a:t>
            </a:r>
          </a:p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econtaminated and concentrated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10933" y="1849044"/>
            <a:ext cx="0" cy="1401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0933" y="1847477"/>
            <a:ext cx="273223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933" y="3249211"/>
            <a:ext cx="271549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60024" y="2616234"/>
            <a:ext cx="3509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 rot="10800000">
            <a:off x="5594892" y="889223"/>
            <a:ext cx="1301190" cy="2338483"/>
            <a:chOff x="5041818" y="2434072"/>
            <a:chExt cx="1301190" cy="233848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19023" y="2434072"/>
              <a:ext cx="0" cy="14017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219020" y="2434072"/>
              <a:ext cx="12398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217346" y="3835806"/>
              <a:ext cx="12398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041818" y="4772554"/>
              <a:ext cx="507897" cy="1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976001" y="330986"/>
            <a:ext cx="232474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Staining/Smear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Fluorochrome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if (+) confirmed with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acid-fast stain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59248" y="161708"/>
            <a:ext cx="200795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Inoculated on culture media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Solid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media (LJ slant)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Liquid media MGIT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Myco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-F lytic media (if blood/BM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9376047" y="922087"/>
            <a:ext cx="507897" cy="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8876" y="2579290"/>
            <a:ext cx="675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88185" y="883390"/>
            <a:ext cx="4614" cy="1732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963226" y="2570884"/>
            <a:ext cx="1" cy="68545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539532" y="2710603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If culture (+)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883944" y="3305026"/>
            <a:ext cx="20079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stain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6957" y="4646014"/>
            <a:ext cx="25158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DNA probes performed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489798" y="4181625"/>
            <a:ext cx="0" cy="434137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79390" y="3607386"/>
            <a:ext cx="1596672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96957" y="3418205"/>
            <a:ext cx="1515968" cy="34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NAAT testing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14381" y="326200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putum only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0250623" y="3640239"/>
            <a:ext cx="1" cy="5413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489798" y="4181625"/>
            <a:ext cx="1398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0887923" y="4181624"/>
            <a:ext cx="0" cy="434137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016591" y="4170809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(+)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0888596" y="41708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(-)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887018" y="5219510"/>
            <a:ext cx="0" cy="434137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582015" y="4985921"/>
            <a:ext cx="0" cy="238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82952" y="5223926"/>
            <a:ext cx="1398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9281077" y="5229593"/>
            <a:ext cx="0" cy="434137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466280" y="515945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(+)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9273228" y="512575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(-)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208352" y="5722375"/>
            <a:ext cx="25158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If (+) MTB, sent to DOH &amp; susceptibility testing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273564" y="4634590"/>
            <a:ext cx="191843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Rule out 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Nocardia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92695" y="5703592"/>
            <a:ext cx="25158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If (-) probes negative, send to DOH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85" y="5385262"/>
            <a:ext cx="3384008" cy="131186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099658" y="1501906"/>
            <a:ext cx="24797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Sterile specimens</a:t>
            </a:r>
          </a:p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concentrated</a:t>
            </a:r>
          </a:p>
        </p:txBody>
      </p:sp>
    </p:spTree>
    <p:extLst>
      <p:ext uri="{BB962C8B-B14F-4D97-AF65-F5344CB8AC3E}">
        <p14:creationId xmlns:p14="http://schemas.microsoft.com/office/powerpoint/2010/main" val="7584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#6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0896" y="853652"/>
            <a:ext cx="11045952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65 year old woman with well controlled HIV and (+)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Quantiferon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(no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hx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of LTBI treatment) and presenting for two months of cough with occasional hemoptysis and subjective fevers.  CT scan is shown numerous large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cavitary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lesions with nodular and patchy opacities in right lower and middle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lobes. LJ slant grew colonies within 1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week. The most likely organism involved is: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A. A rapidly growing mycobacteria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B. A slowly growing mycobacteria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C. Not enough information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74945"/>
            <a:ext cx="5721100" cy="39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#6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0896" y="853652"/>
            <a:ext cx="11045952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65 year old woman with well controlled HIV and (+)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Quantiferon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(no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hx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of LTBI treatment) and presenting for two months of cough with occasional hemoptysis and subjective fevers.  CT scan is shown numerous large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cavitary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lesions with nodular and patchy opacities in right lower and middle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lobes. LJ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slant grew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colonies within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 week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A. A rapidly growing mycobacteria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B. A slowly growing mycobacteria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C.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Not enough information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1331" y="4733947"/>
            <a:ext cx="9101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Clinical scenario suspicious for pulmonary MTB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Growth rate is dependent on burden of organisms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Once culture growth is present, a subculture determines if organism is rapid grower or slow grower (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more on this next session)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08123" y="4022208"/>
            <a:ext cx="1" cy="68545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#7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0896" y="750046"/>
            <a:ext cx="11045952" cy="12511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65 year old woman with well controlled HIV  and (+)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Quantiferon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(no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hx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of LTBI treatment) and presenting for two months of cough with occasional hemoptysis and subjective fevers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CT scan is shown numerous large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cavitary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lesions with nodular and patchy opacities in right lower and middle lobes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LJ slant grew the following colonies within 1 week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17" y="2807572"/>
            <a:ext cx="1348655" cy="3767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445" y="4852227"/>
            <a:ext cx="255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Non-pigmented, buff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Rough, dry colonies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84468" y="2801136"/>
            <a:ext cx="5822831" cy="1251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What is an important characteristic of this organism when taken from culture, spread on a slide, and stained with acid-fast?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Forming rosettes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Sticking together to form cords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Grouping in irregular shapes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Clumping around edges of preparation </a:t>
            </a:r>
          </a:p>
        </p:txBody>
      </p:sp>
    </p:spTree>
    <p:extLst>
      <p:ext uri="{BB962C8B-B14F-4D97-AF65-F5344CB8AC3E}">
        <p14:creationId xmlns:p14="http://schemas.microsoft.com/office/powerpoint/2010/main" val="11413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#7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0896" y="750046"/>
            <a:ext cx="11045952" cy="12511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65 year old woman with well controlled HIV  and (+)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Quantiferon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(no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hx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of LTBI treatment) and presenting for two months of cough with occasional hemoptysis and subjective fevers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CT scan is shown numerous large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cavitary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lesions with nodular and patchy opacities in right lower and middle lobes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LJ slant grew the following colonies within 1 week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17" y="2807572"/>
            <a:ext cx="1348655" cy="3767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445" y="4852227"/>
            <a:ext cx="255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Non-pigmented, buff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Rough, dry colonies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84468" y="2801136"/>
            <a:ext cx="5822831" cy="1251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What is an important characteristic of this organism when taken from culture, spread on a slide, and stained with acid-fast?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Forming rosettes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Sticking together to form cords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Grouping in irregular shapes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charset="2"/>
              <a:buAutoNum type="alphaU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Clumping around edges of preparation </a:t>
            </a:r>
          </a:p>
        </p:txBody>
      </p:sp>
    </p:spTree>
    <p:extLst>
      <p:ext uri="{BB962C8B-B14F-4D97-AF65-F5344CB8AC3E}">
        <p14:creationId xmlns:p14="http://schemas.microsoft.com/office/powerpoint/2010/main" val="6861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i="1" dirty="0" smtClean="0">
                <a:latin typeface="Arial" charset="0"/>
                <a:ea typeface="Arial" charset="0"/>
                <a:cs typeface="Arial" charset="0"/>
              </a:rPr>
              <a:t>M. tuberculosis</a:t>
            </a:r>
            <a:endParaRPr lang="en-US" sz="3400" b="1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471" y="207034"/>
            <a:ext cx="1123983" cy="3140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509" y="207034"/>
            <a:ext cx="2656234" cy="3140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584" y="3952813"/>
            <a:ext cx="3721100" cy="2806700"/>
          </a:xfrm>
          <a:prstGeom prst="rect">
            <a:avLst/>
          </a:prstGeom>
        </p:spPr>
      </p:pic>
      <p:pic>
        <p:nvPicPr>
          <p:cNvPr id="8" name="Picture 4" descr="https://einsteinmed.edu/uploadedImages/departments/medicine/Divisions/Infectious_Diseases/Education/id-case-june-2015-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51684" y="3952813"/>
            <a:ext cx="344031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28486" y="3306482"/>
            <a:ext cx="255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Non-pigmented, buff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Rough, dry colonies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397" y="724530"/>
            <a:ext cx="68723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May appear as gram positive “beaded” bacilli or “ghost cells”</a:t>
            </a:r>
          </a:p>
          <a:p>
            <a:pPr marL="285750" indent="-285750">
              <a:buFont typeface="Wingdings" charset="2"/>
              <a:buChar char="§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Slow doubling time (15 – 20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hrs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), takes 2-3 weeks to grow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Niacin (+), nitrite (+)</a:t>
            </a:r>
          </a:p>
          <a:p>
            <a:pPr marL="285750" indent="-285750">
              <a:buFont typeface="Wingdings" charset="2"/>
              <a:buChar char="§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Cording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Stick end-end and side-side forming serpentine structures/tight bundles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1200150" lvl="2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 seen with other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ycobacteria </a:t>
            </a:r>
          </a:p>
          <a:p>
            <a:pPr marL="742950" lvl="1" indent="-285750">
              <a:buFont typeface="Wingdings" charset="2"/>
              <a:buChar char="§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783" y="3513084"/>
            <a:ext cx="4383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Due to cord factor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1200150" lvl="2" indent="-285750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Glycolipid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that has various immunologic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effects: e.g. blocking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macrophage activation by IFN-y and inducing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TNFα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secretion</a:t>
            </a:r>
          </a:p>
        </p:txBody>
      </p:sp>
    </p:spTree>
    <p:extLst>
      <p:ext uri="{BB962C8B-B14F-4D97-AF65-F5344CB8AC3E}">
        <p14:creationId xmlns:p14="http://schemas.microsoft.com/office/powerpoint/2010/main" val="8843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Take Home Points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905470"/>
            <a:ext cx="11122701" cy="417197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endParaRPr lang="en-US" sz="2000" b="1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Auramine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-rhodamine fluorescent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stain and a confirmatory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Kinyoun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acid fast stain are used on mycobacteriology specimens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Xpert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MTB/RIF detects MTB and rifampin resistance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a/w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 err="1" smtClean="0">
                <a:latin typeface="Arial" charset="0"/>
                <a:ea typeface="Arial" charset="0"/>
                <a:cs typeface="Arial" charset="0"/>
              </a:rPr>
              <a:t>rpoB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gene.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Xpert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MTB/RIF is performed on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smear +/- sputum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samples in-house.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ycobacteriology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culture media are: MGIT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Middlebrook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broth), Lowenstein Jensen Medium (LJ slant) and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Myco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-F lytic media 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endParaRPr lang="en-US" sz="2000" b="1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endParaRPr lang="en-US" sz="2000" b="1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Culture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(1–10 CFU/mL) &gt; NAAT (100 CFU/mL) &gt; AFB smear (10,000 CFU/mL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99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Mycobacteriology Processing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38" y="2757922"/>
            <a:ext cx="22611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Specimens received in lab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BLS-3 practices required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(containment, PPE, BSC)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9658" y="2113953"/>
            <a:ext cx="24797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Sterile specimens</a:t>
            </a:r>
          </a:p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concentrated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58" y="3666530"/>
            <a:ext cx="24797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Non sterile specimens</a:t>
            </a:r>
          </a:p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econtaminated and concentrated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10933" y="2435639"/>
            <a:ext cx="0" cy="1401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0933" y="2434072"/>
            <a:ext cx="273223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933" y="3835806"/>
            <a:ext cx="271549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60024" y="3202829"/>
            <a:ext cx="3509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 rot="10800000">
            <a:off x="5594892" y="1475818"/>
            <a:ext cx="1319851" cy="2338483"/>
            <a:chOff x="5023157" y="2434072"/>
            <a:chExt cx="1319851" cy="233848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19023" y="2434072"/>
              <a:ext cx="0" cy="14017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219020" y="2434072"/>
              <a:ext cx="12398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217346" y="3835806"/>
              <a:ext cx="12398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023157" y="4772554"/>
              <a:ext cx="507897" cy="1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976001" y="1300708"/>
            <a:ext cx="232474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Staining/Smear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731412" y="2757922"/>
            <a:ext cx="675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392799" y="1469985"/>
            <a:ext cx="5796" cy="1287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579390" y="4193981"/>
            <a:ext cx="1596672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50150" y="3958824"/>
            <a:ext cx="207909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NAAT testing 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635478" y="4738817"/>
            <a:ext cx="3198921" cy="1600004"/>
            <a:chOff x="2368937" y="4881127"/>
            <a:chExt cx="3198921" cy="1600004"/>
          </a:xfrm>
        </p:grpSpPr>
        <p:pic>
          <p:nvPicPr>
            <p:cNvPr id="24" name="Picture 23"/>
            <p:cNvPicPr/>
            <p:nvPr/>
          </p:nvPicPr>
          <p:blipFill rotWithShape="1">
            <a:blip r:embed="rId3"/>
            <a:srcRect l="21283" t="2635" r="68559" b="84498"/>
            <a:stretch/>
          </p:blipFill>
          <p:spPr>
            <a:xfrm>
              <a:off x="2368937" y="4881127"/>
              <a:ext cx="1427090" cy="1600004"/>
            </a:xfrm>
            <a:prstGeom prst="rect">
              <a:avLst/>
            </a:prstGeom>
          </p:spPr>
        </p:pic>
        <p:pic>
          <p:nvPicPr>
            <p:cNvPr id="28" name="Picture 27"/>
            <p:cNvPicPr/>
            <p:nvPr/>
          </p:nvPicPr>
          <p:blipFill rotWithShape="1">
            <a:blip r:embed="rId3"/>
            <a:srcRect l="33165" t="2635" r="48851" b="81144"/>
            <a:stretch/>
          </p:blipFill>
          <p:spPr>
            <a:xfrm>
              <a:off x="3796027" y="4923340"/>
              <a:ext cx="1771831" cy="1557791"/>
            </a:xfrm>
            <a:prstGeom prst="rect">
              <a:avLst/>
            </a:prstGeom>
          </p:spPr>
        </p:pic>
      </p:grpSp>
      <p:sp>
        <p:nvSpPr>
          <p:cNvPr id="29" name="Oval 28"/>
          <p:cNvSpPr/>
          <p:nvPr/>
        </p:nvSpPr>
        <p:spPr>
          <a:xfrm>
            <a:off x="7191563" y="3706766"/>
            <a:ext cx="2484577" cy="7651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92799" y="4477303"/>
            <a:ext cx="57992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base">
              <a:buFont typeface="Wingdings" charset="2"/>
              <a:buChar char="§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Only performed on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sputum specimens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in-house</a:t>
            </a:r>
          </a:p>
          <a:p>
            <a:pPr marL="1257300" lvl="2" indent="-342900" fontAlgn="base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If sputum smear (+), routinely performed</a:t>
            </a:r>
          </a:p>
          <a:p>
            <a:pPr marL="1257300" lvl="2" indent="-342900" fontAlgn="base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If sputum smear (-), requires specific ID request</a:t>
            </a:r>
          </a:p>
          <a:p>
            <a:pPr marL="800100" lvl="1" indent="-342900" fontAlgn="base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NAAT testing on specimens from other sites is a send-out</a:t>
            </a:r>
          </a:p>
          <a:p>
            <a:pPr marL="800100" lvl="1" indent="-342900" fontAlgn="base">
              <a:buFont typeface="Wingdings" charset="2"/>
              <a:buChar char="§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4381" y="3848595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putum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NAAT testing 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1692" y="404035"/>
            <a:ext cx="11131712" cy="1312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fontAlgn="base">
              <a:buFont typeface="Wingdings" charset="2"/>
              <a:buChar char="§"/>
            </a:pPr>
            <a:r>
              <a:rPr lang="en-US" sz="2000" b="1" dirty="0" err="1" smtClean="0">
                <a:latin typeface="Arial" charset="0"/>
                <a:ea typeface="Arial" charset="0"/>
                <a:cs typeface="Arial" charset="0"/>
              </a:rPr>
              <a:t>Xpert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 MTB/RIF test</a:t>
            </a:r>
          </a:p>
          <a:p>
            <a:pPr lvl="1" fontAlgn="base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Detects MTB and rifampin resistance (mutations in </a:t>
            </a:r>
            <a:r>
              <a:rPr lang="en-US" sz="2000" i="1" dirty="0" err="1" smtClean="0">
                <a:latin typeface="Arial" charset="0"/>
                <a:ea typeface="Arial" charset="0"/>
                <a:cs typeface="Arial" charset="0"/>
              </a:rPr>
              <a:t>rpoB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core region)</a:t>
            </a:r>
          </a:p>
          <a:p>
            <a:pPr lvl="2" fontAlgn="base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&gt;95% of all rifampin resistant strains contain mutations within this region</a:t>
            </a:r>
          </a:p>
          <a:p>
            <a:pPr lvl="2" fontAlgn="base">
              <a:buFont typeface="Wingdings" charset="2"/>
              <a:buChar char="§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2" fontAlgn="base"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Utilizes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molecular beacon technology – oligonucleotide sequences with probe sequence between 2 arm sequences</a:t>
            </a:r>
          </a:p>
          <a:p>
            <a:pPr lvl="2" fontAlgn="base">
              <a:buFont typeface="Wingdings" charset="2"/>
              <a:buChar char="§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5600" y="6488668"/>
            <a:ext cx="18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Lawn et al 2012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291" t="46132" r="13238" b="894"/>
          <a:stretch/>
        </p:blipFill>
        <p:spPr>
          <a:xfrm>
            <a:off x="1061378" y="3006298"/>
            <a:ext cx="10069243" cy="19086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2796" y="5150768"/>
            <a:ext cx="2951322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sz="1500" dirty="0" smtClean="0">
                <a:latin typeface="Arial" charset="0"/>
                <a:ea typeface="Arial" charset="0"/>
                <a:cs typeface="Arial" charset="0"/>
              </a:rPr>
              <a:t>Fluorophore</a:t>
            </a:r>
          </a:p>
          <a:p>
            <a:pPr algn="ctr"/>
            <a:r>
              <a:rPr lang="en-US" sz="15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sz="1500" dirty="0" err="1" smtClean="0">
                <a:latin typeface="Arial" charset="0"/>
                <a:ea typeface="Arial" charset="0"/>
                <a:cs typeface="Arial" charset="0"/>
              </a:rPr>
              <a:t>Nonfluoresecent</a:t>
            </a:r>
            <a:r>
              <a:rPr lang="en-US" sz="1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quencher</a:t>
            </a:r>
          </a:p>
          <a:p>
            <a:pPr algn="ctr"/>
            <a:r>
              <a:rPr lang="en-US" sz="1500" dirty="0" smtClean="0">
                <a:latin typeface="Arial" charset="0"/>
                <a:ea typeface="Arial" charset="0"/>
                <a:cs typeface="Arial" charset="0"/>
              </a:rPr>
              <a:t>If in close proximity, fluorescence is suppressed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159" y="5150768"/>
            <a:ext cx="1972330" cy="7848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charset="0"/>
                <a:ea typeface="Arial" charset="0"/>
                <a:cs typeface="Arial" charset="0"/>
              </a:rPr>
              <a:t>In the presence of complementary DNA target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0531" y="5179796"/>
            <a:ext cx="1705522" cy="7848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charset="0"/>
                <a:ea typeface="Arial" charset="0"/>
                <a:cs typeface="Arial" charset="0"/>
              </a:rPr>
              <a:t>Conformational change</a:t>
            </a:r>
          </a:p>
          <a:p>
            <a:pPr algn="ctr"/>
            <a:endParaRPr lang="en-US" sz="1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2039" y="5150768"/>
            <a:ext cx="2548668" cy="7848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charset="0"/>
                <a:ea typeface="Arial" charset="0"/>
                <a:cs typeface="Arial" charset="0"/>
              </a:rPr>
              <a:t>Separation of arms and fluorophore and quencher molecules → </a:t>
            </a:r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fluorescence</a:t>
            </a:r>
            <a:endParaRPr lang="en-US" sz="15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8357" y="410385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93860" y="410353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1200" b="1" dirty="0">
              <a:solidFill>
                <a:srgbClr val="7030A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94651" y="5596107"/>
            <a:ext cx="376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7874" y="5573376"/>
            <a:ext cx="376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73970" y="5581593"/>
            <a:ext cx="376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0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NAAT testing 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25901" y="362265"/>
            <a:ext cx="5446762" cy="4351338"/>
          </a:xfrm>
        </p:spPr>
        <p:txBody>
          <a:bodyPr>
            <a:noAutofit/>
          </a:bodyPr>
          <a:lstStyle/>
          <a:p>
            <a:pPr fontAlgn="base"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fontAlgn="base">
              <a:buFont typeface="Wingdings" charset="2"/>
              <a:buChar char="§"/>
            </a:pPr>
            <a:r>
              <a:rPr lang="en-US" sz="2000" b="1" dirty="0" err="1" smtClean="0">
                <a:latin typeface="Arial" charset="0"/>
                <a:ea typeface="Arial" charset="0"/>
                <a:cs typeface="Arial" charset="0"/>
              </a:rPr>
              <a:t>Xpert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 MTB/RIF test</a:t>
            </a:r>
          </a:p>
          <a:p>
            <a:pPr fontAlgn="base">
              <a:buFont typeface="Wingdings" charset="2"/>
              <a:buChar char="§"/>
            </a:pPr>
            <a:endParaRPr lang="en-US" sz="2000" b="1" dirty="0" smtClean="0">
              <a:latin typeface="Arial" charset="0"/>
              <a:ea typeface="Arial" charset="0"/>
              <a:cs typeface="Arial" charset="0"/>
            </a:endParaRPr>
          </a:p>
          <a:p>
            <a:pPr lvl="1" fontAlgn="base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If rifampin resistance → needs confirmation w/ reference lab</a:t>
            </a:r>
          </a:p>
          <a:p>
            <a:pPr lvl="1" fontAlgn="base">
              <a:buFont typeface="Wingdings" charset="2"/>
              <a:buChar char="§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 fontAlgn="base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Not validated to determine cure or response to 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63" y="1325399"/>
            <a:ext cx="6259704" cy="17912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164" y="3297831"/>
            <a:ext cx="10972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base">
              <a:buFont typeface="Wingdings" charset="2"/>
              <a:buChar char="§"/>
            </a:pP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lvl="1" fontAlgn="base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Use on sputum (smear + or -), not specifically approved for other specimen types (blood, CSF, stool, tissue, urine) although can be performed as send-out</a:t>
            </a:r>
          </a:p>
          <a:p>
            <a:pPr lvl="1" fontAlgn="base"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 fontAlgn="base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Use if high suspicion for TB and</a:t>
            </a:r>
            <a:r>
              <a:rPr lang="mr-IN" sz="20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3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(1) not on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tx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or </a:t>
            </a:r>
          </a:p>
          <a:p>
            <a:pPr lvl="3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(2) ≤ 3d on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tx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3"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 fontAlgn="base"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Must perform concomitant culture (possible false (-)s and further susceptibility testing)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NAAT testing 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25900" y="362265"/>
            <a:ext cx="10690145" cy="1270592"/>
          </a:xfrm>
        </p:spPr>
        <p:txBody>
          <a:bodyPr>
            <a:noAutofit/>
          </a:bodyPr>
          <a:lstStyle/>
          <a:p>
            <a:pPr fontAlgn="base">
              <a:buFont typeface="Wingdings" charset="2"/>
              <a:buChar char="§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fontAlgn="base">
              <a:buFont typeface="Wingdings" charset="2"/>
              <a:buChar char="§"/>
            </a:pPr>
            <a:r>
              <a:rPr lang="en-US" sz="2000" b="1" dirty="0" err="1" smtClean="0">
                <a:latin typeface="Arial" charset="0"/>
                <a:ea typeface="Arial" charset="0"/>
                <a:cs typeface="Arial" charset="0"/>
              </a:rPr>
              <a:t>Xpert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 MTB/RIF test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compared to culture</a:t>
            </a:r>
            <a:endParaRPr lang="en-US" sz="2000" b="1" dirty="0" smtClean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4298"/>
              </p:ext>
            </p:extLst>
          </p:nvPr>
        </p:nvGraphicFramePr>
        <p:xfrm>
          <a:off x="418012" y="1502229"/>
          <a:ext cx="11265986" cy="311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3"/>
                <a:gridCol w="1801452"/>
                <a:gridCol w="1913466"/>
                <a:gridCol w="1845734"/>
                <a:gridCol w="1571462"/>
                <a:gridCol w="883871"/>
                <a:gridCol w="1269998"/>
              </a:tblGrid>
              <a:tr h="335195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Sensitivity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Specificity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PPV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NPV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806"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Overall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Smear (-)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Smear (+)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6530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High prevalence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(Brazil &amp; S. Africa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  <a:p>
                      <a:endParaRPr lang="en-US" sz="1600" baseline="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78.7%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52.6%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97.2%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94.3%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88.6%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6530"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Low prevalence (USA)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85.2%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59.3%</a:t>
                      </a:r>
                    </a:p>
                    <a:p>
                      <a:pPr algn="ctr"/>
                      <a:endParaRPr lang="en-US" sz="1600" baseline="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96.7%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99.2%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94.9%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97.6%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166977" y="4975244"/>
            <a:ext cx="2718409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1 </a:t>
            </a:r>
            <a:r>
              <a:rPr lang="en-US" sz="1500" dirty="0" err="1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Xpert</a:t>
            </a:r>
            <a:r>
              <a:rPr lang="en-US" sz="15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assay identifies </a:t>
            </a:r>
            <a:r>
              <a:rPr lang="en-US" sz="15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&gt;50% smear-</a:t>
            </a:r>
            <a:r>
              <a:rPr lang="en-US" sz="15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/culture + </a:t>
            </a:r>
            <a:r>
              <a:rPr lang="en-US" sz="15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cases that would be missed by initial AFB smear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30366" y="4975245"/>
            <a:ext cx="1862667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100% if 2 </a:t>
            </a:r>
            <a:r>
              <a:rPr lang="en-US" sz="1500" dirty="0" err="1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Xpert</a:t>
            </a:r>
            <a:r>
              <a:rPr lang="en-US" sz="15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assays </a:t>
            </a:r>
            <a:r>
              <a:rPr lang="en-US" sz="15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performed (in separate analysis)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38501" y="4320847"/>
            <a:ext cx="0" cy="65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11401" y="5003645"/>
            <a:ext cx="1854200" cy="5539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91.1% if 2</a:t>
            </a:r>
            <a:r>
              <a:rPr lang="en-US" sz="1500" baseline="300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15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Xpert</a:t>
            </a:r>
            <a:r>
              <a:rPr lang="en-US" sz="15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assay performed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51967" y="4292446"/>
            <a:ext cx="0" cy="65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061700" y="4292446"/>
            <a:ext cx="0" cy="65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81506" y="6522507"/>
            <a:ext cx="2610494" cy="323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Luetkemeyer</a:t>
            </a:r>
            <a:r>
              <a:rPr lang="en-US" sz="15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et al 2016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00477" y="3746952"/>
            <a:ext cx="889949" cy="43658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59679" y="3747165"/>
            <a:ext cx="889949" cy="43658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#1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3492"/>
            <a:ext cx="11048104" cy="41719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is the AFB burden in sputum required for reliable detection of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M. tuberculosis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by current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NAAT testing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 – 10 CFU/mL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B.  100 CFU/mL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C.  10,000 CFU/mL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C7D2BE2-A333-BD44-AA81-C5C3348A0536}"/>
              </a:ext>
            </a:extLst>
          </p:cNvPr>
          <p:cNvGrpSpPr/>
          <p:nvPr/>
        </p:nvGrpSpPr>
        <p:grpSpPr>
          <a:xfrm>
            <a:off x="7735944" y="2368015"/>
            <a:ext cx="3860800" cy="2380876"/>
            <a:chOff x="7782560" y="3541208"/>
            <a:chExt cx="3860800" cy="23808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92F5B8F-2817-8F42-821B-3F3E9489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560" y="3541208"/>
              <a:ext cx="3860800" cy="22733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ECB3003-7E5E-BE47-8481-D139E92B45BC}"/>
                </a:ext>
              </a:extLst>
            </p:cNvPr>
            <p:cNvSpPr/>
            <p:nvPr/>
          </p:nvSpPr>
          <p:spPr>
            <a:xfrm>
              <a:off x="8583263" y="5645085"/>
              <a:ext cx="18887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https://</a:t>
              </a:r>
              <a:r>
                <a:rPr lang="en-US" sz="1200" dirty="0" err="1"/>
                <a:t>www.cepheid.com</a:t>
              </a:r>
              <a:r>
                <a:rPr lang="en-US" sz="1200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1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5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Poll #1</a:t>
            </a:r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7F6787D-0EA4-434E-A5D7-E102E1DB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3492"/>
            <a:ext cx="11048104" cy="41719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is the AFB burden in sputum required for reliable detection of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M. tuberculosis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by current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NAAT testing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 – 10 CFU/mL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lphaUcPeriod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B. 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100 CFU/mL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C.  10,000 CFU/mL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C7D2BE2-A333-BD44-AA81-C5C3348A0536}"/>
              </a:ext>
            </a:extLst>
          </p:cNvPr>
          <p:cNvGrpSpPr/>
          <p:nvPr/>
        </p:nvGrpSpPr>
        <p:grpSpPr>
          <a:xfrm>
            <a:off x="7735944" y="2592303"/>
            <a:ext cx="3860800" cy="2380876"/>
            <a:chOff x="7782560" y="3541208"/>
            <a:chExt cx="3860800" cy="23808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92F5B8F-2817-8F42-821B-3F3E9489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560" y="3541208"/>
              <a:ext cx="3860800" cy="22733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ECB3003-7E5E-BE47-8481-D139E92B45BC}"/>
                </a:ext>
              </a:extLst>
            </p:cNvPr>
            <p:cNvSpPr/>
            <p:nvPr/>
          </p:nvSpPr>
          <p:spPr>
            <a:xfrm>
              <a:off x="8583263" y="5645085"/>
              <a:ext cx="18887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https://</a:t>
              </a:r>
              <a:r>
                <a:rPr lang="en-US" sz="1200" dirty="0" err="1"/>
                <a:t>www.cepheid.com</a:t>
              </a:r>
              <a:r>
                <a:rPr lang="en-US" sz="1200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2852</Words>
  <Application>Microsoft Macintosh PowerPoint</Application>
  <PresentationFormat>Widescreen</PresentationFormat>
  <Paragraphs>541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Calibri Light</vt:lpstr>
      <vt:lpstr>Wingdings</vt:lpstr>
      <vt:lpstr>Arial</vt:lpstr>
      <vt:lpstr>Office Theme</vt:lpstr>
      <vt:lpstr>Micro Plate Rounds</vt:lpstr>
      <vt:lpstr>Mycobacteriology: Processing</vt:lpstr>
      <vt:lpstr>Decontamination and Concentration</vt:lpstr>
      <vt:lpstr>Mycobacteriology Processing</vt:lpstr>
      <vt:lpstr>NAAT testing </vt:lpstr>
      <vt:lpstr>NAAT testing </vt:lpstr>
      <vt:lpstr>NAAT testing </vt:lpstr>
      <vt:lpstr>Poll #1</vt:lpstr>
      <vt:lpstr>Poll #1</vt:lpstr>
      <vt:lpstr>Mycobacteriology Processing</vt:lpstr>
      <vt:lpstr>Poll #2</vt:lpstr>
      <vt:lpstr>Poll #2</vt:lpstr>
      <vt:lpstr>Poll #2</vt:lpstr>
      <vt:lpstr>Smear Microscopy</vt:lpstr>
      <vt:lpstr>Smear Microscopy</vt:lpstr>
      <vt:lpstr>Poll #3</vt:lpstr>
      <vt:lpstr>Poll #3</vt:lpstr>
      <vt:lpstr>Mycobacteriology Processing</vt:lpstr>
      <vt:lpstr>Liquid Culture Media</vt:lpstr>
      <vt:lpstr>Solid Culture Media</vt:lpstr>
      <vt:lpstr>Culture Media</vt:lpstr>
      <vt:lpstr>Poll #4</vt:lpstr>
      <vt:lpstr>Poll #4</vt:lpstr>
      <vt:lpstr>Mycobacteriology Processing</vt:lpstr>
      <vt:lpstr>Poll #5</vt:lpstr>
      <vt:lpstr>Poll #5</vt:lpstr>
      <vt:lpstr>Culture Growth and Identification </vt:lpstr>
      <vt:lpstr>DNA probes (AccuProbe system)</vt:lpstr>
      <vt:lpstr>PowerPoint Presentation</vt:lpstr>
      <vt:lpstr>Mycobacteriology Processing</vt:lpstr>
      <vt:lpstr>Poll #6</vt:lpstr>
      <vt:lpstr>Poll #6</vt:lpstr>
      <vt:lpstr>Poll #7</vt:lpstr>
      <vt:lpstr>Poll #7</vt:lpstr>
      <vt:lpstr>M. tuberculosis</vt:lpstr>
      <vt:lpstr>Take Home Points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Plate Rounds</dc:title>
  <dc:creator>Helen Tsai</dc:creator>
  <cp:lastModifiedBy>Helen Tsai</cp:lastModifiedBy>
  <cp:revision>124</cp:revision>
  <dcterms:created xsi:type="dcterms:W3CDTF">2022-02-18T22:38:51Z</dcterms:created>
  <dcterms:modified xsi:type="dcterms:W3CDTF">2022-03-08T14:00:47Z</dcterms:modified>
</cp:coreProperties>
</file>