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4" r:id="rId4"/>
    <p:sldId id="280" r:id="rId5"/>
    <p:sldId id="275" r:id="rId6"/>
    <p:sldId id="272" r:id="rId7"/>
    <p:sldId id="273" r:id="rId8"/>
    <p:sldId id="279" r:id="rId9"/>
    <p:sldId id="281" r:id="rId10"/>
    <p:sldId id="274" r:id="rId11"/>
    <p:sldId id="282" r:id="rId12"/>
    <p:sldId id="277" r:id="rId13"/>
    <p:sldId id="283" r:id="rId14"/>
    <p:sldId id="288" r:id="rId15"/>
    <p:sldId id="287" r:id="rId16"/>
    <p:sldId id="323" r:id="rId17"/>
    <p:sldId id="285" r:id="rId18"/>
    <p:sldId id="291" r:id="rId19"/>
    <p:sldId id="266" r:id="rId20"/>
    <p:sldId id="292" r:id="rId21"/>
    <p:sldId id="293" r:id="rId22"/>
    <p:sldId id="328" r:id="rId23"/>
    <p:sldId id="329" r:id="rId24"/>
    <p:sldId id="324" r:id="rId25"/>
    <p:sldId id="300" r:id="rId26"/>
    <p:sldId id="325" r:id="rId27"/>
    <p:sldId id="326" r:id="rId28"/>
    <p:sldId id="268" r:id="rId29"/>
    <p:sldId id="327" r:id="rId30"/>
    <p:sldId id="311" r:id="rId31"/>
    <p:sldId id="298" r:id="rId32"/>
    <p:sldId id="312" r:id="rId33"/>
    <p:sldId id="317" r:id="rId34"/>
    <p:sldId id="318" r:id="rId35"/>
    <p:sldId id="319" r:id="rId36"/>
    <p:sldId id="316" r:id="rId37"/>
    <p:sldId id="269" r:id="rId38"/>
    <p:sldId id="320" r:id="rId39"/>
    <p:sldId id="321" r:id="rId40"/>
    <p:sldId id="32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928"/>
    <p:restoredTop sz="75223"/>
  </p:normalViewPr>
  <p:slideViewPr>
    <p:cSldViewPr snapToGrid="0" snapToObjects="1">
      <p:cViewPr>
        <p:scale>
          <a:sx n="87" d="100"/>
          <a:sy n="87" d="100"/>
        </p:scale>
        <p:origin x="96" y="-368"/>
      </p:cViewPr>
      <p:guideLst>
        <p:guide orient="horz" pos="25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49BC2-D90F-2249-908E-43B9712A7EC9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4B041-2A29-A148-BD2E-849F469BD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6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4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Interpret growth from broth only isolates in clinical context and with other CSF indices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0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 (+): non specific amplification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cross-reactivity (e.g. enterovirus cross-reacts with rhinovirus; rhinovirus can be shed from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tract of healthy individuals)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2 or more organisms are detected in a specimen,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retesting is done to confirm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polymicrobial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95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discordant analysis was unable to be performed.</a:t>
            </a:r>
          </a:p>
          <a:p>
            <a:r>
              <a:rPr lang="en-US" dirty="0" smtClean="0"/>
              <a:t>Percent</a:t>
            </a:r>
            <a:r>
              <a:rPr lang="en-US" baseline="0" dirty="0" smtClean="0"/>
              <a:t> positive agreement of 73.1% and 87.3%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66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performance characteristics of the </a:t>
            </a:r>
            <a:r>
              <a:rPr lang="en-US" dirty="0" err="1" smtClean="0"/>
              <a:t>FilmArray</a:t>
            </a:r>
            <a:r>
              <a:rPr lang="en-US" dirty="0" smtClean="0"/>
              <a:t> ME panel using clinical, residual CSF samples (n 291) that tested positive by a routine method(s) (e.g., bacterial culture, individual real-time PCR assay) for a pathogen represented on the ME panel.</a:t>
            </a:r>
          </a:p>
          <a:p>
            <a:r>
              <a:rPr lang="en-US" dirty="0" smtClean="0"/>
              <a:t>Study conducted in 2018 that evaluated the</a:t>
            </a:r>
            <a:r>
              <a:rPr lang="en-US" baseline="0" dirty="0" smtClean="0"/>
              <a:t> performance characteristics of the ME panel using residual CSF samples positive by routine methods and compared that with </a:t>
            </a:r>
            <a:r>
              <a:rPr lang="en-US" baseline="0" dirty="0" err="1" smtClean="0"/>
              <a:t>associatd</a:t>
            </a:r>
            <a:r>
              <a:rPr lang="en-US" baseline="0" dirty="0" smtClean="0"/>
              <a:t> pathogen on the ME panel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32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63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73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39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4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7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32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0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99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4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3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31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6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9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7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dk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29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0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49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9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8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4B041-2A29-A148-BD2E-849F469BD9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5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2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3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D7C4B-A560-034B-9F40-9ACD12144520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59C19-F5C1-414E-8B5D-09DA0E781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Plate Rounds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Session 10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CSF specimens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5367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processing: bacterial cultures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87288" y="3987468"/>
            <a:ext cx="1834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Tube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3</a:t>
            </a:r>
            <a:endParaRPr lang="en-US" b="1" dirty="0"/>
          </a:p>
        </p:txBody>
      </p:sp>
      <p:pic>
        <p:nvPicPr>
          <p:cNvPr id="24" name="Picture 23" descr="https://muhealth.testcatalog.org/catalogs/339/files/1236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36635" r="20315" b="35016"/>
          <a:stretch/>
        </p:blipFill>
        <p:spPr bwMode="auto">
          <a:xfrm rot="16200000">
            <a:off x="-163264" y="2669843"/>
            <a:ext cx="1986546" cy="3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1261863" y="2927484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888822" y="2268611"/>
            <a:ext cx="24041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Inoculated onto: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Blood agar plate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Chocolate agar plate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Broth culture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thioglycolate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26741" y="2924150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09509" y="2465819"/>
            <a:ext cx="1688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Incubated in CO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at 35 – 37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 and examine daily</a:t>
            </a:r>
          </a:p>
        </p:txBody>
      </p:sp>
      <p:sp>
        <p:nvSpPr>
          <p:cNvPr id="4" name="Rectangle 3"/>
          <p:cNvSpPr/>
          <p:nvPr/>
        </p:nvSpPr>
        <p:spPr>
          <a:xfrm>
            <a:off x="9604911" y="2384723"/>
            <a:ext cx="23511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Keep all negative broths and original culture tubes for four days before reporting as negative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298195" y="2924150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792973" y="2457909"/>
            <a:ext cx="21816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no growth: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BAP discarded after 48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CAP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discarded after 72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873577" y="2924150"/>
            <a:ext cx="731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ryptic Soy Agar with 5% Sheep Blood, Prepared Media Plates, 100 x 15 mm,  Pack of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15822" r="15556" b="16266"/>
          <a:stretch/>
        </p:blipFill>
        <p:spPr bwMode="auto">
          <a:xfrm>
            <a:off x="1261863" y="4482217"/>
            <a:ext cx="2166977" cy="21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anaerobesystems.com/wp-content/uploads/2018/10/THIO-s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3" r="37245" b="9467"/>
          <a:stretch/>
        </p:blipFill>
        <p:spPr bwMode="auto">
          <a:xfrm>
            <a:off x="6491334" y="4022937"/>
            <a:ext cx="584606" cy="27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colate Agar media - Preparation and Uses - Laboratoryinfo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7956" r="2235" b="15184"/>
          <a:stretch/>
        </p:blipFill>
        <p:spPr bwMode="auto">
          <a:xfrm>
            <a:off x="3697006" y="4468123"/>
            <a:ext cx="2601189" cy="21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Broth Culture (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thioglycollate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2" y="852616"/>
            <a:ext cx="10515600" cy="4474023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Enriched medium to support growth of anaerobes, aerobes, microaerophilic, and fastidious microorganisms</a:t>
            </a:r>
          </a:p>
          <a:p>
            <a:pPr lvl="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Used for only for sterile sites (e.g. CSF cultures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Reporting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growth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always noted as “isolated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from broth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only”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assist clinician in interpretation of relevance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of these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isolates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https://anaerobesystems.com/wp-content/uploads/2018/10/THIO-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3" r="37245" b="9467"/>
          <a:stretch/>
        </p:blipFill>
        <p:spPr bwMode="auto">
          <a:xfrm>
            <a:off x="10680191" y="470230"/>
            <a:ext cx="1104157" cy="52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455106"/>
              </p:ext>
            </p:extLst>
          </p:nvPr>
        </p:nvGraphicFramePr>
        <p:xfrm>
          <a:off x="634260" y="2199332"/>
          <a:ext cx="9576263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7417"/>
                <a:gridCol w="4358846"/>
              </a:tblGrid>
              <a:tr h="32834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Advantages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Disadvantages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9834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Routine aerobic cultures may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be inadequate to detect low number or slowly growing organisms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endParaRPr lang="en-US" baseline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More useful for shunt associated CNS meningitis than community acquired bacterial meningitis (one study found 4/16 shunt associated CNS meningitis may be missed if broth culture is not used; Dunbar 1998)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Enhances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growth of low number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of contaminants (may not be clinically relevant) → growth may not be clinically relevant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9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Meningitis-Encephalitis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Panel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112" y="1507067"/>
            <a:ext cx="3831659" cy="4707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539" y="1052842"/>
            <a:ext cx="5372100" cy="254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7658" y="717149"/>
            <a:ext cx="6659541" cy="5937651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14 targets in 1 hour, requires 200 µL of CSF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CSF specimens should be tested with the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ME panel as soon as possible (no processing such as centrifuge prior)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Test performance not validated for CSF specimens collected from shunts, collected from patients already on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abx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or any other sites except for CSF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False (+): contamination of specimen with organisms shed by healthy individuals (e.g.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S. pneumoniae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HSV-1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pPr lvl="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False (-): sequence variants, deletions, rearrangements in gene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targets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ME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Panel: Key Points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4592" y="852616"/>
            <a:ext cx="11417808" cy="4474023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positive detection on the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ME panel does not imply the organism is infectious or the cause of clinical symptoms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K1: 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K1 strains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(K1 antigen is capsule that protects bacteria from immune system) account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for nearly 80% of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isolated from CSF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K1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coli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serotypes may be present in specimen and will not be detected by the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panel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Neisseria meningitides: </a:t>
            </a:r>
          </a:p>
          <a:p>
            <a:pPr lvl="1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panel only detects encapsulated strains (six associated with epidemics, groups A, B,C,W, X and Y). Non-encapsulated or non-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groupable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strains rarely cause invasive human infection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ME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Panel: Key Points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4591" y="852616"/>
            <a:ext cx="11587141" cy="1162451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HSV-1/2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48" y="1576428"/>
            <a:ext cx="10321088" cy="4368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161" y="3089565"/>
            <a:ext cx="10737273" cy="387928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93962" y="6299565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Liesman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et al, 2018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234976" y="3112659"/>
            <a:ext cx="288687" cy="26016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ME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Panel: Key Points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4591" y="852616"/>
            <a:ext cx="11587141" cy="1162451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HSV-1/2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False (-) on the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Panel is a concern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2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Real-time PCR for HSV1/2 identified 14 CSF samples positive for either HSV-1/2 that negative for HSV-1/2 by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FilmArray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ME panel</a:t>
            </a:r>
          </a:p>
          <a:p>
            <a:pPr lvl="2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lvl="2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Potential reason for discrepancy: Very small amount of target nucleic acid (limit of detection for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FilmArray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ME panel HSV-1/2 targets is 10x higher than for routine HSV-1/2 assay)</a:t>
            </a: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6484"/>
          <a:stretch/>
        </p:blipFill>
        <p:spPr>
          <a:xfrm>
            <a:off x="939848" y="1257769"/>
            <a:ext cx="10321088" cy="19010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161" y="2770906"/>
            <a:ext cx="10737273" cy="387928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93962" y="6299565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Liesman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et al, 2018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263532" y="2834790"/>
            <a:ext cx="288687" cy="26016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1523" y="4011688"/>
            <a:ext cx="11587141" cy="1610179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HSV-1/2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At our institution,</a:t>
            </a:r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Do not order separate CSF HSV-1/2 PCR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If HSV-1/2 target is negative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Panel, it is automatically reflexed to CSF HSV-1/2 PCR</a:t>
            </a: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ME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Panel: Key Points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6" y="821090"/>
            <a:ext cx="10278534" cy="25038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6638" y="2638579"/>
            <a:ext cx="4284133" cy="310960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224875" y="3640666"/>
            <a:ext cx="11587141" cy="2387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272713" y="2638579"/>
            <a:ext cx="288687" cy="26016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8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ME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Panel: Key Points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592" y="852616"/>
            <a:ext cx="10209692" cy="4474023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Cryptococcus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neoformans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0">
              <a:buFont typeface="Wingdings" charset="2"/>
              <a:buChar char="§"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933" y="1371004"/>
            <a:ext cx="8267700" cy="2120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82692" y="3034700"/>
            <a:ext cx="2687782" cy="360217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3269672"/>
            <a:ext cx="11587141" cy="3423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ME panel correlation with:</a:t>
            </a:r>
          </a:p>
          <a:p>
            <a:pPr lvl="2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CrAg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assay: high proportion of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CrAg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(+) not detected by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panel </a:t>
            </a:r>
          </a:p>
          <a:p>
            <a:pPr lvl="3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Samples were collected after initial diagnosis while on anti-fungal therapy</a:t>
            </a:r>
          </a:p>
          <a:p>
            <a:pPr lvl="3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CrAg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can persist for months – years</a:t>
            </a:r>
          </a:p>
          <a:p>
            <a:pPr lvl="2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CSF culture: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ME panel sensitivity of 94%  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Tests of choice remain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CrAg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CSF fungal culture (gold standard)</a:t>
            </a:r>
          </a:p>
          <a:p>
            <a:pPr lvl="1">
              <a:buFont typeface="Wingdings" charset="2"/>
              <a:buChar char="§"/>
            </a:pP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Cryptococcus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neoformans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result from the ME panel is hidden at our institution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ME 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Panel: Key Points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592" y="852616"/>
            <a:ext cx="10209692" cy="4474023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Other areas of concern:</a:t>
            </a:r>
          </a:p>
          <a:p>
            <a:pPr lvl="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Interpretation of positive CMV and HHV6 results: does not distinguish between latent/active infections (primary infection vs. secondary reactivation vs. presence of latent virus)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False positive rate of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S. pneumoniae  </a:t>
            </a:r>
          </a:p>
          <a:p>
            <a:pPr lvl="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" y="3661502"/>
            <a:ext cx="11676611" cy="22964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759" y="5013530"/>
            <a:ext cx="11122430" cy="1104641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0248" y="5382130"/>
            <a:ext cx="288687" cy="26016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Additional CSF testing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92" y="1500448"/>
            <a:ext cx="1120140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789" y="852617"/>
            <a:ext cx="11392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Since specimen volume is limited, indicate order of priority if multiple tests are requested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collection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174882"/>
            <a:ext cx="6254496" cy="542739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Sterile body fluid → all organisms recovered in culture are potential pathogens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Initial CSF sample ideally collected prior to antimicrobial therapy for highest diagnostic sensitivity 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Clearly label 4 CSF tubes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Specimen types: lumbar puncture,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ommaya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reservoir, ventricular shunts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mportant to label source of CSF since different organisms may be clinically significant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ME panel not FDA approved for shunt specimens</a:t>
            </a:r>
          </a:p>
          <a:p>
            <a:pPr lvl="1">
              <a:buFont typeface="Wingdings" charset="2"/>
              <a:buChar char="§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Most tests require 0.5 – 1 mL volume, fungal and AFB cultures require ≥ 2 mL</a:t>
            </a:r>
          </a:p>
          <a:p>
            <a:pPr lvl="1"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680" y="0"/>
            <a:ext cx="2889854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1192" y="3291840"/>
            <a:ext cx="3650808" cy="3566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9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6729" y="890587"/>
            <a:ext cx="10858085" cy="4474023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70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woman with DM admitted after suffering a fall at home, found to be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encephalopathic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febrile to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Tmax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102.5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F. There was initial suspicion was for acute pyelonephritis and obstructive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uropathy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but fevers and mental status did not improve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after urgent ureteral stent placement.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Blood cultures from admission were positive by instrument in both aerobic and anaerobic bottles approximately 15 hours after collection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lumbar puncture was performed once the organism was identified in blood culture.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Case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37E5A1-0FCB-4B0F-8DA6-E84ADBB89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7" y="852617"/>
            <a:ext cx="5500037" cy="4125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D684D-4751-4FE3-A729-76DFCB798A36}"/>
              </a:ext>
            </a:extLst>
          </p:cNvPr>
          <p:cNvSpPr txBox="1"/>
          <p:nvPr/>
        </p:nvSpPr>
        <p:spPr>
          <a:xfrm>
            <a:off x="362184" y="4977645"/>
            <a:ext cx="50995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Gram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stain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(blood culture):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Short gram positive rods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Can occur singly or in short chains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Can be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easily confused with coccoid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organisms</a:t>
            </a:r>
          </a:p>
        </p:txBody>
      </p:sp>
      <p:pic>
        <p:nvPicPr>
          <p:cNvPr id="7" name="Picture 6" descr="A picture containing person, hand, close&#10;&#10;Description automatically generated">
            <a:extLst>
              <a:ext uri="{FF2B5EF4-FFF2-40B4-BE49-F238E27FC236}">
                <a16:creationId xmlns:a16="http://schemas.microsoft.com/office/drawing/2014/main" xmlns="" id="{994D2D3D-19F0-4F05-A8BC-EF2A652F5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71" y="1"/>
            <a:ext cx="4525201" cy="339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FC949E-B4CC-42BB-B2F5-F9428893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71" y="3452133"/>
            <a:ext cx="4525201" cy="339390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92BA4E2-30D9-48B0-A0F0-2157C73CB645}"/>
              </a:ext>
            </a:extLst>
          </p:cNvPr>
          <p:cNvCxnSpPr/>
          <p:nvPr/>
        </p:nvCxnSpPr>
        <p:spPr>
          <a:xfrm flipH="1">
            <a:off x="10061127" y="852617"/>
            <a:ext cx="11386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62AA75-A085-4433-8028-A7AA2DC19564}"/>
              </a:ext>
            </a:extLst>
          </p:cNvPr>
          <p:cNvSpPr txBox="1"/>
          <p:nvPr/>
        </p:nvSpPr>
        <p:spPr>
          <a:xfrm>
            <a:off x="10679435" y="861863"/>
            <a:ext cx="336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Beta-hemolysis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6625" y="1"/>
            <a:ext cx="10515600" cy="852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#3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D684D-4751-4FE3-A729-76DFCB798A36}"/>
              </a:ext>
            </a:extLst>
          </p:cNvPr>
          <p:cNvSpPr txBox="1"/>
          <p:nvPr/>
        </p:nvSpPr>
        <p:spPr>
          <a:xfrm>
            <a:off x="422030" y="1131248"/>
            <a:ext cx="112619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most likely organism is:</a:t>
            </a:r>
          </a:p>
          <a:p>
            <a:pPr lvl="0"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Listeria monocytogenes 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Haemophilus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faecalis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37E5A1-0FCB-4B0F-8DA6-E84ADBB89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670716"/>
            <a:ext cx="6710119" cy="50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6625" y="1"/>
            <a:ext cx="10515600" cy="852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#3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D684D-4751-4FE3-A729-76DFCB798A36}"/>
              </a:ext>
            </a:extLst>
          </p:cNvPr>
          <p:cNvSpPr txBox="1"/>
          <p:nvPr/>
        </p:nvSpPr>
        <p:spPr>
          <a:xfrm>
            <a:off x="422030" y="1131248"/>
            <a:ext cx="112619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most likely organism is:</a:t>
            </a:r>
          </a:p>
          <a:p>
            <a:pPr lvl="0"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Listeria monocytogenes 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Haemophilus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faecalis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37E5A1-0FCB-4B0F-8DA6-E84ADBB89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81" y="852617"/>
            <a:ext cx="6710119" cy="50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6625" y="1"/>
            <a:ext cx="10515600" cy="852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#4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D684D-4751-4FE3-A729-76DFCB798A36}"/>
              </a:ext>
            </a:extLst>
          </p:cNvPr>
          <p:cNvSpPr txBox="1"/>
          <p:nvPr/>
        </p:nvSpPr>
        <p:spPr>
          <a:xfrm>
            <a:off x="422030" y="1131248"/>
            <a:ext cx="11261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Which of the following tests can help distinguish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Listeria monocytogenes?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Catalase test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Motility test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Both A and B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4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6625" y="1"/>
            <a:ext cx="10515600" cy="852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#4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D684D-4751-4FE3-A729-76DFCB798A36}"/>
              </a:ext>
            </a:extLst>
          </p:cNvPr>
          <p:cNvSpPr txBox="1"/>
          <p:nvPr/>
        </p:nvSpPr>
        <p:spPr>
          <a:xfrm>
            <a:off x="422030" y="1131248"/>
            <a:ext cx="11261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Which of the following tests can help distinguish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Listeria monocytogenes?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Catalase test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Motility test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Both A and B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6625" y="1"/>
            <a:ext cx="10515600" cy="852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#4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D684D-4751-4FE3-A729-76DFCB798A36}"/>
              </a:ext>
            </a:extLst>
          </p:cNvPr>
          <p:cNvSpPr txBox="1"/>
          <p:nvPr/>
        </p:nvSpPr>
        <p:spPr>
          <a:xfrm>
            <a:off x="422030" y="1131248"/>
            <a:ext cx="11261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Which of the following tests can help distinguish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Listeria monocytogenes?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Catalase test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Motility 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Both A and B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18578" y="1952373"/>
            <a:ext cx="731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7A83634-D91C-4421-861C-389B32667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60" y="1678424"/>
            <a:ext cx="342900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3546" y="1950084"/>
            <a:ext cx="46583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Catalase Test: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tests for presence of catalase, which breaks down H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into H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 and 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b="1" baseline="-25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13800" y="2815694"/>
            <a:ext cx="163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Test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91370" y="3477812"/>
            <a:ext cx="128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Negative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54010" y="3507721"/>
            <a:ext cx="128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Positive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494090" y="3185026"/>
            <a:ext cx="877570" cy="3226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353880" y="3182049"/>
            <a:ext cx="804228" cy="3256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522805" y="3909711"/>
            <a:ext cx="0" cy="3510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368231" y="3877053"/>
            <a:ext cx="0" cy="3793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540579" y="4223783"/>
            <a:ext cx="196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Listeria</a:t>
            </a:r>
          </a:p>
          <a:p>
            <a:pPr algn="ctr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Staphylococci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9386005" y="4239696"/>
            <a:ext cx="196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Streptococci</a:t>
            </a:r>
          </a:p>
          <a:p>
            <a:pPr algn="ctr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Enterococci</a:t>
            </a:r>
          </a:p>
        </p:txBody>
      </p:sp>
    </p:spTree>
    <p:extLst>
      <p:ext uri="{BB962C8B-B14F-4D97-AF65-F5344CB8AC3E}">
        <p14:creationId xmlns:p14="http://schemas.microsoft.com/office/powerpoint/2010/main" val="16228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6625" y="1"/>
            <a:ext cx="10515600" cy="852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#4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D684D-4751-4FE3-A729-76DFCB798A36}"/>
              </a:ext>
            </a:extLst>
          </p:cNvPr>
          <p:cNvSpPr txBox="1"/>
          <p:nvPr/>
        </p:nvSpPr>
        <p:spPr>
          <a:xfrm>
            <a:off x="422030" y="1131248"/>
            <a:ext cx="112619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Which of the following tests can help distinguish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spp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Listeria monocytogenes?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Catalase test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Motility 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Both A and B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07378" y="2578906"/>
            <a:ext cx="731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1E18365-AC6E-45A5-B498-3D3D5616FB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15" y="1885491"/>
            <a:ext cx="4143375" cy="3108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9D0F846-F2E6-4AD4-9D51-FE1C5D9E4492}"/>
              </a:ext>
            </a:extLst>
          </p:cNvPr>
          <p:cNvSpPr/>
          <p:nvPr/>
        </p:nvSpPr>
        <p:spPr>
          <a:xfrm>
            <a:off x="7095067" y="1778794"/>
            <a:ext cx="4732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Listeria monocytogenes: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Umbrella-like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motility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semi-solid media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layer of ↑ growth 0.5 cm below surface because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Listeria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has better development in this zone of reduced O</a:t>
            </a:r>
            <a:r>
              <a:rPr lang="en-US" baseline="-25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tension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Tumbling motility (end over end) on hanging drop preparation 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Optimally motile by means of flagella at 20 – 25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Non motile at 37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 - does not synthesize flagella at body temperature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8" y="852616"/>
            <a:ext cx="6821540" cy="49785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Microbiological characteristics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Growth in both aerobic and anaerobic conditions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Short, gram positive rod, occasionally intracellular</a:t>
            </a:r>
          </a:p>
          <a:p>
            <a:pPr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May be confused with beta-hemolytic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species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or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diphtheroids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on gram stain </a:t>
            </a:r>
          </a:p>
          <a:p>
            <a:pPr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Characterized by: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eta hemolysis (does not usually extend beyond the border of the colony)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Catalase (+)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Tumbling motility at 20 – 25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C, non-motile at 37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 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CAMP (+)</a:t>
            </a:r>
          </a:p>
          <a:p>
            <a:pPr lvl="1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37E5A1-0FCB-4B0F-8DA6-E84ADBB89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30" y="1966692"/>
            <a:ext cx="5152640" cy="3864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845" y="426309"/>
            <a:ext cx="5403225" cy="7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38" y="1015843"/>
            <a:ext cx="6821540" cy="4978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CAMP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2FD6B0-4B9A-4A90-BCAA-D8B35683DE96}"/>
              </a:ext>
            </a:extLst>
          </p:cNvPr>
          <p:cNvPicPr/>
          <p:nvPr/>
        </p:nvPicPr>
        <p:blipFill rotWithShape="1">
          <a:blip r:embed="rId3"/>
          <a:srcRect r="41107"/>
          <a:stretch/>
        </p:blipFill>
        <p:spPr>
          <a:xfrm>
            <a:off x="223837" y="1393008"/>
            <a:ext cx="4382029" cy="46521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7200" y="1936472"/>
            <a:ext cx="614108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galactiae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CAMP (+)</a:t>
            </a:r>
          </a:p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roduces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CAMP factor which synergistically interacts with beta-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hemolysin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produced by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aureus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→ zone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of enhanced lysis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05866" y="2764946"/>
            <a:ext cx="731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05866" y="5118679"/>
            <a:ext cx="731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52027" y="4924957"/>
            <a:ext cx="42672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L. monocytogenes</a:t>
            </a:r>
          </a:p>
          <a:p>
            <a:pPr lvl="0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Like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Listeria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is CAMP (+)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05866" y="4003262"/>
            <a:ext cx="731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01146" y="3800046"/>
            <a:ext cx="607714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Other 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Streptococcus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species (not Group B) →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Negative test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30400" y="2150533"/>
            <a:ext cx="660400" cy="1032934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0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#1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25" y="899320"/>
            <a:ext cx="10275418" cy="2936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Specimen from which CSF tube should never be used for culture?</a:t>
            </a: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Tube #1</a:t>
            </a: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Tube #2</a:t>
            </a: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Tube #3</a:t>
            </a: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Tube #4</a:t>
            </a:r>
          </a:p>
        </p:txBody>
      </p:sp>
    </p:spTree>
    <p:extLst>
      <p:ext uri="{BB962C8B-B14F-4D97-AF65-F5344CB8AC3E}">
        <p14:creationId xmlns:p14="http://schemas.microsoft.com/office/powerpoint/2010/main" val="36424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4722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latin typeface="Arial" charset="0"/>
                <a:ea typeface="Arial" charset="0"/>
                <a:cs typeface="Arial" charset="0"/>
              </a:rPr>
              <a:t>Listeria monocytogenes</a:t>
            </a:r>
            <a:endParaRPr lang="en-US" sz="28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330" y="647894"/>
            <a:ext cx="7467881" cy="5438113"/>
          </a:xfrm>
        </p:spPr>
        <p:txBody>
          <a:bodyPr>
            <a:noAutofit/>
          </a:bodyPr>
          <a:lstStyle/>
          <a:p>
            <a:pPr fontAlgn="base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ble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grow at low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temperatures (4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C); killed by heat and pasteurization</a:t>
            </a:r>
          </a:p>
          <a:p>
            <a:pPr fontAlgn="base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fontAlgn="base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Food associations: contaminated food (soft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cheeses,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unpasteurized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milk/diary products, peanut butter, deli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meat, fruit, salad)</a:t>
            </a:r>
          </a:p>
          <a:p>
            <a:pPr fontAlgn="base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fontAlgn="base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Mild febrile illness, gastroenteritis, fatal invasive infection (especially in neonatal disease), meningoencephalitis (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rhombo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-encephalitis)</a:t>
            </a:r>
          </a:p>
          <a:p>
            <a:pPr fontAlgn="base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fontAlgn="base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Treatment: </a:t>
            </a:r>
          </a:p>
          <a:p>
            <a:pPr lvl="1" fontAlgn="base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Ampicillin: drug of choice based on in-vitro data, but delayed in vitro bactericidal activity at concentrations in CSF (add gentamicin) </a:t>
            </a:r>
          </a:p>
          <a:p>
            <a:pPr lvl="1" fontAlgn="base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Alternatives: TMP-SMX</a:t>
            </a:r>
          </a:p>
          <a:p>
            <a:pPr lvl="1" fontAlgn="base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Cephalosporins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do not have activity against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Listeria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E18365-AC6E-45A5-B498-3D3D5616FBF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3" r="11941" b="-3050"/>
          <a:stretch/>
        </p:blipFill>
        <p:spPr bwMode="auto">
          <a:xfrm>
            <a:off x="9457902" y="221586"/>
            <a:ext cx="1469036" cy="355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541" y="3927422"/>
            <a:ext cx="3937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Case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7" y="852616"/>
            <a:ext cx="9986963" cy="4989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68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yo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F presented with 1 day of diplopia,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dysmetria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and headache found to have newly diagnosed CLL. MRI brain showed left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tympanomastoid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effusion and numerous punctate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hyperintensities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within the frontal lobes and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occipital horns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of bilateral lateral ventricles either due to hemorrhage or meningitis. A lumbar puncture was performed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229043"/>
              </p:ext>
            </p:extLst>
          </p:nvPr>
        </p:nvGraphicFramePr>
        <p:xfrm>
          <a:off x="1070504" y="2293207"/>
          <a:ext cx="4365096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774"/>
                <a:gridCol w="22933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CSF First Tube</a:t>
                      </a:r>
                      <a:endParaRPr lang="en-US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CSF Last Tube </a:t>
                      </a:r>
                      <a:endParaRPr lang="en-US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WBC 315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RBC 50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Lymphocytes 90% 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PMNs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10%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Glucose 65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Protein 103</a:t>
                      </a:r>
                      <a:endParaRPr lang="en-US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WBC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197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RBC 50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Lymphocytes 83%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PMNs 16%</a:t>
                      </a:r>
                      <a:endParaRPr lang="en-US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0" y="2116209"/>
            <a:ext cx="3829251" cy="4570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3837" y="461621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ME panel detects one bacterial target while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CSF gram stain and culture is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performed.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295" y="4656339"/>
            <a:ext cx="3579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CSF gram stain: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Small, pleomorphic gram negative bacilli or coccobacilli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6" name="Picture 12" descr="ase 1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r="49976"/>
          <a:stretch/>
        </p:blipFill>
        <p:spPr bwMode="auto">
          <a:xfrm>
            <a:off x="272838" y="900003"/>
            <a:ext cx="3585411" cy="37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84637" y="852617"/>
            <a:ext cx="7057496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most likely organism is: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Viridans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streptococcus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 pneumoniae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Haemophilus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Neisseria meningitides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#5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295" y="4656339"/>
            <a:ext cx="2981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CSF gram stain: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Small, pleomorphic gram negative bacilli or coccobacilli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6" name="Picture 12" descr="ase 1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r="49976"/>
          <a:stretch/>
        </p:blipFill>
        <p:spPr bwMode="auto">
          <a:xfrm>
            <a:off x="272838" y="900003"/>
            <a:ext cx="3585411" cy="37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84637" y="852617"/>
            <a:ext cx="7057496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most likely organism is: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Viridans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streptococcus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 pneumoniae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Haemophilus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Neisseria meningitides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2580571"/>
            <a:ext cx="3810000" cy="40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295" y="4656339"/>
            <a:ext cx="2981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CSF gram stain: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Small, pleomorphic gram negative bacilli or coccobacilli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6" name="Picture 12" descr="ase 1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r="49976"/>
          <a:stretch/>
        </p:blipFill>
        <p:spPr bwMode="auto">
          <a:xfrm>
            <a:off x="272838" y="900003"/>
            <a:ext cx="3585411" cy="37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84637" y="852617"/>
            <a:ext cx="7057496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You expect which of the following growth pattern when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plated on agar?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Growth on standard BAP only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Growth on CAP only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Growth on both standard BAP and CAP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No growth on BAP or CAP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295" y="4656339"/>
            <a:ext cx="2981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CSF gram stain: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Small, pleomorphic gram negative bacilli or coccobacilli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6" name="Picture 12" descr="ase 1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r="49976"/>
          <a:stretch/>
        </p:blipFill>
        <p:spPr bwMode="auto">
          <a:xfrm>
            <a:off x="272838" y="900003"/>
            <a:ext cx="3585411" cy="37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84637" y="852617"/>
            <a:ext cx="7057496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You expect which of the following growth pattern when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plated on agar?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Growth on standard BAP only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B. Growth on CAP only</a:t>
            </a:r>
            <a:endParaRPr lang="en-US" sz="2000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Growth on both standard BAP and CAP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No growth on BAP or CAP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1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Case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295" y="4656339"/>
            <a:ext cx="2981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CSF gram stain: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Small, pleomorphic gram negative bacilli or coccobacilli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1087" y="4656339"/>
            <a:ext cx="3379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BAP: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 growth 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44069" y="4656339"/>
            <a:ext cx="2981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CAP: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Large, round, colorless – grey, opaque colonies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igure 1 is a picture showing H. influenzae colonies on a chocolate a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13995" b="3261"/>
          <a:stretch/>
        </p:blipFill>
        <p:spPr bwMode="auto">
          <a:xfrm>
            <a:off x="8044069" y="900003"/>
            <a:ext cx="3916019" cy="37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tsu.edu/faculty/chamberlain/golden2000/case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6" t="6370" r="1858"/>
          <a:stretch/>
        </p:blipFill>
        <p:spPr bwMode="auto">
          <a:xfrm>
            <a:off x="3963922" y="900003"/>
            <a:ext cx="3850321" cy="37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se 1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r="49976"/>
          <a:stretch/>
        </p:blipFill>
        <p:spPr bwMode="auto">
          <a:xfrm>
            <a:off x="272838" y="900003"/>
            <a:ext cx="3585411" cy="37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latin typeface="Arial" charset="0"/>
                <a:ea typeface="Arial" charset="0"/>
                <a:cs typeface="Arial" charset="0"/>
              </a:rPr>
              <a:t>Haemophilus</a:t>
            </a:r>
            <a:r>
              <a:rPr lang="en-US" sz="28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i="1" dirty="0" err="1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8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7" y="852617"/>
            <a:ext cx="720989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Microbiological characteristics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Small, pleomorphic gram negative coccobacilli, often have a tendency to string out like long thread-like rods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Fastidious organism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Grows best at 35 – 37</a:t>
            </a:r>
            <a:r>
              <a:rPr lang="en-US" sz="18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 with 5% CO</a:t>
            </a:r>
            <a:r>
              <a:rPr lang="en-US" sz="18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Requires hemin (factor X) and NAD (Factor V) for growth </a:t>
            </a:r>
          </a:p>
          <a:p>
            <a:pPr lvl="1"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Does not grow on BAP, which contains Factor X but not V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Satelliting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”: will grow on BAP when colonies are streaked close to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colonies (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produces NAD factor V as metabolic byproduct when grown in culture media containing blood)</a:t>
            </a:r>
          </a:p>
          <a:p>
            <a:pPr lvl="1"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Growth on CAP only, which contains available Factor X and Factor V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Colonies: large, colorless-gray,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semiopaque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smooth, flat convex</a:t>
            </a:r>
          </a:p>
        </p:txBody>
      </p:sp>
      <p:pic>
        <p:nvPicPr>
          <p:cNvPr id="4" name="Picture 2" descr="aemophilus influenzae satelliting around Staphylococcus aur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66878"/>
            <a:ext cx="4775200" cy="298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gure 1 is a picture showing H. influenzae colonies on a chocolate ag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13995" b="3261"/>
          <a:stretch/>
        </p:blipFill>
        <p:spPr bwMode="auto">
          <a:xfrm>
            <a:off x="7958670" y="3486841"/>
            <a:ext cx="3471334" cy="313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92BA4E2-30D9-48B0-A0F0-2157C73CB645}"/>
              </a:ext>
            </a:extLst>
          </p:cNvPr>
          <p:cNvCxnSpPr/>
          <p:nvPr/>
        </p:nvCxnSpPr>
        <p:spPr>
          <a:xfrm>
            <a:off x="9668933" y="186267"/>
            <a:ext cx="0" cy="8805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62AA75-A085-4433-8028-A7AA2DC19564}"/>
              </a:ext>
            </a:extLst>
          </p:cNvPr>
          <p:cNvSpPr txBox="1"/>
          <p:nvPr/>
        </p:nvSpPr>
        <p:spPr>
          <a:xfrm>
            <a:off x="9668933" y="12127"/>
            <a:ext cx="125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Satelliting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54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latin typeface="Arial" charset="0"/>
                <a:ea typeface="Arial" charset="0"/>
                <a:cs typeface="Arial" charset="0"/>
              </a:rPr>
              <a:t>Haemophilus</a:t>
            </a:r>
            <a:r>
              <a:rPr lang="en-US" sz="28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i="1" dirty="0" err="1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8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7" y="852617"/>
            <a:ext cx="6938964" cy="2502625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Classified as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serotypable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or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nontypable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based on presence/absence of polysaccharide capsule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Encapsulated strains are further divided into six serotypes (a – f) </a:t>
            </a:r>
          </a:p>
          <a:p>
            <a:pPr lvl="1">
              <a:buFont typeface="Wingdings" charset="2"/>
              <a:buChar char="§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 areas with routine vaccination, majority of invasive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disease are caused by non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typeable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strains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RF for meningitis (0.08 cases/100,000): otitis/pharyngitis, DM, immune deficiency, head trauma with or without CSF leakage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 descr="igure 1 is a picture showing H. influenzae colonies on a chocolate ag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13995" b="3261"/>
          <a:stretch/>
        </p:blipFill>
        <p:spPr bwMode="auto">
          <a:xfrm>
            <a:off x="8009470" y="218708"/>
            <a:ext cx="3471334" cy="313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ta Lactamase Test - Principle, Procedure, Uses and Interpre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1"/>
          <a:stretch/>
        </p:blipFill>
        <p:spPr bwMode="auto">
          <a:xfrm>
            <a:off x="5842245" y="4495758"/>
            <a:ext cx="5879747" cy="18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09439" y="3712934"/>
            <a:ext cx="274145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Presence of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-lactamase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852569" y="3712994"/>
            <a:ext cx="186942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 β-lactamase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454018" y="4038105"/>
            <a:ext cx="0" cy="10346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086875" y="4082326"/>
            <a:ext cx="0" cy="1034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4449" y="3712934"/>
            <a:ext cx="51931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Susceptibilities: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when isolated in culture, tested for beta-lactamase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production and by KB method. For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,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(+) beta lactamase	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       R: ampicillin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cephalosporins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(-) beta lactamase implies but do not 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     guarantee ampicillin susceptibility</a:t>
            </a:r>
          </a:p>
          <a:p>
            <a:pPr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#6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72222" y="858567"/>
            <a:ext cx="7057496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most likely organism is: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Viridans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 streptococcus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Streptococcus pneumoniae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Haemophilus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latin typeface="Arial" charset="0"/>
                <a:ea typeface="Arial" charset="0"/>
                <a:cs typeface="Arial" charset="0"/>
              </a:rPr>
              <a:t>influenzae</a:t>
            </a:r>
            <a:endParaRPr lang="en-US" sz="2000" b="1" i="1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Neisseria meningitides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00970" y="3520150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26160" y="703994"/>
            <a:ext cx="3289000" cy="5632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negative diplococci, kidney shaped (adjacent sides flattened)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May occur intracellularly or extracellularly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Fastidious, grows best at 35 – 37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 with 5% CO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Grows on BAP and CAP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BAP: grey, unpigmented, clearly defined edge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CAP: large, colorless-gray, opaque 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6 serogroups associated with epidemics (A, B, C, W, X, Y)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40" y="852617"/>
            <a:ext cx="3799915" cy="48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0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#1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25" y="899320"/>
            <a:ext cx="10275418" cy="2936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Specimen from which CSF tube should never be used for culture?</a:t>
            </a: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A. Tube #1</a:t>
            </a: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Tube #2</a:t>
            </a: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Tube #3</a:t>
            </a: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D. Tube #4</a:t>
            </a:r>
          </a:p>
        </p:txBody>
      </p:sp>
    </p:spTree>
    <p:extLst>
      <p:ext uri="{BB962C8B-B14F-4D97-AF65-F5344CB8AC3E}">
        <p14:creationId xmlns:p14="http://schemas.microsoft.com/office/powerpoint/2010/main" val="13744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Take Home Points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33" y="852617"/>
            <a:ext cx="11319933" cy="514178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CSF Tube #3 is used for microbiological testing. Tube #1 has highest potential for contamination 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Interpret broth only isolates within clinical context; broth will enhance growth of contaminants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Meningoencephalitis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BioFire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panel has excellent sensitivity and specificity, but has notable limitations specifically for HSV-1/2 and </a:t>
            </a:r>
            <a:r>
              <a:rPr lang="en-US" sz="1800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ryptococcus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targets </a:t>
            </a:r>
          </a:p>
          <a:p>
            <a:pPr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Listeria monocytogenes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is a short gram positive rod, that is catalase (+), CAMP (+), and has umbrella like motility in semi-solid media </a:t>
            </a:r>
          </a:p>
          <a:p>
            <a:pPr>
              <a:buFont typeface="Wingdings" charset="2"/>
              <a:buChar char="§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are small, pleomorphic, fastidious gram negative coccobacilli that require Factors X and V to for growth → will only grow on chocolate agar (exception: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satelliting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around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on BAP)</a:t>
            </a:r>
          </a:p>
          <a:p>
            <a:pPr>
              <a:buFont typeface="Wingdings" charset="2"/>
              <a:buChar char="§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0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collection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62784"/>
              </p:ext>
            </p:extLst>
          </p:nvPr>
        </p:nvGraphicFramePr>
        <p:xfrm>
          <a:off x="508000" y="1072127"/>
          <a:ext cx="11142132" cy="473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314"/>
                <a:gridCol w="1056753"/>
                <a:gridCol w="4207075"/>
                <a:gridCol w="4695990"/>
              </a:tblGrid>
              <a:tr h="966129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Tube #1</a:t>
                      </a:r>
                      <a:endParaRPr lang="en-US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HEME</a:t>
                      </a:r>
                      <a:endParaRPr lang="en-US" b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0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Cell count</a:t>
                      </a:r>
                      <a:endParaRPr lang="en-US" b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Highest potential for contamination with skin flora → do</a:t>
                      </a:r>
                      <a:r>
                        <a:rPr lang="en-US" b="0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not send to Micro Lab for smears, culture, or molecular studies </a:t>
                      </a:r>
                      <a:endParaRPr lang="en-US" b="0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6129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Tube #2</a:t>
                      </a:r>
                      <a:endParaRPr lang="en-US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CHEM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Glucose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Protein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LDH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38548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Tube #3</a:t>
                      </a:r>
                      <a:endParaRPr lang="en-US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MICRO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Gram stain (at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Moses)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Biofire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ME panel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Cultures (bacterial,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fungal, AFB) </a:t>
                      </a:r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r>
                        <a:rPr lang="en-US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Cryptococcal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Ag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VDRL</a:t>
                      </a:r>
                    </a:p>
                    <a:p>
                      <a:pPr algn="l"/>
                      <a:r>
                        <a:rPr lang="en-US" baseline="0" dirty="0" err="1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Serologies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and send-out testing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If there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is not enough CSF in Tube #3, some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CSF may be taken from Tubes #2 – 4, but the appropriate volume for the tests from that tube must be maintained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6129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Tube #4</a:t>
                      </a:r>
                      <a:endParaRPr lang="en-US" b="1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HEME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Cell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count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Gram stain (at other campuses) 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Cytology, flow, cytogenetics, FISH</a:t>
                      </a:r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ysClr val="windowText" lastClr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2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88" y="1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processing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6" y="1565311"/>
            <a:ext cx="11305017" cy="3057489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CSF specimens should be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immediately sent to lab for processing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(ideally within 1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hr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) and immediately processed once it reaches the Micro Lab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RBCs and WBC have limited stability in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CSF</a:t>
            </a:r>
          </a:p>
          <a:p>
            <a:pPr lvl="2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CSF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is hypotonic and cells may rapidly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lyse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§"/>
            </a:pP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Do not refrigerate CSF specimens</a:t>
            </a:r>
          </a:p>
          <a:p>
            <a:pPr lvl="1">
              <a:buFont typeface="Wingdings" charset="2"/>
              <a:buChar char="§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Fastidious organisms (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H.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influenzae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sz="1800" i="1" dirty="0" err="1" smtClean="0">
                <a:latin typeface="Arial" charset="0"/>
                <a:ea typeface="Arial" charset="0"/>
                <a:cs typeface="Arial" charset="0"/>
              </a:rPr>
              <a:t>meningitidis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) may not survive at refrigerated temperatures</a:t>
            </a:r>
          </a:p>
          <a:p>
            <a:pPr>
              <a:buFont typeface="Wingdings" charset="2"/>
              <a:buChar char="§"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1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8" y="17858"/>
            <a:ext cx="10515600" cy="75367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CSF processing: gram stain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7288" y="3150560"/>
            <a:ext cx="1834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Tube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4</a:t>
            </a:r>
            <a:endParaRPr lang="en-US" b="1" dirty="0"/>
          </a:p>
        </p:txBody>
      </p:sp>
      <p:pic>
        <p:nvPicPr>
          <p:cNvPr id="1026" name="Picture 2" descr="https://muhealth.testcatalog.org/catalogs/339/files/1236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36635" r="20315" b="35016"/>
          <a:stretch/>
        </p:blipFill>
        <p:spPr bwMode="auto">
          <a:xfrm rot="16200000">
            <a:off x="-163264" y="1832935"/>
            <a:ext cx="1986546" cy="3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6023041" y="3886564"/>
            <a:ext cx="1" cy="414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504584" y="2075078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63391" y="1216188"/>
            <a:ext cx="34381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Cytocentrifugation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performed for concentration 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Cytospin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concentration can ↑ sensitivity up to 100x compared with both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uncentrifuged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and conventional centrifuged fluid)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501578" y="2075078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23041" y="1128296"/>
            <a:ext cx="261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dirty="0" smtClean="0">
                <a:effectLst/>
                <a:latin typeface="Arial" charset="0"/>
                <a:ea typeface="Arial" charset="0"/>
                <a:cs typeface="Arial" charset="0"/>
              </a:rPr>
              <a:t>ram stain prepared and read immediately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Tube #3: if at Moses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effectLst/>
                <a:latin typeface="Arial" charset="0"/>
                <a:ea typeface="Arial" charset="0"/>
                <a:cs typeface="Arial" charset="0"/>
              </a:rPr>
              <a:t>Tube #4: if at other campuses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546123" y="2075078"/>
            <a:ext cx="6330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275517" y="1909912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Note cellular response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219214" y="2561238"/>
            <a:ext cx="0" cy="13253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26509" y="3886564"/>
            <a:ext cx="25853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8611876" y="3890427"/>
            <a:ext cx="1" cy="414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66679" y="3718062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(+) organisms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90324" y="3693368"/>
            <a:ext cx="1839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(-) organisms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18176" y="4372723"/>
            <a:ext cx="4279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Reported to Micro supervisor or confirmed by 2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technologist if Micro supervisor is unavailable. Provider is also notified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651206" y="4351623"/>
            <a:ext cx="2864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(+) culture, re-smear original fluid and record gram stain</a:t>
            </a:r>
            <a:endParaRPr lang="en-US" dirty="0" smtClean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0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#2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725" y="1036262"/>
            <a:ext cx="11440219" cy="3602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If gram negative, coffee bean shaped diplococci are noted on CSF gram stain, the next step is to: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A. Place culture plates in Infectious Organisms rack to perform all work under Biosafety 	Cabinet 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Perform bacterial antigen testing 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Perform and examine all cultures on the routine CSF bench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0"/>
            <a:ext cx="10515600" cy="8526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Poll #2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725" y="1036262"/>
            <a:ext cx="11440219" cy="3602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If gram negative, coffee bean shaped diplococci are noted on CSF gram stain, the next step is to: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A. Place culture plates in Infectious Organisms rack to perform all work under 	Biosafety Cabinet 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B. Perform bacterial antigen testing 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C. Perform and examine all cultures on the routine CSF bench</a:t>
            </a:r>
          </a:p>
          <a:p>
            <a:pPr marL="0" indent="0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37311" y="2336164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22753" y="2145433"/>
            <a:ext cx="7271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Neisseria meningitides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Biosafety Level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practices are required. Multiple lab acquired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N. meningitides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infections have been reported with a case fatality rate of 50% (CDC Lab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afety Manual Chapter 4)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32244" y="3910328"/>
            <a:ext cx="485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903877" y="3725662"/>
            <a:ext cx="5730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Poor sensitivity for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N.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meningitides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- not recommended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2662</Words>
  <Application>Microsoft Macintosh PowerPoint</Application>
  <PresentationFormat>Widescreen</PresentationFormat>
  <Paragraphs>502</Paragraphs>
  <Slides>40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Calibri</vt:lpstr>
      <vt:lpstr>Calibri Light</vt:lpstr>
      <vt:lpstr>Wingdings</vt:lpstr>
      <vt:lpstr>Arial</vt:lpstr>
      <vt:lpstr>Office Theme</vt:lpstr>
      <vt:lpstr>Plate Rounds</vt:lpstr>
      <vt:lpstr>CSF collection</vt:lpstr>
      <vt:lpstr>Poll #1</vt:lpstr>
      <vt:lpstr>Poll #1</vt:lpstr>
      <vt:lpstr>CSF collection</vt:lpstr>
      <vt:lpstr>CSF processing</vt:lpstr>
      <vt:lpstr>CSF processing: gram stain</vt:lpstr>
      <vt:lpstr>Poll #2</vt:lpstr>
      <vt:lpstr>Poll #2</vt:lpstr>
      <vt:lpstr>CSF processing: bacterial cultures</vt:lpstr>
      <vt:lpstr>Broth Culture (thioglycollate)</vt:lpstr>
      <vt:lpstr>CSF Meningitis-Encephalitis BioFire Panel</vt:lpstr>
      <vt:lpstr>CSF ME BioFire Panel: Key Points</vt:lpstr>
      <vt:lpstr>CSF ME BioFire Panel: Key Points</vt:lpstr>
      <vt:lpstr>CSF ME BioFire Panel: Key Points</vt:lpstr>
      <vt:lpstr>CSF ME BioFire Panel: Key Points</vt:lpstr>
      <vt:lpstr>CSF ME BioFire Panel: Key Points</vt:lpstr>
      <vt:lpstr>CSF ME BioFire Panel: Key Points</vt:lpstr>
      <vt:lpstr>Additional CSF testing</vt:lpstr>
      <vt:lpstr>Case</vt:lpstr>
      <vt:lpstr>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Listeria monocytogenes</vt:lpstr>
      <vt:lpstr>Listeria monocytogenes</vt:lpstr>
      <vt:lpstr>Listeria monocytogenes</vt:lpstr>
      <vt:lpstr>Case </vt:lpstr>
      <vt:lpstr>Poll #5</vt:lpstr>
      <vt:lpstr>Poll #5</vt:lpstr>
      <vt:lpstr>Poll #6</vt:lpstr>
      <vt:lpstr>Poll #6</vt:lpstr>
      <vt:lpstr>Case </vt:lpstr>
      <vt:lpstr>Haemophilus influenzae</vt:lpstr>
      <vt:lpstr>Haemophilus influenzae</vt:lpstr>
      <vt:lpstr>Poll #6</vt:lpstr>
      <vt:lpstr>Take Home Points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160</cp:revision>
  <dcterms:created xsi:type="dcterms:W3CDTF">2022-02-10T12:43:53Z</dcterms:created>
  <dcterms:modified xsi:type="dcterms:W3CDTF">2022-02-22T14:01:20Z</dcterms:modified>
</cp:coreProperties>
</file>