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39"/>
  </p:notesMasterIdLst>
  <p:sldIdLst>
    <p:sldId id="256" r:id="rId2"/>
    <p:sldId id="258" r:id="rId3"/>
    <p:sldId id="303" r:id="rId4"/>
    <p:sldId id="304" r:id="rId5"/>
    <p:sldId id="329" r:id="rId6"/>
    <p:sldId id="291" r:id="rId7"/>
    <p:sldId id="292" r:id="rId8"/>
    <p:sldId id="293" r:id="rId9"/>
    <p:sldId id="309" r:id="rId10"/>
    <p:sldId id="310" r:id="rId11"/>
    <p:sldId id="294" r:id="rId12"/>
    <p:sldId id="306" r:id="rId13"/>
    <p:sldId id="297" r:id="rId14"/>
    <p:sldId id="298" r:id="rId15"/>
    <p:sldId id="284" r:id="rId16"/>
    <p:sldId id="308" r:id="rId17"/>
    <p:sldId id="299" r:id="rId18"/>
    <p:sldId id="301" r:id="rId19"/>
    <p:sldId id="311" r:id="rId20"/>
    <p:sldId id="312" r:id="rId21"/>
    <p:sldId id="314" r:id="rId22"/>
    <p:sldId id="313" r:id="rId23"/>
    <p:sldId id="316" r:id="rId24"/>
    <p:sldId id="315" r:id="rId25"/>
    <p:sldId id="263" r:id="rId26"/>
    <p:sldId id="264" r:id="rId27"/>
    <p:sldId id="318" r:id="rId28"/>
    <p:sldId id="320" r:id="rId29"/>
    <p:sldId id="321" r:id="rId30"/>
    <p:sldId id="322" r:id="rId31"/>
    <p:sldId id="276" r:id="rId32"/>
    <p:sldId id="278" r:id="rId33"/>
    <p:sldId id="325" r:id="rId34"/>
    <p:sldId id="323" r:id="rId35"/>
    <p:sldId id="327" r:id="rId36"/>
    <p:sldId id="271" r:id="rId37"/>
    <p:sldId id="3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9300"/>
    <a:srgbClr val="FF793A"/>
    <a:srgbClr val="80CDFF"/>
    <a:srgbClr val="72B4FF"/>
    <a:srgbClr val="61C0FF"/>
    <a:srgbClr val="ADDFFF"/>
    <a:srgbClr val="AC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7"/>
    <p:restoredTop sz="86177"/>
  </p:normalViewPr>
  <p:slideViewPr>
    <p:cSldViewPr snapToGrid="0" snapToObjects="1">
      <p:cViewPr>
        <p:scale>
          <a:sx n="71" d="100"/>
          <a:sy n="71" d="100"/>
        </p:scale>
        <p:origin x="1200" y="488"/>
      </p:cViewPr>
      <p:guideLst/>
    </p:cSldViewPr>
  </p:slideViewPr>
  <p:outlineViewPr>
    <p:cViewPr>
      <p:scale>
        <a:sx n="33" d="100"/>
        <a:sy n="33" d="100"/>
      </p:scale>
      <p:origin x="0" y="-10312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4D25F-1C5B-9241-923D-2FD66DD04930}" type="datetimeFigureOut">
              <a:rPr lang="en-US" smtClean="0"/>
              <a:t>4/10/22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FF558-6951-6E48-B6B1-7A0A3EF0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56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9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§"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83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6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7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7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8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6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1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6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3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6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33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3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3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Qualitative PCRs not designed to provide quantitative measurements (</a:t>
            </a:r>
            <a:r>
              <a:rPr lang="en-US" dirty="0" smtClean="0"/>
              <a:t>not normalized to standardized controls of known concentration)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85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6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1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72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6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C6FC7-BC1E-4344-A092-08D469C60F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5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6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2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6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09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46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F558-6951-6E48-B6B1-7A0A3EF06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8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B8C-5C2A-DE4A-A970-41FA907844C6}" type="datetimeFigureOut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871D6-1B1F-D249-8543-5E619AD99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>
                <a:latin typeface="Arial" charset="0"/>
                <a:ea typeface="Arial" charset="0"/>
                <a:cs typeface="Arial" charset="0"/>
              </a:rPr>
              <a:t>Plate </a:t>
            </a:r>
            <a:r>
              <a:rPr lang="en-US" sz="4200" dirty="0" smtClean="0">
                <a:latin typeface="Arial" charset="0"/>
                <a:ea typeface="Arial" charset="0"/>
                <a:cs typeface="Arial" charset="0"/>
              </a:rPr>
              <a:t>Rounds</a:t>
            </a:r>
            <a:endParaRPr lang="en-US" sz="4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Session 1</a:t>
            </a:r>
          </a:p>
        </p:txBody>
      </p:sp>
    </p:spTree>
    <p:extLst>
      <p:ext uri="{BB962C8B-B14F-4D97-AF65-F5344CB8AC3E}">
        <p14:creationId xmlns:p14="http://schemas.microsoft.com/office/powerpoint/2010/main" val="5570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733575" y="369895"/>
            <a:ext cx="29901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68209" y="937259"/>
            <a:ext cx="2479054" cy="43551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5449" y="369894"/>
            <a:ext cx="1105762" cy="608485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105465" y="1913155"/>
            <a:ext cx="3570165" cy="4812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5665" y="1335974"/>
            <a:ext cx="1114883" cy="608485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298852" y="987042"/>
            <a:ext cx="2007113" cy="4355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826700" y="2160507"/>
            <a:ext cx="1114883" cy="608485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6614147" y="2666140"/>
            <a:ext cx="2777747" cy="4241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lactose fermenting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827385" y="2672873"/>
            <a:ext cx="333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4985713" y="3171845"/>
            <a:ext cx="2777747" cy="4241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3555" y="3090294"/>
            <a:ext cx="265538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(slow)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(slow, rarely)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23724" y="3100609"/>
            <a:ext cx="3346510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Pseudomonas </a:t>
            </a:r>
          </a:p>
          <a:p>
            <a:pPr marL="342900" indent="-342900">
              <a:buFontTx/>
              <a:buAutoNum type="arabicPeriod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Proteus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, Salmonella, Campylobacter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Stenotrophomonas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42" name="Picture 2" descr="https://www.atsu.edu/faculty/chamberlain/Website/lab/idlab/mac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2" y="1504523"/>
            <a:ext cx="5445768" cy="26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25814" y="369895"/>
            <a:ext cx="24979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85917" y="906075"/>
            <a:ext cx="2070952" cy="3844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g</a:t>
            </a:r>
            <a:r>
              <a:rPr lang="en-US" smtClean="0">
                <a:solidFill>
                  <a:schemeClr val="tx1"/>
                </a:solidFill>
              </a:rPr>
              <a:t>ram (+)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17479" y="369895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6939264" y="1767604"/>
            <a:ext cx="2982444" cy="4248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</a:rPr>
              <a:t>rods/bacilli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80819" y="1272911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609901" y="923480"/>
            <a:ext cx="1676702" cy="38446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gram (-)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631854" y="2097444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8998399" y="2609810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 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442986" y="3171845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63205" y="2987644"/>
            <a:ext cx="931351" cy="537164"/>
            <a:chOff x="8271643" y="819475"/>
            <a:chExt cx="931351" cy="53716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6"/>
          <p:cNvSpPr txBox="1">
            <a:spLocks/>
          </p:cNvSpPr>
          <p:nvPr/>
        </p:nvSpPr>
        <p:spPr>
          <a:xfrm>
            <a:off x="8191373" y="3552701"/>
            <a:ext cx="3723974" cy="4248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</a:t>
            </a:r>
            <a:r>
              <a:rPr lang="en-US" b="1" dirty="0" smtClean="0">
                <a:solidFill>
                  <a:schemeClr val="tx1"/>
                </a:solidFill>
              </a:rPr>
              <a:t>xidase (+)</a:t>
            </a:r>
            <a:r>
              <a:rPr lang="en-US" dirty="0" smtClean="0">
                <a:solidFill>
                  <a:schemeClr val="tx1"/>
                </a:solidFill>
              </a:rPr>
              <a:t>	      oxidase (-)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xidase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6" y="1518400"/>
            <a:ext cx="6178519" cy="3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566" y="4869886"/>
            <a:ext cx="605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02122"/>
                </a:solidFill>
                <a:latin typeface="Arial" charset="0"/>
              </a:rPr>
              <a:t>Test to evaluate presence of cytochrome </a:t>
            </a:r>
            <a:r>
              <a:rPr lang="en-US" dirty="0">
                <a:solidFill>
                  <a:srgbClr val="202122"/>
                </a:solidFill>
                <a:latin typeface="Arial" charset="0"/>
              </a:rPr>
              <a:t>oxidase enzyme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17452" y="4025218"/>
            <a:ext cx="245876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Examples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1. </a:t>
            </a:r>
          </a:p>
          <a:p>
            <a:r>
              <a:rPr lang="en-US" dirty="0" smtClean="0"/>
              <a:t>2.</a:t>
            </a:r>
          </a:p>
          <a:p>
            <a:r>
              <a:rPr lang="en-US" dirty="0" smtClean="0"/>
              <a:t>3.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63205" y="4025218"/>
            <a:ext cx="247780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Examples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1. </a:t>
            </a:r>
          </a:p>
          <a:p>
            <a:r>
              <a:rPr lang="en-US" dirty="0" smtClean="0"/>
              <a:t>2.</a:t>
            </a:r>
          </a:p>
          <a:p>
            <a:r>
              <a:rPr lang="en-US" dirty="0" smtClean="0"/>
              <a:t>3.</a:t>
            </a:r>
          </a:p>
          <a:p>
            <a:r>
              <a:rPr lang="en-US" dirty="0" smtClean="0"/>
              <a:t>4. </a:t>
            </a:r>
          </a:p>
          <a:p>
            <a:r>
              <a:rPr lang="en-US" dirty="0" smtClean="0"/>
              <a:t>5. </a:t>
            </a:r>
          </a:p>
          <a:p>
            <a:r>
              <a:rPr lang="en-US" dirty="0" smtClean="0"/>
              <a:t>6.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25814" y="369895"/>
            <a:ext cx="24979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85917" y="906075"/>
            <a:ext cx="2070952" cy="3844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g</a:t>
            </a:r>
            <a:r>
              <a:rPr lang="en-US" smtClean="0">
                <a:solidFill>
                  <a:schemeClr val="tx1"/>
                </a:solidFill>
              </a:rPr>
              <a:t>ram (+)</a:t>
            </a:r>
            <a:r>
              <a:rPr lang="en-US" b="1" dirty="0" smtClean="0">
                <a:solidFill>
                  <a:schemeClr val="tx1"/>
                </a:solidFill>
              </a:rPr>
              <a:t>	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17479" y="369895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6939264" y="1767604"/>
            <a:ext cx="2982444" cy="4248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</a:rPr>
              <a:t>rods/bacilli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80819" y="1272911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609901" y="923480"/>
            <a:ext cx="1676702" cy="38446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gram (-)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631854" y="2097444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8998399" y="2609810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 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442986" y="3171845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63205" y="2987644"/>
            <a:ext cx="931351" cy="537164"/>
            <a:chOff x="8271643" y="819475"/>
            <a:chExt cx="931351" cy="53716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6"/>
          <p:cNvSpPr txBox="1">
            <a:spLocks/>
          </p:cNvSpPr>
          <p:nvPr/>
        </p:nvSpPr>
        <p:spPr>
          <a:xfrm>
            <a:off x="8169951" y="3539946"/>
            <a:ext cx="3723974" cy="42487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</a:t>
            </a:r>
            <a:r>
              <a:rPr lang="en-US" b="1" dirty="0" smtClean="0">
                <a:solidFill>
                  <a:schemeClr val="tx1"/>
                </a:solidFill>
              </a:rPr>
              <a:t>xidase (+)</a:t>
            </a:r>
            <a:r>
              <a:rPr lang="en-US" dirty="0" smtClean="0">
                <a:solidFill>
                  <a:schemeClr val="tx1"/>
                </a:solidFill>
              </a:rPr>
              <a:t>	            oxidase (-)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xidase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6" y="1518400"/>
            <a:ext cx="6178519" cy="3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566" y="4869886"/>
            <a:ext cx="605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02122"/>
                </a:solidFill>
                <a:latin typeface="Arial" charset="0"/>
              </a:rPr>
              <a:t>Test to evaluate presence of cytochrome </a:t>
            </a:r>
            <a:r>
              <a:rPr lang="en-US" dirty="0">
                <a:solidFill>
                  <a:srgbClr val="202122"/>
                </a:solidFill>
                <a:latin typeface="Arial" charset="0"/>
              </a:rPr>
              <a:t>oxidase enzyme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84248" y="4025218"/>
            <a:ext cx="245876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Examples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i="1" dirty="0" smtClean="0"/>
              <a:t>Pseudomonas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9563205" y="4025218"/>
            <a:ext cx="247780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Examples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1. </a:t>
            </a:r>
            <a:r>
              <a:rPr lang="en-US" i="1" dirty="0" smtClean="0"/>
              <a:t>Proteus</a:t>
            </a:r>
          </a:p>
          <a:p>
            <a:r>
              <a:rPr lang="en-US" dirty="0" smtClean="0"/>
              <a:t>2. </a:t>
            </a:r>
            <a:r>
              <a:rPr lang="en-US" i="1" dirty="0" err="1" smtClean="0"/>
              <a:t>Shigella</a:t>
            </a:r>
            <a:endParaRPr lang="en-US" i="1" dirty="0" smtClean="0"/>
          </a:p>
          <a:p>
            <a:r>
              <a:rPr lang="en-US" dirty="0" smtClean="0"/>
              <a:t>3. </a:t>
            </a:r>
            <a:r>
              <a:rPr lang="en-US" i="1" dirty="0" smtClean="0"/>
              <a:t>Salmonella</a:t>
            </a:r>
          </a:p>
          <a:p>
            <a:r>
              <a:rPr lang="en-US" dirty="0" smtClean="0"/>
              <a:t>4. </a:t>
            </a:r>
            <a:r>
              <a:rPr lang="en-US" i="1" dirty="0" err="1" smtClean="0"/>
              <a:t>Stenotrophomonas</a:t>
            </a:r>
            <a:endParaRPr lang="en-US" i="1" dirty="0" smtClean="0"/>
          </a:p>
          <a:p>
            <a:r>
              <a:rPr lang="en-US" dirty="0" smtClean="0"/>
              <a:t>5. </a:t>
            </a:r>
            <a:r>
              <a:rPr lang="en-US" i="1" dirty="0" smtClean="0"/>
              <a:t>Acinetobacter</a:t>
            </a:r>
          </a:p>
          <a:p>
            <a:r>
              <a:rPr lang="en-US" dirty="0" smtClean="0"/>
              <a:t>6. </a:t>
            </a:r>
            <a:r>
              <a:rPr lang="en-US" i="1" dirty="0" err="1" smtClean="0"/>
              <a:t>Burkholderia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040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565099" cy="3618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099" y="2691436"/>
            <a:ext cx="3776617" cy="3851254"/>
          </a:xfrm>
          <a:prstGeom prst="rect">
            <a:avLst/>
          </a:prstGeom>
        </p:spPr>
      </p:pic>
      <p:sp>
        <p:nvSpPr>
          <p:cNvPr id="29" name="Content Placeholder 6"/>
          <p:cNvSpPr>
            <a:spLocks noGrp="1"/>
          </p:cNvSpPr>
          <p:nvPr>
            <p:ph idx="1"/>
          </p:nvPr>
        </p:nvSpPr>
        <p:spPr>
          <a:xfrm>
            <a:off x="7520152" y="1283576"/>
            <a:ext cx="4256689" cy="390327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Gram negative bacilli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Non lactose fermenting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Oxidase positive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Characteristics on agar?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 </a:t>
            </a:r>
          </a:p>
          <a:p>
            <a:pPr lvl="1">
              <a:buFont typeface="Wingdings" charset="2"/>
              <a:buChar char="§"/>
            </a:pPr>
            <a:endParaRPr lang="en-US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1454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86663" cy="3437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63" y="3006746"/>
            <a:ext cx="3776617" cy="385125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86663" y="103816"/>
            <a:ext cx="10058400" cy="1450757"/>
          </a:xfrm>
        </p:spPr>
        <p:txBody>
          <a:bodyPr>
            <a:normAutofit/>
          </a:bodyPr>
          <a:lstStyle/>
          <a:p>
            <a:r>
              <a:rPr lang="en-US" sz="3000" i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30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indologenes</a:t>
            </a:r>
            <a:endParaRPr lang="en-US" sz="30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Content Placeholder 6"/>
          <p:cNvSpPr>
            <a:spLocks noGrp="1"/>
          </p:cNvSpPr>
          <p:nvPr>
            <p:ph idx="1"/>
          </p:nvPr>
        </p:nvSpPr>
        <p:spPr>
          <a:xfrm>
            <a:off x="7520152" y="1283576"/>
            <a:ext cx="4256689" cy="390327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Gram negative bacilli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Non lactose fermenting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Oxidase positive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Characteristics on agar?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Distinctive yellow - orange pigment on blood agar</a:t>
            </a:r>
          </a:p>
          <a:p>
            <a:pPr lvl="1">
              <a:buFont typeface="Wingdings" charset="2"/>
              <a:buChar char="§"/>
            </a:pPr>
            <a:endParaRPr lang="en-US" sz="18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 growth on MacConkey</a:t>
            </a:r>
          </a:p>
        </p:txBody>
      </p:sp>
    </p:spTree>
    <p:extLst>
      <p:ext uri="{BB962C8B-B14F-4D97-AF65-F5344CB8AC3E}">
        <p14:creationId xmlns:p14="http://schemas.microsoft.com/office/powerpoint/2010/main" val="17206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191683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6143"/>
            <a:ext cx="10058400" cy="1450757"/>
          </a:xfrm>
        </p:spPr>
        <p:txBody>
          <a:bodyPr>
            <a:normAutofit/>
          </a:bodyPr>
          <a:lstStyle/>
          <a:p>
            <a:r>
              <a:rPr lang="en-US" sz="3000" i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30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indologenes</a:t>
            </a:r>
            <a:endParaRPr lang="en-US" sz="30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6841" y="1409700"/>
            <a:ext cx="7252138" cy="425669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Ubiquitous in nature – soil, plants, water (resists chlorination ∴ in municipal water supplies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Forms 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biofilms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(indwelling devices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Hospital settings: 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water systems, wet surfaces (faucets, wash basins)</a:t>
            </a:r>
          </a:p>
          <a:p>
            <a:pPr lvl="1">
              <a:buFont typeface="Wingdings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ontaminated medical devices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respirators, endotracheal tubes, syringes,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humidifers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RF: immunocompromised,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prolonged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abx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use, hospitalization </a:t>
            </a:r>
            <a:endParaRPr lang="en-US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endParaRPr lang="en-US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Infections: bacteremia, pneumonia, meningitis,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pyomyositis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keratitis, indwelling device associated infections</a:t>
            </a:r>
          </a:p>
          <a:p>
            <a:endParaRPr lang="en-US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410" name="Picture 2" descr="ig. 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945" y="1627717"/>
            <a:ext cx="3854417" cy="33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414873"/>
            <a:ext cx="10058400" cy="1450757"/>
          </a:xfrm>
        </p:spPr>
        <p:txBody>
          <a:bodyPr>
            <a:normAutofit/>
          </a:bodyPr>
          <a:lstStyle/>
          <a:p>
            <a:r>
              <a:rPr lang="en-US" sz="3000" i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30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indologenes</a:t>
            </a:r>
            <a:endParaRPr lang="en-US" sz="30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0" y="1292192"/>
            <a:ext cx="5128603" cy="544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Susceptibility patterns (84 isolates)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520698"/>
              </p:ext>
            </p:extLst>
          </p:nvPr>
        </p:nvGraphicFramePr>
        <p:xfrm>
          <a:off x="6089751" y="1706934"/>
          <a:ext cx="5710065" cy="4301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517"/>
                <a:gridCol w="1107004"/>
                <a:gridCol w="1196619"/>
                <a:gridCol w="1978925"/>
              </a:tblGrid>
              <a:tr h="4708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Drug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50</a:t>
                      </a:r>
                      <a:endParaRPr lang="en-US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90</a:t>
                      </a:r>
                      <a:endParaRPr lang="en-US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% susceptible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Ceftriaxone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Meropenem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Gentamicin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Tetracycline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32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Pip/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tazo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128/4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&gt;128/4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13%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Cefepime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16%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Levofloxacin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Tigecycline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32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TMP-SMX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4/76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&gt;4/76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Minocycline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67.9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87347" y="5357159"/>
            <a:ext cx="3060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" y="1706934"/>
            <a:ext cx="5524257" cy="3763249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10469217" y="6008432"/>
            <a:ext cx="1875781" cy="544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Lin et al, 2019</a:t>
            </a:r>
          </a:p>
        </p:txBody>
      </p:sp>
    </p:spTree>
    <p:extLst>
      <p:ext uri="{BB962C8B-B14F-4D97-AF65-F5344CB8AC3E}">
        <p14:creationId xmlns:p14="http://schemas.microsoft.com/office/powerpoint/2010/main" val="5588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7347" y="5357159"/>
            <a:ext cx="3060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2495" y="1557035"/>
            <a:ext cx="51965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1. Intrinsically resistant to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cephalosporins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carbapenems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(produces molecular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class A 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-lactamase and class B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carbapenem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-hydrolyzing 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-lactamase)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2. Higher rates of resistance to pip/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tazo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and fluoroquinolones in East Asia (from ‘97 – </a:t>
            </a:r>
            <a:r>
              <a:rPr lang="ur-PK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01 in N. America 100% and 93%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isolates susceptible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respectively)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3. Highest susceptibility rates to TMP-SMX and minocycline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7397087" y="1292192"/>
            <a:ext cx="3644343" cy="544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mtClean="0">
                <a:solidFill>
                  <a:schemeClr val="tx1"/>
                </a:solidFill>
              </a:rPr>
              <a:t>Susceptibility patterns (84 isolates)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6937"/>
              </p:ext>
            </p:extLst>
          </p:nvPr>
        </p:nvGraphicFramePr>
        <p:xfrm>
          <a:off x="6089751" y="1706934"/>
          <a:ext cx="5710065" cy="4301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517"/>
                <a:gridCol w="1107004"/>
                <a:gridCol w="1196619"/>
                <a:gridCol w="1978925"/>
              </a:tblGrid>
              <a:tr h="47083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Drug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50</a:t>
                      </a:r>
                      <a:endParaRPr lang="en-US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90</a:t>
                      </a:r>
                      <a:endParaRPr lang="en-US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% susceptible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Ceftriaxone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Meropenem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Gentamicin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Tetracycline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32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Pip/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tazo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128/4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&gt;128/4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13%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Cefepime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&gt;32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16%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Levofloxacin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91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Tigecycline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32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TMP-SMX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4/76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&gt;4/76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8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Minocycline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67.9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Content Placeholder 6"/>
          <p:cNvSpPr txBox="1">
            <a:spLocks/>
          </p:cNvSpPr>
          <p:nvPr/>
        </p:nvSpPr>
        <p:spPr>
          <a:xfrm>
            <a:off x="10469217" y="6008432"/>
            <a:ext cx="1875781" cy="5447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Lin et al, 2019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87544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30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indologenes</a:t>
            </a:r>
            <a:endParaRPr lang="en-US" sz="30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453230"/>
            <a:ext cx="10058400" cy="1450757"/>
          </a:xfrm>
        </p:spPr>
        <p:txBody>
          <a:bodyPr>
            <a:normAutofit/>
          </a:bodyPr>
          <a:lstStyle/>
          <a:p>
            <a:r>
              <a:rPr lang="en-US" sz="3000" i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sz="3000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indologenes</a:t>
            </a:r>
            <a:endParaRPr lang="en-US" sz="3000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2495" y="997527"/>
            <a:ext cx="11443062" cy="41217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Susceptibility patterns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347" y="5357159"/>
            <a:ext cx="3060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2495" y="1557035"/>
            <a:ext cx="54650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Disk diffusion testing does not accurately predict susceptibilities as determined by agar dilution testing</a:t>
            </a:r>
          </a:p>
          <a:p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28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isolates (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Aber, 1978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Disk diffusion testing: 100% isolates vancomycin susceptible (zones ≥ 12 mm)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Agar dilution testing: all isolates with vancomycin MIC 8 – 16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/mL</a:t>
            </a:r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4" name="Picture 2" descr="hryse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41" y="1098540"/>
            <a:ext cx="5133916" cy="50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0115403" y="902339"/>
            <a:ext cx="355683" cy="15543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928321" y="566358"/>
            <a:ext cx="1289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vancomycin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60" y="683577"/>
            <a:ext cx="57789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54</a:t>
            </a:r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 year old woman w/ </a:t>
            </a:r>
            <a:r>
              <a:rPr lang="en-US" sz="2400" dirty="0" err="1" smtClean="0">
                <a:effectLst/>
                <a:latin typeface="Arial" charset="0"/>
                <a:ea typeface="Arial" charset="0"/>
                <a:cs typeface="Arial" charset="0"/>
              </a:rPr>
              <a:t>HFrEF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asthma </a:t>
            </a:r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presenting to ED in July 2021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ymptomatic with dyspnea, cough x 3 days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ecently visited &lt;1 year old granddaughter and son with similar symptoms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not vaccinated against COVID19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1433" y="209371"/>
            <a:ext cx="345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102, 94% SpO2</a:t>
            </a:r>
          </a:p>
          <a:p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Diffuse rales, wheezing </a:t>
            </a:r>
          </a:p>
          <a:p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WBC 13.8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08" y="1409700"/>
            <a:ext cx="5211841" cy="4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97" y="-391424"/>
            <a:ext cx="10058400" cy="1450757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Case</a:t>
            </a:r>
            <a:endParaRPr lang="en-US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2495" y="997527"/>
            <a:ext cx="6155536" cy="13107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71 </a:t>
            </a:r>
            <a:r>
              <a:rPr lang="en-US" dirty="0" err="1" smtClean="0">
                <a:solidFill>
                  <a:schemeClr val="tx1"/>
                </a:solidFill>
              </a:rPr>
              <a:t>yo</a:t>
            </a:r>
            <a:r>
              <a:rPr lang="en-US" dirty="0" smtClean="0">
                <a:solidFill>
                  <a:schemeClr val="tx1"/>
                </a:solidFill>
              </a:rPr>
              <a:t> M</a:t>
            </a:r>
          </a:p>
          <a:p>
            <a:pPr lvl="1"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MDS (</a:t>
            </a:r>
            <a:r>
              <a:rPr lang="en-US" dirty="0" err="1" smtClean="0">
                <a:solidFill>
                  <a:schemeClr val="tx1"/>
                </a:solidFill>
              </a:rPr>
              <a:t>azacitadine</a:t>
            </a:r>
            <a:r>
              <a:rPr lang="en-US" dirty="0" smtClean="0">
                <a:solidFill>
                  <a:schemeClr val="tx1"/>
                </a:solidFill>
              </a:rPr>
              <a:t>, last dose 3 days ago), cirrhosis, DMII, obstructive lung dx</a:t>
            </a:r>
          </a:p>
          <a:p>
            <a:pPr lvl="1"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Productive cough x 1 week, ANC 100 - 400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038" y="3309031"/>
            <a:ext cx="1183141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171" y="2308316"/>
            <a:ext cx="3515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RUL PNA</a:t>
            </a:r>
          </a:p>
          <a:p>
            <a:r>
              <a:rPr lang="en-US" dirty="0" err="1" smtClean="0"/>
              <a:t>vanco</a:t>
            </a:r>
            <a:r>
              <a:rPr lang="en-US" dirty="0" smtClean="0"/>
              <a:t>/</a:t>
            </a:r>
            <a:r>
              <a:rPr lang="en-US" dirty="0" err="1" smtClean="0"/>
              <a:t>zosyn</a:t>
            </a:r>
            <a:endParaRPr lang="en-US" dirty="0"/>
          </a:p>
          <a:p>
            <a:r>
              <a:rPr lang="en-US" dirty="0" err="1" smtClean="0"/>
              <a:t>RCx</a:t>
            </a:r>
            <a:r>
              <a:rPr lang="en-US" dirty="0" smtClean="0"/>
              <a:t> - </a:t>
            </a:r>
            <a:r>
              <a:rPr lang="en-US" dirty="0"/>
              <a:t>normal </a:t>
            </a:r>
            <a:r>
              <a:rPr lang="en-US" dirty="0" smtClean="0"/>
              <a:t>flora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73176" y="2385701"/>
            <a:ext cx="2099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worsening respiratory status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assive hemoptysis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80439" y="2535540"/>
            <a:ext cx="2091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RUL necrotizing </a:t>
            </a:r>
            <a:r>
              <a:rPr lang="en-US" dirty="0" smtClean="0"/>
              <a:t>PNA</a:t>
            </a:r>
          </a:p>
          <a:p>
            <a:pPr algn="ctr"/>
            <a:r>
              <a:rPr lang="en-US" dirty="0" err="1" smtClean="0"/>
              <a:t>vanco</a:t>
            </a:r>
            <a:r>
              <a:rPr lang="en-US" dirty="0" smtClean="0"/>
              <a:t>, </a:t>
            </a:r>
            <a:r>
              <a:rPr lang="en-US" dirty="0" err="1" smtClean="0"/>
              <a:t>cefe</a:t>
            </a:r>
            <a:r>
              <a:rPr lang="en-US" dirty="0" smtClean="0"/>
              <a:t>, </a:t>
            </a:r>
            <a:r>
              <a:rPr lang="en-US" dirty="0" err="1" smtClean="0"/>
              <a:t>vori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45198" y="3508645"/>
            <a:ext cx="1823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persistent high</a:t>
            </a:r>
          </a:p>
          <a:p>
            <a:pPr algn="ctr"/>
            <a:r>
              <a:rPr lang="en-US" dirty="0" smtClean="0"/>
              <a:t>grade fevers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septic shock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79233" y="2571260"/>
            <a:ext cx="2353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BAL </a:t>
            </a:r>
            <a:r>
              <a:rPr lang="en-US" dirty="0" err="1" smtClean="0"/>
              <a:t>RCx</a:t>
            </a:r>
            <a:r>
              <a:rPr lang="en-US" dirty="0" smtClean="0"/>
              <a:t>: </a:t>
            </a:r>
            <a:r>
              <a:rPr lang="en-US" i="1" dirty="0" smtClean="0"/>
              <a:t>Acinetobacter</a:t>
            </a:r>
          </a:p>
          <a:p>
            <a:pPr algn="ctr"/>
            <a:r>
              <a:rPr lang="en-US" dirty="0" err="1"/>
              <a:t>m</a:t>
            </a:r>
            <a:r>
              <a:rPr lang="en-US" dirty="0" err="1" smtClean="0"/>
              <a:t>eropenem</a:t>
            </a:r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179615" y="323552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12375" y="322883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56487" y="32362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12812" y="322883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565539" y="32175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724000" y="32281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31" y="138616"/>
            <a:ext cx="3850407" cy="23488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087" y="3458870"/>
            <a:ext cx="3009568" cy="2786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97" y="3434145"/>
            <a:ext cx="3078833" cy="283576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368438" y="2524200"/>
            <a:ext cx="1823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BAL </a:t>
            </a:r>
            <a:r>
              <a:rPr lang="en-US" dirty="0" err="1" smtClean="0"/>
              <a:t>RCx</a:t>
            </a:r>
            <a:r>
              <a:rPr lang="en-US" dirty="0" smtClean="0"/>
              <a:t>...</a:t>
            </a:r>
          </a:p>
          <a:p>
            <a:pPr algn="ctr"/>
            <a:r>
              <a:rPr lang="en-US" dirty="0" smtClean="0"/>
              <a:t>what else grew?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60" y="1627717"/>
            <a:ext cx="57789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ED asks which tests to send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for SARS-CoV-2?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other testing?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08" y="1409700"/>
            <a:ext cx="5211841" cy="46129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81433" y="209371"/>
            <a:ext cx="345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102, 94% SpO2</a:t>
            </a:r>
          </a:p>
          <a:p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Diffuse rales, wheezing </a:t>
            </a:r>
          </a:p>
          <a:p>
            <a:r>
              <a:rPr lang="en-US" sz="2400" dirty="0" smtClean="0">
                <a:effectLst/>
                <a:latin typeface="Arial" charset="0"/>
                <a:ea typeface="Arial" charset="0"/>
                <a:cs typeface="Arial" charset="0"/>
              </a:rPr>
              <a:t>WBC 13.8</a:t>
            </a:r>
            <a:endParaRPr lang="en-US" sz="2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654" y="253457"/>
            <a:ext cx="10351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ED inquires about the differences among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xpedited SARS-CoV-2 NP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xpedited Flu/RSV/SARS-CoV-2 NP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tandard SARS-CoV-2 NP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899373"/>
              </p:ext>
            </p:extLst>
          </p:nvPr>
        </p:nvGraphicFramePr>
        <p:xfrm>
          <a:off x="746449" y="3685592"/>
          <a:ext cx="1059227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868"/>
                <a:gridCol w="3368903"/>
                <a:gridCol w="3240373"/>
                <a:gridCol w="2418134"/>
              </a:tblGrid>
              <a:tr h="625634"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Expedited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Expedited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Flu/RSV/SARS-CoV-2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Standard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Indications 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Performed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Platform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38" y="1828352"/>
            <a:ext cx="4130612" cy="158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976" y="1627717"/>
            <a:ext cx="4499494" cy="18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654" y="253457"/>
            <a:ext cx="10351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ED inquires about the differences among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543300" lvl="7" indent="-342900"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xpedited SARS-CoV-2 NP</a:t>
            </a:r>
          </a:p>
          <a:p>
            <a:pPr marL="3543300" lvl="7" indent="-342900"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xpedited Flu/RSV/SARS-CoV-2 NP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543300" lvl="7" indent="-342900">
              <a:buFont typeface="Wingdings" charset="2"/>
              <a:buChar char="§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tandard SARS-CoV-2 NP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02389"/>
              </p:ext>
            </p:extLst>
          </p:nvPr>
        </p:nvGraphicFramePr>
        <p:xfrm>
          <a:off x="858418" y="2332652"/>
          <a:ext cx="10736683" cy="291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202"/>
                <a:gridCol w="3414831"/>
                <a:gridCol w="3284549"/>
                <a:gridCol w="2451101"/>
              </a:tblGrid>
              <a:tr h="727788"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Expedited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Expedited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Flu/RSV/SARS-CoV-2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Standard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SARS-CoV-2 NP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7788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Indications 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ED  or direct admit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Urgent pre-procedural testing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ED or direct admit w/ symptoms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Occupational Health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Inpatient -&gt; discharge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7788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Performed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Micro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Micro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Virology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7788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Platform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Cepheid </a:t>
                      </a:r>
                      <a:r>
                        <a:rPr lang="en-US" sz="2000" baseline="0" dirty="0" err="1" smtClean="0">
                          <a:solidFill>
                            <a:sysClr val="windowText" lastClr="000000"/>
                          </a:solidFill>
                        </a:rPr>
                        <a:t>Xpert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Cepheid </a:t>
                      </a:r>
                      <a:r>
                        <a:rPr lang="en-US" sz="2000" baseline="0" dirty="0" err="1" smtClean="0">
                          <a:solidFill>
                            <a:sysClr val="windowText" lastClr="000000"/>
                          </a:solidFill>
                        </a:rPr>
                        <a:t>Xpert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2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0467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Respiratory Viruses</a:t>
            </a:r>
            <a:endParaRPr lang="en-US" sz="3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" y="1776493"/>
            <a:ext cx="6290795" cy="3168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55363" y="1070290"/>
            <a:ext cx="52624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Respiratory Pathogen Panel</a:t>
            </a:r>
          </a:p>
          <a:p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(performed in Virology)</a:t>
            </a:r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Nasopharyngeal swab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Multiplex NAAT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16 respiratory viral pathogens and 2 bacterial targets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Cannot differentiate rhinovirus and enterovirus due to genetic similarity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65072"/>
              </p:ext>
            </p:extLst>
          </p:nvPr>
        </p:nvGraphicFramePr>
        <p:xfrm>
          <a:off x="2259118" y="989360"/>
          <a:ext cx="8174144" cy="357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868"/>
                <a:gridCol w="3368903"/>
                <a:gridCol w="3240373"/>
              </a:tblGrid>
              <a:tr h="463942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Serotypes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Seasonality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PIV-1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Sept – Dec year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Biennial pattern (peaks in odd numbered years)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Most common cause of croup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PIV-2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Fall of each year but can have every other year periodicity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Croup and URI/LRI illnesses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619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PIV-3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April – June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Even number years when PIV1 not circulating, longer season 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Bronchiolitis, pneumonia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5045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</a:rPr>
                        <a:t>PIV- 4 (a/b)</a:t>
                      </a:r>
                      <a:endParaRPr lang="en-US" sz="2000" b="1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No established seasonality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Milder disease</a:t>
                      </a:r>
                      <a:endParaRPr lang="en-US" sz="2000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67738" y="4793587"/>
            <a:ext cx="11038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Enveloped RNA virus, single stranded, negative sense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Ab serotype specific with little cross protection afforded by Abs between serotypes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Highest morbidity/mortality by PIV-3 especially in BMT pts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483186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Parainfluenza</a:t>
            </a:r>
            <a:endParaRPr lang="en-US" sz="3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70098" y="1482208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65A6F-6A02-0949-BF83-F7005BFEFE54}"/>
              </a:ext>
            </a:extLst>
          </p:cNvPr>
          <p:cNvSpPr txBox="1"/>
          <p:nvPr/>
        </p:nvSpPr>
        <p:spPr>
          <a:xfrm>
            <a:off x="5169187" y="1482205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C362D5-2DF1-5B4F-BFCC-F19D717FC74F}"/>
              </a:ext>
            </a:extLst>
          </p:cNvPr>
          <p:cNvSpPr txBox="1"/>
          <p:nvPr/>
        </p:nvSpPr>
        <p:spPr>
          <a:xfrm>
            <a:off x="9428739" y="1482204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5E76E2-08B5-4A44-9C4E-1DCB2F2B20E2}"/>
              </a:ext>
            </a:extLst>
          </p:cNvPr>
          <p:cNvSpPr txBox="1"/>
          <p:nvPr/>
        </p:nvSpPr>
        <p:spPr>
          <a:xfrm>
            <a:off x="266046" y="230047"/>
            <a:ext cx="11338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5E9BD6"/>
                </a:solidFill>
                <a:latin typeface="Avenir Next LT Pro Light" panose="020B0304020202020204" pitchFamily="34" charset="0"/>
              </a:rPr>
              <a:t>SARS-CoV-2 Diagnostics</a:t>
            </a:r>
            <a:endParaRPr lang="en-US" sz="4000" i="1" dirty="0">
              <a:solidFill>
                <a:srgbClr val="5E9BD6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43907" y="2252995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D282D6-DEE9-4A60-A049-97EC6605C570}"/>
              </a:ext>
            </a:extLst>
          </p:cNvPr>
          <p:cNvSpPr txBox="1"/>
          <p:nvPr/>
        </p:nvSpPr>
        <p:spPr>
          <a:xfrm>
            <a:off x="9661616" y="2506553"/>
            <a:ext cx="170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Serology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AEADAA-30C2-E440-9596-3CF9B415EB9F}"/>
              </a:ext>
            </a:extLst>
          </p:cNvPr>
          <p:cNvSpPr txBox="1"/>
          <p:nvPr/>
        </p:nvSpPr>
        <p:spPr>
          <a:xfrm>
            <a:off x="5298143" y="2468438"/>
            <a:ext cx="2062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Antigen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detection</a:t>
            </a:r>
          </a:p>
        </p:txBody>
      </p:sp>
      <p:pic>
        <p:nvPicPr>
          <p:cNvPr id="16" name="Graphic 14">
            <a:extLst>
              <a:ext uri="{FF2B5EF4-FFF2-40B4-BE49-F238E27FC236}">
                <a16:creationId xmlns:a16="http://schemas.microsoft.com/office/drawing/2014/main" xmlns="" id="{36E3B9A7-A2C4-402E-AA16-0AD315FBF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592129">
            <a:off x="3593619" y="3415408"/>
            <a:ext cx="1085402" cy="9146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E1831FE-2C14-4290-BA7F-D49B1EFBF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592129">
            <a:off x="1307270" y="4004517"/>
            <a:ext cx="1810777" cy="1525935"/>
          </a:xfrm>
          <a:prstGeom prst="rect">
            <a:avLst/>
          </a:prstGeom>
        </p:spPr>
      </p:pic>
      <p:pic>
        <p:nvPicPr>
          <p:cNvPr id="18" name="Graphic 10">
            <a:extLst>
              <a:ext uri="{FF2B5EF4-FFF2-40B4-BE49-F238E27FC236}">
                <a16:creationId xmlns:a16="http://schemas.microsoft.com/office/drawing/2014/main" xmlns="" id="{B32FF0A7-76B3-CE42-971A-858558F4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592129">
            <a:off x="13032" y="4370145"/>
            <a:ext cx="1827716" cy="1540210"/>
          </a:xfrm>
          <a:prstGeom prst="rect">
            <a:avLst/>
          </a:prstGeom>
        </p:spPr>
      </p:pic>
      <p:pic>
        <p:nvPicPr>
          <p:cNvPr id="19" name="Graphic 13">
            <a:extLst>
              <a:ext uri="{FF2B5EF4-FFF2-40B4-BE49-F238E27FC236}">
                <a16:creationId xmlns:a16="http://schemas.microsoft.com/office/drawing/2014/main" xmlns="" id="{B6653F81-0410-B540-8C6B-BB12B937E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592129">
            <a:off x="2595399" y="5202873"/>
            <a:ext cx="1398298" cy="1178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91256" y="386945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ELISA)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0" y="-217879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28894" y="346193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94" y="2215111"/>
            <a:ext cx="69069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Specimen types: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Upper respiratory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Nasopharyngeal, mid-turbinate, anterior nasal,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saliva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Lower respiratory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 Sputum, endotracheal aspirate, BAL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Specimen collection: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iral transport media (preferred)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D Universal Viral Transport System - BD">
            <a:extLst>
              <a:ext uri="{FF2B5EF4-FFF2-40B4-BE49-F238E27FC236}">
                <a16:creationId xmlns:a16="http://schemas.microsoft.com/office/drawing/2014/main" xmlns="" id="{C4BC81CB-3A30-234C-82ED-EC66DCE3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43" y="3244895"/>
            <a:ext cx="5244357" cy="28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VID-19 swab sample locations: Anterior Nares, Mid-turbinate, Nas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1745"/>
            <a:ext cx="5082464" cy="28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10084088" y="-237048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0084088" y="571593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94" y="2215111"/>
            <a:ext cx="690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179694" y="621418"/>
            <a:ext cx="94704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Cycle Threshold</a:t>
            </a:r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&lt;page&gt; Pt COVID+, asymptomatic but high CT value. Please call.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might you reply about the cycle threshold value?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urved Connector 22"/>
          <p:cNvCxnSpPr/>
          <p:nvPr/>
        </p:nvCxnSpPr>
        <p:spPr>
          <a:xfrm flipV="1">
            <a:off x="1259926" y="1058494"/>
            <a:ext cx="7523345" cy="4664614"/>
          </a:xfrm>
          <a:prstGeom prst="curvedConnector3">
            <a:avLst>
              <a:gd name="adj1" fmla="val 511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366535" y="-530960"/>
            <a:ext cx="17867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79694" y="245861"/>
            <a:ext cx="326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02537" y="2123968"/>
            <a:ext cx="7839905" cy="4278027"/>
            <a:chOff x="259065" y="1975757"/>
            <a:chExt cx="7839905" cy="4278027"/>
          </a:xfrm>
        </p:grpSpPr>
        <p:sp>
          <p:nvSpPr>
            <p:cNvPr id="21" name="Rectangle 20"/>
            <p:cNvSpPr/>
            <p:nvPr/>
          </p:nvSpPr>
          <p:spPr>
            <a:xfrm flipH="1">
              <a:off x="688071" y="5606817"/>
              <a:ext cx="7410899" cy="36933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0       5       10       15       20       25       30       35       40</a:t>
              </a:r>
              <a:endParaRPr lang="en-US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59065" y="1975757"/>
              <a:ext cx="6689599" cy="4278027"/>
              <a:chOff x="259065" y="1975757"/>
              <a:chExt cx="6689599" cy="4278027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800100" y="1975757"/>
                <a:ext cx="0" cy="36412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800100" y="5617029"/>
                <a:ext cx="614856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59065" y="2275239"/>
                <a:ext cx="461665" cy="3186550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Fluorescence intensity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2478562" y="5884452"/>
                <a:ext cx="2309169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smtClean="0">
                    <a:latin typeface="Arial" charset="0"/>
                    <a:ea typeface="Arial" charset="0"/>
                    <a:cs typeface="Arial" charset="0"/>
                  </a:rPr>
                  <a:t>Cycle Number</a:t>
                </a:r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800100" y="4325615"/>
                <a:ext cx="6148564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 flipH="1">
                <a:off x="259065" y="3935965"/>
                <a:ext cx="2309169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smtClean="0">
                    <a:latin typeface="Arial" charset="0"/>
                    <a:ea typeface="Arial" charset="0"/>
                    <a:cs typeface="Arial" charset="0"/>
                  </a:rPr>
                  <a:t>Threshold</a:t>
                </a:r>
                <a:endParaRPr lang="en-US" dirty="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4119384" y="4345934"/>
                <a:ext cx="1" cy="1281203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 flipH="1">
                <a:off x="3874382" y="4634178"/>
                <a:ext cx="2848412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Cycle Threshold = 25</a:t>
                </a:r>
                <a:endParaRPr lang="en-US" dirty="0"/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5231203" y="289144"/>
            <a:ext cx="5696627" cy="2161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713672" y="1079136"/>
            <a:ext cx="4078612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Cycle Threshold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PCR commonly uses 40 cycles of amplification. Each cycle doubles the target DNA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cycle of amplification that fluorescence crosses the threshold to positive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Relative measure of the concentration of target in a reaction (inversely proportional)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139679" y="-194796"/>
            <a:ext cx="17867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74714" y="530839"/>
            <a:ext cx="326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02537" y="2123968"/>
            <a:ext cx="7839905" cy="4278027"/>
            <a:chOff x="259065" y="1975757"/>
            <a:chExt cx="7839905" cy="4278027"/>
          </a:xfrm>
        </p:grpSpPr>
        <p:sp>
          <p:nvSpPr>
            <p:cNvPr id="21" name="Rectangle 20"/>
            <p:cNvSpPr/>
            <p:nvPr/>
          </p:nvSpPr>
          <p:spPr>
            <a:xfrm flipH="1">
              <a:off x="688071" y="5606817"/>
              <a:ext cx="7410899" cy="36933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0       5       10       15       20       25       30       35       40</a:t>
              </a:r>
              <a:endParaRPr lang="en-US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59065" y="1975757"/>
              <a:ext cx="6689599" cy="4278027"/>
              <a:chOff x="259065" y="1975757"/>
              <a:chExt cx="6689599" cy="4278027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800100" y="1975757"/>
                <a:ext cx="0" cy="36412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800100" y="5617029"/>
                <a:ext cx="614856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59065" y="2275239"/>
                <a:ext cx="461665" cy="3186550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Fluorescence intensity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H="1">
                <a:off x="2478562" y="5884452"/>
                <a:ext cx="2309169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smtClean="0">
                    <a:latin typeface="Arial" charset="0"/>
                    <a:ea typeface="Arial" charset="0"/>
                    <a:cs typeface="Arial" charset="0"/>
                  </a:rPr>
                  <a:t>Cycle Number</a:t>
                </a:r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800100" y="4325615"/>
                <a:ext cx="6148564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 flipH="1">
                <a:off x="259065" y="3935965"/>
                <a:ext cx="2309169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smtClean="0">
                    <a:latin typeface="Arial" charset="0"/>
                    <a:ea typeface="Arial" charset="0"/>
                    <a:cs typeface="Arial" charset="0"/>
                  </a:rPr>
                  <a:t>Threshold</a:t>
                </a:r>
                <a:endParaRPr lang="en-US" dirty="0"/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5231203" y="289144"/>
            <a:ext cx="5696627" cy="2161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1286900" y="1026574"/>
            <a:ext cx="7523345" cy="4664614"/>
          </a:xfrm>
          <a:prstGeom prst="curvedConnector3">
            <a:avLst>
              <a:gd name="adj1" fmla="val 146344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flipH="1">
            <a:off x="1426484" y="4741249"/>
            <a:ext cx="5869835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Sample 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Negative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Does not cross the threshold line after 40 cycles </a:t>
            </a:r>
          </a:p>
          <a:p>
            <a:pPr algn="ctr"/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420194" y="1017192"/>
            <a:ext cx="5771806" cy="2161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641219" y="3165843"/>
            <a:ext cx="5550781" cy="24823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711206" y="544453"/>
            <a:ext cx="4229880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Cycle Threshold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At CT value &gt; 24,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/>
              <a:t>S</a:t>
            </a:r>
            <a:r>
              <a:rPr lang="en-US" sz="2000" dirty="0" smtClean="0"/>
              <a:t>trong </a:t>
            </a:r>
            <a:r>
              <a:rPr lang="en-US" sz="2000" dirty="0"/>
              <a:t>correlation with reduced </a:t>
            </a:r>
            <a:r>
              <a:rPr lang="en-US" sz="2000" dirty="0" smtClean="0"/>
              <a:t>recovery of </a:t>
            </a:r>
            <a:r>
              <a:rPr lang="en-US" sz="2000" dirty="0"/>
              <a:t>virus in cell </a:t>
            </a:r>
            <a:r>
              <a:rPr lang="en-US" sz="2000" dirty="0" smtClean="0"/>
              <a:t>culture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/>
              <a:t>Culture </a:t>
            </a:r>
            <a:r>
              <a:rPr lang="en-US" sz="2000" dirty="0"/>
              <a:t>positivity declined with </a:t>
            </a:r>
            <a:r>
              <a:rPr lang="en-US" sz="2000" dirty="0" smtClean="0"/>
              <a:t>increasing CT values.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At CT value 33, 12.5% viral cultures positive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At CT value &gt; 34, SARS-CoV-2 could not be isolated in culture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  <a:p>
            <a:pPr algn="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Scola et al, 2020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58971" y="322419"/>
            <a:ext cx="3052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12934" y="606454"/>
            <a:ext cx="3380731" cy="45046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stain of </a:t>
            </a:r>
            <a:r>
              <a:rPr lang="en-US" sz="20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BAL sputum 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44098" y="905728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rys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025236"/>
            <a:ext cx="5569527" cy="4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85266" y="338364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8097050" y="849291"/>
            <a:ext cx="1676702" cy="384464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910773" y="3140314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71494" y="-89890"/>
            <a:ext cx="270796" cy="47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10084088" y="-237048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0084088" y="571593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94" y="2215111"/>
            <a:ext cx="690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179694" y="621418"/>
            <a:ext cx="94704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Cycle Threshold</a:t>
            </a:r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&lt;page&gt; Pt COVID (+), first CT value 15. Accidentally ordered another COVID swab again today, CT value 20. Any change in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mgmt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How do you explain the difference in CT values?</a:t>
            </a:r>
          </a:p>
        </p:txBody>
      </p:sp>
    </p:spTree>
    <p:extLst>
      <p:ext uri="{BB962C8B-B14F-4D97-AF65-F5344CB8AC3E}">
        <p14:creationId xmlns:p14="http://schemas.microsoft.com/office/powerpoint/2010/main" val="20573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0" y="-217879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28894" y="346193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94" y="2215111"/>
            <a:ext cx="690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5C15-D59C-FF4F-9930-656A5CF7C86A}"/>
              </a:ext>
            </a:extLst>
          </p:cNvPr>
          <p:cNvSpPr txBox="1"/>
          <p:nvPr/>
        </p:nvSpPr>
        <p:spPr>
          <a:xfrm>
            <a:off x="417938" y="2107532"/>
            <a:ext cx="5027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Factors that impact CT value</a:t>
            </a: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Test Factors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Volume of sample subjected to testing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Gene target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PCR primer and probe design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Nucleic acid extraction efficiency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Gene target amplification efficiency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PCR instrument parameters and settings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Specimen Factors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age of specimen, specimen quality, dilution of sample in transport medium or other liquid, transport and storage condition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87" y="2043283"/>
            <a:ext cx="6899160" cy="8647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863747" y="29923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Two primers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E: Envelope protein sensitive to all coronaviruses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N2: Specific gene in nucleoprotein gene region and highly specific for the virus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0100" y="1615042"/>
            <a:ext cx="10515600" cy="232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0" y="-217879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128894" y="346193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94" y="2215111"/>
            <a:ext cx="690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5C15-D59C-FF4F-9930-656A5CF7C86A}"/>
              </a:ext>
            </a:extLst>
          </p:cNvPr>
          <p:cNvSpPr txBox="1"/>
          <p:nvPr/>
        </p:nvSpPr>
        <p:spPr>
          <a:xfrm>
            <a:off x="368909" y="2230571"/>
            <a:ext cx="53968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CT values can vary significantly between platforms and gene targets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ACP surveyed &gt; 700 laboratories using proficiency testing material produced from the same batch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Using identical control material: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Median CT values reported by different instruments varied by as many as 14 cycles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Reproducibility on same instrument differed by median of 3 cycles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09" y="1367170"/>
            <a:ext cx="563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87400" y="1333500"/>
            <a:ext cx="10960100" cy="93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3843290" y="1830708"/>
            <a:ext cx="2974685" cy="1956531"/>
            <a:chOff x="7344065" y="1746981"/>
            <a:chExt cx="2974685" cy="1956531"/>
          </a:xfrm>
        </p:grpSpPr>
        <p:sp>
          <p:nvSpPr>
            <p:cNvPr id="17" name="Rounded Rectangle 16"/>
            <p:cNvSpPr/>
            <p:nvPr/>
          </p:nvSpPr>
          <p:spPr>
            <a:xfrm>
              <a:off x="7344065" y="1746981"/>
              <a:ext cx="2120900" cy="771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344065" y="1866536"/>
              <a:ext cx="2120900" cy="771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197850" y="1900237"/>
              <a:ext cx="2120900" cy="771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44065" y="2931987"/>
              <a:ext cx="2120900" cy="771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2DA550E-C03E-7045-AD76-2A428EC75EE4}"/>
              </a:ext>
            </a:extLst>
          </p:cNvPr>
          <p:cNvSpPr txBox="1"/>
          <p:nvPr/>
        </p:nvSpPr>
        <p:spPr>
          <a:xfrm>
            <a:off x="9456985" y="-342351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57B2F67-98E0-458C-8C46-5B7D3B5C8E69}"/>
              </a:ext>
            </a:extLst>
          </p:cNvPr>
          <p:cNvSpPr txBox="1"/>
          <p:nvPr/>
        </p:nvSpPr>
        <p:spPr>
          <a:xfrm>
            <a:off x="9815512" y="230047"/>
            <a:ext cx="450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Nucleic Acid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Amplification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Test (NAAT)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96598" y="1877942"/>
            <a:ext cx="5638800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NAAT (NP swab)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Viral RNA detectable as early as day 1 of symptoms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Peaks 4 – 6 days after symptoms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Declines by week 3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Remains detectable for a median duration 15 – 18 days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NAAT NP vs LRT specimens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5231" y="1301622"/>
            <a:ext cx="9592872" cy="4952162"/>
            <a:chOff x="25231" y="1301622"/>
            <a:chExt cx="9592872" cy="4952162"/>
          </a:xfrm>
        </p:grpSpPr>
        <p:sp>
          <p:nvSpPr>
            <p:cNvPr id="10" name="Freeform 9"/>
            <p:cNvSpPr/>
            <p:nvPr/>
          </p:nvSpPr>
          <p:spPr>
            <a:xfrm>
              <a:off x="1446571" y="2151327"/>
              <a:ext cx="2568380" cy="3604721"/>
            </a:xfrm>
            <a:custGeom>
              <a:avLst/>
              <a:gdLst>
                <a:gd name="connsiteX0" fmla="*/ 0 w 5303520"/>
                <a:gd name="connsiteY0" fmla="*/ 3384539 h 3711111"/>
                <a:gd name="connsiteX1" fmla="*/ 1410789 w 5303520"/>
                <a:gd name="connsiteY1" fmla="*/ 1259 h 3711111"/>
                <a:gd name="connsiteX2" fmla="*/ 5303520 w 5303520"/>
                <a:gd name="connsiteY2" fmla="*/ 3711111 h 37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3520" h="3711111">
                  <a:moveTo>
                    <a:pt x="0" y="3384539"/>
                  </a:moveTo>
                  <a:cubicBezTo>
                    <a:pt x="263434" y="1665684"/>
                    <a:pt x="526869" y="-53170"/>
                    <a:pt x="1410789" y="1259"/>
                  </a:cubicBezTo>
                  <a:cubicBezTo>
                    <a:pt x="2294709" y="55688"/>
                    <a:pt x="5303520" y="3711111"/>
                    <a:pt x="5303520" y="371111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5231" y="1833622"/>
              <a:ext cx="8832240" cy="4420162"/>
              <a:chOff x="259065" y="1975757"/>
              <a:chExt cx="8832240" cy="4420162"/>
            </a:xfrm>
          </p:grpSpPr>
          <p:sp>
            <p:nvSpPr>
              <p:cNvPr id="23" name="Rectangle 22"/>
              <p:cNvSpPr/>
              <p:nvPr/>
            </p:nvSpPr>
            <p:spPr>
              <a:xfrm flipH="1">
                <a:off x="720730" y="5615123"/>
                <a:ext cx="837057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-2      -1     0        1        2        3         4         5         6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259065" y="1975757"/>
                <a:ext cx="6689599" cy="4420162"/>
                <a:chOff x="259065" y="1975757"/>
                <a:chExt cx="6689599" cy="4420162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800100" y="1975757"/>
                  <a:ext cx="0" cy="36412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800100" y="5617029"/>
                  <a:ext cx="614856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259065" y="2323631"/>
                  <a:ext cx="461665" cy="3138157"/>
                </a:xfrm>
                <a:prstGeom prst="rect">
                  <a:avLst/>
                </a:prstGeom>
              </p:spPr>
              <p:txBody>
                <a:bodyPr vert="vert270" wrap="squar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Arial" charset="0"/>
                      <a:ea typeface="Arial" charset="0"/>
                      <a:cs typeface="Arial" charset="0"/>
                    </a:rPr>
                    <a:t>Probability of detection</a:t>
                  </a:r>
                  <a:endParaRPr lang="en-US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flipH="1">
                  <a:off x="1288441" y="6026587"/>
                  <a:ext cx="4334818" cy="369332"/>
                </a:xfrm>
                <a:prstGeom prst="rect">
                  <a:avLst/>
                </a:prstGeom>
              </p:spPr>
              <p:txBody>
                <a:bodyPr vert="horz" wrap="squar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Arial" charset="0"/>
                      <a:ea typeface="Arial" charset="0"/>
                      <a:cs typeface="Arial" charset="0"/>
                    </a:rPr>
                    <a:t>Time from symptom onset (weeks)</a:t>
                  </a:r>
                  <a:endParaRPr lang="en-US" dirty="0"/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585862" y="1817645"/>
              <a:ext cx="231503" cy="3633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flipH="1">
              <a:off x="199753" y="1306632"/>
              <a:ext cx="110518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smtClean="0">
                  <a:latin typeface="Arial" charset="0"/>
                  <a:ea typeface="Arial" charset="0"/>
                  <a:cs typeface="Arial" charset="0"/>
                </a:rPr>
                <a:t>Exposure to virus</a:t>
              </a:r>
              <a:endParaRPr lang="en-US" sz="1400" dirty="0"/>
            </a:p>
          </p:txBody>
        </p:sp>
        <p:sp>
          <p:nvSpPr>
            <p:cNvPr id="36" name="Rectangle 35"/>
            <p:cNvSpPr/>
            <p:nvPr/>
          </p:nvSpPr>
          <p:spPr>
            <a:xfrm flipH="1">
              <a:off x="1054607" y="1301622"/>
              <a:ext cx="131692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Symptom onset </a:t>
              </a:r>
              <a:endParaRPr lang="en-US" sz="14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692833" y="1803400"/>
              <a:ext cx="0" cy="36714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2940571" y="4271461"/>
              <a:ext cx="2926080" cy="11696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10800000">
              <a:off x="3328925" y="3063378"/>
              <a:ext cx="6289178" cy="2079955"/>
            </a:xfrm>
            <a:prstGeom prst="arc">
              <a:avLst>
                <a:gd name="adj1" fmla="val 17287974"/>
                <a:gd name="adj2" fmla="val 21481163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713956" y="2518912"/>
              <a:ext cx="1734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NAAT (NP swab)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1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87400" y="1333500"/>
            <a:ext cx="10960100" cy="93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365A6F-6A02-0949-BF83-F7005BFEFE54}"/>
              </a:ext>
            </a:extLst>
          </p:cNvPr>
          <p:cNvSpPr txBox="1"/>
          <p:nvPr/>
        </p:nvSpPr>
        <p:spPr>
          <a:xfrm>
            <a:off x="10210126" y="-231423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AEADAA-30C2-E440-9596-3CF9B415EB9F}"/>
              </a:ext>
            </a:extLst>
          </p:cNvPr>
          <p:cNvSpPr txBox="1"/>
          <p:nvPr/>
        </p:nvSpPr>
        <p:spPr>
          <a:xfrm>
            <a:off x="10272330" y="772182"/>
            <a:ext cx="2062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Antigen </a:t>
            </a:r>
          </a:p>
          <a:p>
            <a:pPr algn="ctr"/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detection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990848" y="21562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does the probability timeline of SARS-CoV-2 detection differ for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antigen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testing compared to NAAT testing?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5231" y="1301622"/>
            <a:ext cx="9633319" cy="4952162"/>
            <a:chOff x="25231" y="1301622"/>
            <a:chExt cx="9633319" cy="4952162"/>
          </a:xfrm>
        </p:grpSpPr>
        <p:sp>
          <p:nvSpPr>
            <p:cNvPr id="29" name="Freeform 28"/>
            <p:cNvSpPr/>
            <p:nvPr/>
          </p:nvSpPr>
          <p:spPr>
            <a:xfrm>
              <a:off x="1357093" y="2181496"/>
              <a:ext cx="2795979" cy="3604721"/>
            </a:xfrm>
            <a:custGeom>
              <a:avLst/>
              <a:gdLst>
                <a:gd name="connsiteX0" fmla="*/ 0 w 5303520"/>
                <a:gd name="connsiteY0" fmla="*/ 3384539 h 3711111"/>
                <a:gd name="connsiteX1" fmla="*/ 1410789 w 5303520"/>
                <a:gd name="connsiteY1" fmla="*/ 1259 h 3711111"/>
                <a:gd name="connsiteX2" fmla="*/ 5303520 w 5303520"/>
                <a:gd name="connsiteY2" fmla="*/ 3711111 h 37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3520" h="3711111">
                  <a:moveTo>
                    <a:pt x="0" y="3384539"/>
                  </a:moveTo>
                  <a:cubicBezTo>
                    <a:pt x="263434" y="1665684"/>
                    <a:pt x="526869" y="-53170"/>
                    <a:pt x="1410789" y="1259"/>
                  </a:cubicBezTo>
                  <a:cubicBezTo>
                    <a:pt x="2294709" y="55688"/>
                    <a:pt x="5303520" y="3711111"/>
                    <a:pt x="5303520" y="371111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5231" y="1833622"/>
              <a:ext cx="6689599" cy="4420162"/>
              <a:chOff x="259065" y="1975757"/>
              <a:chExt cx="6689599" cy="442016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800100" y="1975757"/>
                <a:ext cx="0" cy="36412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800100" y="5617029"/>
                <a:ext cx="614856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259065" y="2323631"/>
                <a:ext cx="461665" cy="3138157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Probability of detection</a:t>
                </a:r>
                <a:endParaRPr lang="en-US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1288441" y="6026587"/>
                <a:ext cx="4334818" cy="36933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Time from symptom onset (weeks)</a:t>
                </a:r>
                <a:endParaRPr lang="en-US" dirty="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585862" y="1817645"/>
              <a:ext cx="231503" cy="3633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199753" y="1306632"/>
              <a:ext cx="110518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smtClean="0">
                  <a:latin typeface="Arial" charset="0"/>
                  <a:ea typeface="Arial" charset="0"/>
                  <a:cs typeface="Arial" charset="0"/>
                </a:rPr>
                <a:t>Exposure to virus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 flipH="1">
              <a:off x="1054607" y="1301622"/>
              <a:ext cx="131692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Symptom onset </a:t>
              </a:r>
              <a:endParaRPr lang="en-US" sz="14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692833" y="1803400"/>
              <a:ext cx="0" cy="36714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2856923" y="4270207"/>
              <a:ext cx="2926080" cy="11696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3369372" y="3012283"/>
              <a:ext cx="6289178" cy="2079955"/>
            </a:xfrm>
            <a:prstGeom prst="arc">
              <a:avLst>
                <a:gd name="adj1" fmla="val 17287974"/>
                <a:gd name="adj2" fmla="val 21481163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13956" y="2518912"/>
              <a:ext cx="1734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NAAT (NP swab)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 flipH="1">
            <a:off x="486896" y="5499492"/>
            <a:ext cx="8370575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-2      -1     0        1        2        3         4         5         6</a:t>
            </a:r>
          </a:p>
        </p:txBody>
      </p:sp>
    </p:spTree>
    <p:extLst>
      <p:ext uri="{BB962C8B-B14F-4D97-AF65-F5344CB8AC3E}">
        <p14:creationId xmlns:p14="http://schemas.microsoft.com/office/powerpoint/2010/main" val="7862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87400" y="1333500"/>
            <a:ext cx="10960100" cy="93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365A6F-6A02-0949-BF83-F7005BFEFE54}"/>
              </a:ext>
            </a:extLst>
          </p:cNvPr>
          <p:cNvSpPr txBox="1"/>
          <p:nvPr/>
        </p:nvSpPr>
        <p:spPr>
          <a:xfrm>
            <a:off x="10210126" y="-231423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AEADAA-30C2-E440-9596-3CF9B415EB9F}"/>
              </a:ext>
            </a:extLst>
          </p:cNvPr>
          <p:cNvSpPr txBox="1"/>
          <p:nvPr/>
        </p:nvSpPr>
        <p:spPr>
          <a:xfrm>
            <a:off x="10272330" y="772182"/>
            <a:ext cx="2062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Antigen </a:t>
            </a:r>
          </a:p>
          <a:p>
            <a:pPr algn="ctr"/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detection</a:t>
            </a:r>
          </a:p>
        </p:txBody>
      </p:sp>
      <p:sp>
        <p:nvSpPr>
          <p:cNvPr id="4" name="Arc 3"/>
          <p:cNvSpPr/>
          <p:nvPr/>
        </p:nvSpPr>
        <p:spPr>
          <a:xfrm>
            <a:off x="1484741" y="2386161"/>
            <a:ext cx="1043387" cy="7847354"/>
          </a:xfrm>
          <a:prstGeom prst="arc">
            <a:avLst>
              <a:gd name="adj1" fmla="val 10901105"/>
              <a:gd name="adj2" fmla="val 21428637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5231" y="1301622"/>
            <a:ext cx="9633319" cy="5030857"/>
            <a:chOff x="25231" y="1301622"/>
            <a:chExt cx="9633319" cy="5030857"/>
          </a:xfrm>
        </p:grpSpPr>
        <p:sp>
          <p:nvSpPr>
            <p:cNvPr id="29" name="Freeform 28"/>
            <p:cNvSpPr/>
            <p:nvPr/>
          </p:nvSpPr>
          <p:spPr>
            <a:xfrm>
              <a:off x="1357093" y="2181496"/>
              <a:ext cx="2795979" cy="3604721"/>
            </a:xfrm>
            <a:custGeom>
              <a:avLst/>
              <a:gdLst>
                <a:gd name="connsiteX0" fmla="*/ 0 w 5303520"/>
                <a:gd name="connsiteY0" fmla="*/ 3384539 h 3711111"/>
                <a:gd name="connsiteX1" fmla="*/ 1410789 w 5303520"/>
                <a:gd name="connsiteY1" fmla="*/ 1259 h 3711111"/>
                <a:gd name="connsiteX2" fmla="*/ 5303520 w 5303520"/>
                <a:gd name="connsiteY2" fmla="*/ 3711111 h 37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3520" h="3711111">
                  <a:moveTo>
                    <a:pt x="0" y="3384539"/>
                  </a:moveTo>
                  <a:cubicBezTo>
                    <a:pt x="263434" y="1665684"/>
                    <a:pt x="526869" y="-53170"/>
                    <a:pt x="1410789" y="1259"/>
                  </a:cubicBezTo>
                  <a:cubicBezTo>
                    <a:pt x="2294709" y="55688"/>
                    <a:pt x="5303520" y="3711111"/>
                    <a:pt x="5303520" y="371111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5231" y="1833622"/>
              <a:ext cx="6689599" cy="4498857"/>
              <a:chOff x="259065" y="1975757"/>
              <a:chExt cx="6689599" cy="449885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800100" y="1975757"/>
                <a:ext cx="0" cy="36412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800100" y="5617029"/>
                <a:ext cx="614856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259065" y="2323631"/>
                <a:ext cx="461665" cy="3138157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Probability of detection</a:t>
                </a:r>
                <a:endParaRPr lang="en-US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1288441" y="5951394"/>
                <a:ext cx="433481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Time from symptom onset (weeks)</a:t>
                </a:r>
              </a:p>
              <a:p>
                <a:pPr algn="ctr"/>
                <a:endParaRPr lang="en-US" sz="1000" dirty="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585862" y="1817645"/>
              <a:ext cx="231503" cy="36339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199753" y="1306632"/>
              <a:ext cx="110518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smtClean="0">
                  <a:latin typeface="Arial" charset="0"/>
                  <a:ea typeface="Arial" charset="0"/>
                  <a:cs typeface="Arial" charset="0"/>
                </a:rPr>
                <a:t>Exposure to virus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 flipH="1">
              <a:off x="1054607" y="1301622"/>
              <a:ext cx="1316922" cy="5232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Symptom onset </a:t>
              </a:r>
              <a:endParaRPr lang="en-US" sz="14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692833" y="1803400"/>
              <a:ext cx="0" cy="367149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2856923" y="4270207"/>
              <a:ext cx="2926080" cy="11696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3369372" y="3025535"/>
              <a:ext cx="6289178" cy="2079955"/>
            </a:xfrm>
            <a:prstGeom prst="arc">
              <a:avLst>
                <a:gd name="adj1" fmla="val 17287974"/>
                <a:gd name="adj2" fmla="val 21481163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13956" y="2518912"/>
              <a:ext cx="1734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NAAT (NP swab)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flipH="1">
            <a:off x="486896" y="5499492"/>
            <a:ext cx="8370575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-2      -1     0        1        2        3         4         5         6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9573" y="1230285"/>
            <a:ext cx="55251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Antigen testing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Detects viral protein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Sensitivity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ependent on presence/absence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of symptoms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timing of testing relative to symptoms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~40% for those without symptoms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First 7d illness x symptomatic: 84%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&gt;7d symptoms 62%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Specificity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98%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compared to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NAAT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(+) Ag does not warrant confirmatory NAAT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3660" y="4821004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87400" y="1333500"/>
            <a:ext cx="10960100" cy="93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365A6F-6A02-0949-BF83-F7005BFEFE54}"/>
              </a:ext>
            </a:extLst>
          </p:cNvPr>
          <p:cNvSpPr txBox="1"/>
          <p:nvPr/>
        </p:nvSpPr>
        <p:spPr>
          <a:xfrm>
            <a:off x="101887" y="-251550"/>
            <a:ext cx="2463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Avenir Next LT Pro Light" panose="020B03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AEADAA-30C2-E440-9596-3CF9B415EB9F}"/>
              </a:ext>
            </a:extLst>
          </p:cNvPr>
          <p:cNvSpPr txBox="1"/>
          <p:nvPr/>
        </p:nvSpPr>
        <p:spPr>
          <a:xfrm>
            <a:off x="230843" y="734683"/>
            <a:ext cx="2062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Antigen </a:t>
            </a:r>
          </a:p>
          <a:p>
            <a:r>
              <a:rPr lang="en-US" sz="2800" dirty="0">
                <a:solidFill>
                  <a:srgbClr val="0E2355"/>
                </a:solidFill>
                <a:latin typeface="Avenir Next LT Pro Light" panose="020B0304020202020204" pitchFamily="34" charset="0"/>
              </a:rPr>
              <a:t>detection</a:t>
            </a:r>
          </a:p>
        </p:txBody>
      </p:sp>
      <p:pic>
        <p:nvPicPr>
          <p:cNvPr id="3074" name="Picture 2" descr="llustration showing the basic principles of lateral flow assay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14" y="993689"/>
            <a:ext cx="6340188" cy="48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6667" y="2258177"/>
            <a:ext cx="47098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Calibri"/>
              </a:rPr>
              <a:t>Lateral Flow Immunoassay</a:t>
            </a:r>
          </a:p>
          <a:p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Sample applied to absorbent pad</a:t>
            </a: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FontTx/>
              <a:buAutoNum type="arabicPeriod"/>
            </a:pPr>
            <a:r>
              <a:rPr lang="en-US" dirty="0"/>
              <a:t>Migrates through </a:t>
            </a:r>
            <a:r>
              <a:rPr lang="en-US" b="1" dirty="0"/>
              <a:t>conjugate pad</a:t>
            </a:r>
            <a:r>
              <a:rPr lang="en-US" dirty="0"/>
              <a:t> - detector Abs (conjugated to </a:t>
            </a:r>
            <a:r>
              <a:rPr lang="en-US" dirty="0" err="1"/>
              <a:t>coloured</a:t>
            </a:r>
            <a:r>
              <a:rPr lang="en-US" dirty="0"/>
              <a:t> or fluorescent particles</a:t>
            </a:r>
            <a:r>
              <a:rPr lang="en-US" dirty="0" smtClean="0"/>
              <a:t>)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Sample flows into test line which has Abs that bind to SARS-CoV-2 protein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344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Summary Points</a:t>
            </a:r>
            <a:endParaRPr lang="en-US" sz="3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038" y="3309031"/>
            <a:ext cx="1183141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037" y="1409700"/>
            <a:ext cx="11831415" cy="304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5743" y="1409700"/>
            <a:ext cx="1097088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MacConkey agar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is a selective and differential medium. Selects for gram (-) and differentiates lactose vs non lactose fermenters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Chryseobacterium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indologenes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GNR, yellow pigmented colonies, no growth on MacConkey. Intrinsically resistant to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meropenem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more likely susceptible to minocycline, TMP-SMX, fluoroquinolones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Parainfluenza serotype 3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most associated with severe disease especially in ICT pts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SARS-CoV-2 NAAT CT value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represents # of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PCR cycles required to amplify the targeted viral nucleic acid to a detectable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level but use with caution as CT values can vary 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SARS-CoV-2 Ag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testing most useful in symptomatic pts within 5 - 7 days of symptoms. High false negative rate in asymptomatic or &gt;7 d of symptoms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58971" y="322419"/>
            <a:ext cx="3052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44098" y="905728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rys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025236"/>
            <a:ext cx="5569527" cy="4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85266" y="338364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785429" y="1799137"/>
            <a:ext cx="2982444" cy="4248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26984" y="1304444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846379" y="922852"/>
            <a:ext cx="1927373" cy="6614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910773" y="3140314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10981" y="-112553"/>
            <a:ext cx="270796" cy="47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58971" y="322419"/>
            <a:ext cx="3052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44098" y="905728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rys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025236"/>
            <a:ext cx="5569527" cy="4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85266" y="338364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539207" y="1799137"/>
            <a:ext cx="3228666" cy="5186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26984" y="1304444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915050" y="955511"/>
            <a:ext cx="1858702" cy="35144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78019" y="2128977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6"/>
          <p:cNvSpPr txBox="1">
            <a:spLocks/>
          </p:cNvSpPr>
          <p:nvPr/>
        </p:nvSpPr>
        <p:spPr>
          <a:xfrm>
            <a:off x="5910773" y="3140314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5643" y="3402408"/>
            <a:ext cx="50647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way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differentiate gram negative rods?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58971" y="322419"/>
            <a:ext cx="3052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44098" y="905728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rys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025236"/>
            <a:ext cx="5569527" cy="45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385266" y="338364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539207" y="1799137"/>
            <a:ext cx="3228666" cy="5186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26984" y="1304444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915050" y="955511"/>
            <a:ext cx="1858702" cy="35144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78019" y="2128977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7379027" y="2655607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lactose fermenting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65671" y="2633986"/>
            <a:ext cx="315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910773" y="3140314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6484" y="3839919"/>
            <a:ext cx="633846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One way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differentiate lactose fermentation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58971" y="322419"/>
            <a:ext cx="3052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44098" y="905728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85266" y="338364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674429" y="1799136"/>
            <a:ext cx="3093444" cy="5549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26984" y="1304444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915050" y="955510"/>
            <a:ext cx="1858702" cy="5603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78019" y="2128977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7157545" y="2634555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lactose fermenting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478019" y="2641499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910773" y="3140314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0772" y="3140314"/>
            <a:ext cx="6207701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MacConkey Agar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Selective – bile salts and crystal violet inhibit gram (+)  growth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Differentiates - enteric gram negatives based on ability to ferment lactose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Organisms that </a:t>
            </a:r>
            <a:r>
              <a:rPr lang="en-US" b="1" dirty="0" smtClean="0">
                <a:solidFill>
                  <a:srgbClr val="FF2F92"/>
                </a:solidFill>
                <a:latin typeface="Arial" charset="0"/>
                <a:ea typeface="Arial" charset="0"/>
                <a:cs typeface="Arial" charset="0"/>
              </a:rPr>
              <a:t>ferment lactose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produce acidic environment –  </a:t>
            </a:r>
            <a:r>
              <a:rPr lang="en-US" b="1" dirty="0" smtClean="0">
                <a:solidFill>
                  <a:srgbClr val="FF2F92"/>
                </a:solidFill>
                <a:latin typeface="Arial" charset="0"/>
                <a:ea typeface="Arial" charset="0"/>
                <a:cs typeface="Arial" charset="0"/>
              </a:rPr>
              <a:t>pink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Organisms that do not ferment lactose  -  normal or colorless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" descr="https://www.atsu.edu/faculty/chamberlain/Website/lab/idlab/mac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" y="1573026"/>
            <a:ext cx="5226631" cy="25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225814" y="369895"/>
            <a:ext cx="249791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76311" y="937259"/>
            <a:ext cx="2070952" cy="384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17479" y="369895"/>
            <a:ext cx="923731" cy="537164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071420" y="1830667"/>
            <a:ext cx="3228666" cy="4947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59197" y="1335975"/>
            <a:ext cx="931351" cy="537164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317642" y="987042"/>
            <a:ext cx="1988323" cy="38012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010232" y="2160508"/>
            <a:ext cx="931351" cy="537164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7071420" y="2666140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lactose fermenting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305965" y="2646808"/>
            <a:ext cx="285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442986" y="3171845"/>
            <a:ext cx="2320474" cy="3744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6656" y="3038413"/>
            <a:ext cx="2775883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05965" y="3038413"/>
            <a:ext cx="2795607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5. </a:t>
            </a:r>
          </a:p>
        </p:txBody>
      </p:sp>
      <p:pic>
        <p:nvPicPr>
          <p:cNvPr id="10242" name="Picture 2" descr="https://www.atsu.edu/faculty/chamberlain/Website/lab/idlab/mac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2" y="1504523"/>
            <a:ext cx="5445768" cy="26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409700"/>
            <a:ext cx="10497820" cy="43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980101" y="369895"/>
            <a:ext cx="274362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72597" y="937258"/>
            <a:ext cx="2274666" cy="41696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ram positive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26615" y="369894"/>
            <a:ext cx="1014596" cy="582577"/>
            <a:chOff x="8279263" y="827095"/>
            <a:chExt cx="923731" cy="53716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8279263" y="84135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40376" y="82709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6"/>
          <p:cNvSpPr txBox="1">
            <a:spLocks/>
          </p:cNvSpPr>
          <p:nvPr/>
        </p:nvSpPr>
        <p:spPr>
          <a:xfrm>
            <a:off x="7024267" y="1830668"/>
            <a:ext cx="3275819" cy="4607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occi	           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rods/bacilli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67583" y="1335974"/>
            <a:ext cx="1022965" cy="582577"/>
            <a:chOff x="8271643" y="819475"/>
            <a:chExt cx="931351" cy="5371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7464330" y="987041"/>
            <a:ext cx="1841635" cy="4169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gram negative</a:t>
            </a:r>
          </a:p>
          <a:p>
            <a:endParaRPr lang="en-US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918618" y="2160507"/>
            <a:ext cx="1022965" cy="582577"/>
            <a:chOff x="8271643" y="819475"/>
            <a:chExt cx="931351" cy="537164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271643" y="826111"/>
              <a:ext cx="461113" cy="50766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40376" y="819475"/>
              <a:ext cx="462618" cy="5371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6"/>
          <p:cNvSpPr txBox="1">
            <a:spLocks/>
          </p:cNvSpPr>
          <p:nvPr/>
        </p:nvSpPr>
        <p:spPr>
          <a:xfrm>
            <a:off x="6843161" y="2666140"/>
            <a:ext cx="2548733" cy="406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lactose fermenting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030969" y="2653184"/>
            <a:ext cx="3133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lactose fermenting 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5214727" y="3171845"/>
            <a:ext cx="2548733" cy="4060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4785" y="3038413"/>
            <a:ext cx="304893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(slow)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(slow, rarely)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30969" y="3070759"/>
            <a:ext cx="307060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Examples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5. </a:t>
            </a:r>
          </a:p>
        </p:txBody>
      </p:sp>
      <p:pic>
        <p:nvPicPr>
          <p:cNvPr id="10242" name="Picture 2" descr="https://www.atsu.edu/faculty/chamberlain/Website/lab/idlab/mac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2" y="1504523"/>
            <a:ext cx="5445768" cy="269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1912</Words>
  <Application>Microsoft Macintosh PowerPoint</Application>
  <PresentationFormat>Widescreen</PresentationFormat>
  <Paragraphs>585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Avenir Next LT Pro Light</vt:lpstr>
      <vt:lpstr>Calibri</vt:lpstr>
      <vt:lpstr>Calibri Light</vt:lpstr>
      <vt:lpstr>Mangal</vt:lpstr>
      <vt:lpstr>Wingdings</vt:lpstr>
      <vt:lpstr>Arial</vt:lpstr>
      <vt:lpstr>Office Theme</vt:lpstr>
      <vt:lpstr>Plate Rounds</vt:lpstr>
      <vt:lpstr>Case</vt:lpstr>
      <vt:lpstr>gram stain of BAL sputum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Chryseobacterium indologenes</vt:lpstr>
      <vt:lpstr>Chryseobacterium indologenes</vt:lpstr>
      <vt:lpstr>Chryseobacterium indologenes</vt:lpstr>
      <vt:lpstr>PowerPoint Presentation</vt:lpstr>
      <vt:lpstr>Chryseobacterium indologenes</vt:lpstr>
      <vt:lpstr>PowerPoint Presentation</vt:lpstr>
      <vt:lpstr>PowerPoint Presentation</vt:lpstr>
      <vt:lpstr>PowerPoint Presentation</vt:lpstr>
      <vt:lpstr>PowerPoint Presentation</vt:lpstr>
      <vt:lpstr>Respiratory Viruses</vt:lpstr>
      <vt:lpstr>Parainfluenza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Points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99</cp:revision>
  <dcterms:created xsi:type="dcterms:W3CDTF">2021-09-16T13:25:05Z</dcterms:created>
  <dcterms:modified xsi:type="dcterms:W3CDTF">2022-04-10T22:24:29Z</dcterms:modified>
</cp:coreProperties>
</file>