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826" r:id="rId1"/>
    <p:sldMasterId id="2147483958" r:id="rId2"/>
  </p:sldMasterIdLst>
  <p:notesMasterIdLst>
    <p:notesMasterId r:id="rId118"/>
  </p:notesMasterIdLst>
  <p:handoutMasterIdLst>
    <p:handoutMasterId r:id="rId119"/>
  </p:handoutMasterIdLst>
  <p:sldIdLst>
    <p:sldId id="322" r:id="rId3"/>
    <p:sldId id="258" r:id="rId4"/>
    <p:sldId id="259" r:id="rId5"/>
    <p:sldId id="261" r:id="rId6"/>
    <p:sldId id="370" r:id="rId7"/>
    <p:sldId id="330" r:id="rId8"/>
    <p:sldId id="371" r:id="rId9"/>
    <p:sldId id="372" r:id="rId10"/>
    <p:sldId id="373" r:id="rId11"/>
    <p:sldId id="374" r:id="rId12"/>
    <p:sldId id="376" r:id="rId13"/>
    <p:sldId id="381" r:id="rId14"/>
    <p:sldId id="383" r:id="rId15"/>
    <p:sldId id="382" r:id="rId16"/>
    <p:sldId id="377" r:id="rId17"/>
    <p:sldId id="378" r:id="rId18"/>
    <p:sldId id="379" r:id="rId19"/>
    <p:sldId id="380" r:id="rId20"/>
    <p:sldId id="385" r:id="rId21"/>
    <p:sldId id="384" r:id="rId22"/>
    <p:sldId id="386" r:id="rId23"/>
    <p:sldId id="387" r:id="rId24"/>
    <p:sldId id="388" r:id="rId25"/>
    <p:sldId id="389" r:id="rId26"/>
    <p:sldId id="390" r:id="rId27"/>
    <p:sldId id="413" r:id="rId28"/>
    <p:sldId id="414" r:id="rId29"/>
    <p:sldId id="391" r:id="rId30"/>
    <p:sldId id="392" r:id="rId31"/>
    <p:sldId id="393" r:id="rId32"/>
    <p:sldId id="394" r:id="rId33"/>
    <p:sldId id="395" r:id="rId34"/>
    <p:sldId id="396" r:id="rId35"/>
    <p:sldId id="397" r:id="rId36"/>
    <p:sldId id="400" r:id="rId37"/>
    <p:sldId id="398" r:id="rId38"/>
    <p:sldId id="399" r:id="rId39"/>
    <p:sldId id="401" r:id="rId40"/>
    <p:sldId id="402" r:id="rId41"/>
    <p:sldId id="403" r:id="rId42"/>
    <p:sldId id="404" r:id="rId43"/>
    <p:sldId id="359" r:id="rId44"/>
    <p:sldId id="405" r:id="rId45"/>
    <p:sldId id="406" r:id="rId46"/>
    <p:sldId id="407" r:id="rId47"/>
    <p:sldId id="408" r:id="rId48"/>
    <p:sldId id="409" r:id="rId49"/>
    <p:sldId id="410" r:id="rId50"/>
    <p:sldId id="411" r:id="rId51"/>
    <p:sldId id="412" r:id="rId52"/>
    <p:sldId id="364" r:id="rId53"/>
    <p:sldId id="347" r:id="rId54"/>
    <p:sldId id="416" r:id="rId55"/>
    <p:sldId id="344" r:id="rId56"/>
    <p:sldId id="264" r:id="rId57"/>
    <p:sldId id="266" r:id="rId58"/>
    <p:sldId id="301" r:id="rId59"/>
    <p:sldId id="269" r:id="rId60"/>
    <p:sldId id="300" r:id="rId61"/>
    <p:sldId id="270" r:id="rId62"/>
    <p:sldId id="299" r:id="rId63"/>
    <p:sldId id="271" r:id="rId64"/>
    <p:sldId id="417" r:id="rId65"/>
    <p:sldId id="272" r:id="rId66"/>
    <p:sldId id="333" r:id="rId67"/>
    <p:sldId id="334" r:id="rId68"/>
    <p:sldId id="304" r:id="rId69"/>
    <p:sldId id="275" r:id="rId70"/>
    <p:sldId id="305" r:id="rId71"/>
    <p:sldId id="276" r:id="rId72"/>
    <p:sldId id="306" r:id="rId73"/>
    <p:sldId id="277" r:id="rId74"/>
    <p:sldId id="307" r:id="rId75"/>
    <p:sldId id="278" r:id="rId76"/>
    <p:sldId id="308" r:id="rId77"/>
    <p:sldId id="279" r:id="rId78"/>
    <p:sldId id="309" r:id="rId79"/>
    <p:sldId id="280" r:id="rId80"/>
    <p:sldId id="310" r:id="rId81"/>
    <p:sldId id="281" r:id="rId82"/>
    <p:sldId id="311" r:id="rId83"/>
    <p:sldId id="282" r:id="rId84"/>
    <p:sldId id="312" r:id="rId85"/>
    <p:sldId id="283" r:id="rId86"/>
    <p:sldId id="313" r:id="rId87"/>
    <p:sldId id="284" r:id="rId88"/>
    <p:sldId id="314" r:id="rId89"/>
    <p:sldId id="285" r:id="rId90"/>
    <p:sldId id="315" r:id="rId91"/>
    <p:sldId id="286" r:id="rId92"/>
    <p:sldId id="316" r:id="rId93"/>
    <p:sldId id="287" r:id="rId94"/>
    <p:sldId id="317" r:id="rId95"/>
    <p:sldId id="288" r:id="rId96"/>
    <p:sldId id="318" r:id="rId97"/>
    <p:sldId id="289" r:id="rId98"/>
    <p:sldId id="319" r:id="rId99"/>
    <p:sldId id="290" r:id="rId100"/>
    <p:sldId id="320" r:id="rId101"/>
    <p:sldId id="291" r:id="rId102"/>
    <p:sldId id="321" r:id="rId103"/>
    <p:sldId id="292" r:id="rId104"/>
    <p:sldId id="418" r:id="rId105"/>
    <p:sldId id="293" r:id="rId106"/>
    <p:sldId id="323" r:id="rId107"/>
    <p:sldId id="294" r:id="rId108"/>
    <p:sldId id="324" r:id="rId109"/>
    <p:sldId id="295" r:id="rId110"/>
    <p:sldId id="325" r:id="rId111"/>
    <p:sldId id="296" r:id="rId112"/>
    <p:sldId id="326" r:id="rId113"/>
    <p:sldId id="297" r:id="rId114"/>
    <p:sldId id="327" r:id="rId115"/>
    <p:sldId id="298" r:id="rId116"/>
    <p:sldId id="328" r:id="rId11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6B00"/>
    <a:srgbClr val="FFCC66"/>
    <a:srgbClr val="FF7C80"/>
    <a:srgbClr val="002656"/>
    <a:srgbClr val="002853"/>
    <a:srgbClr val="FFFFCC"/>
    <a:srgbClr val="99FF99"/>
    <a:srgbClr val="51B8D5"/>
    <a:srgbClr val="5797A9"/>
    <a:srgbClr val="7096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9" autoAdjust="0"/>
    <p:restoredTop sz="80660" autoAdjust="0"/>
  </p:normalViewPr>
  <p:slideViewPr>
    <p:cSldViewPr snapToGrid="0">
      <p:cViewPr varScale="1">
        <p:scale>
          <a:sx n="105" d="100"/>
          <a:sy n="105" d="100"/>
        </p:scale>
        <p:origin x="1800" y="102"/>
      </p:cViewPr>
      <p:guideLst>
        <p:guide orient="horz" pos="2160"/>
        <p:guide pos="2880"/>
      </p:guideLst>
    </p:cSldViewPr>
  </p:slideViewPr>
  <p:outlineViewPr>
    <p:cViewPr>
      <p:scale>
        <a:sx n="33" d="100"/>
        <a:sy n="33" d="100"/>
      </p:scale>
      <p:origin x="0" y="-49140"/>
    </p:cViewPr>
  </p:outlineViewPr>
  <p:notesTextViewPr>
    <p:cViewPr>
      <p:scale>
        <a:sx n="75" d="100"/>
        <a:sy n="75" d="100"/>
      </p:scale>
      <p:origin x="0" y="0"/>
    </p:cViewPr>
  </p:notesTextViewPr>
  <p:sorterViewPr>
    <p:cViewPr>
      <p:scale>
        <a:sx n="178" d="100"/>
        <a:sy n="178" d="100"/>
      </p:scale>
      <p:origin x="0" y="-18594"/>
    </p:cViewPr>
  </p:sorterViewPr>
  <p:notesViewPr>
    <p:cSldViewPr snapToGrid="0">
      <p:cViewPr varScale="1">
        <p:scale>
          <a:sx n="87" d="100"/>
          <a:sy n="87" d="100"/>
        </p:scale>
        <p:origin x="384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handoutMaster" Target="handoutMasters/handoutMaster1.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2F6DD6-1AE9-4983-8025-63780B57B7F7}"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E993DA6D-5D62-4CE2-A94D-A604FBBB7650}">
      <dgm:prSet phldrT="[Text]" custT="1"/>
      <dgm:spPr/>
      <dgm:t>
        <a:bodyPr/>
        <a:lstStyle/>
        <a:p>
          <a:r>
            <a:rPr lang="en-US" sz="1600" b="1" dirty="0"/>
            <a:t>Amphotericin B deoxycholate </a:t>
          </a:r>
        </a:p>
        <a:p>
          <a:r>
            <a:rPr lang="en-US" sz="1600" b="1" dirty="0">
              <a:solidFill>
                <a:srgbClr val="FFFF00"/>
              </a:solidFill>
            </a:rPr>
            <a:t>(1958)</a:t>
          </a:r>
        </a:p>
      </dgm:t>
    </dgm:pt>
    <dgm:pt modelId="{74EB11CE-D473-4E8C-AA9F-49931BEC01EF}" type="parTrans" cxnId="{0248D25F-7F63-4BDE-9A07-787F23C3E069}">
      <dgm:prSet/>
      <dgm:spPr/>
      <dgm:t>
        <a:bodyPr/>
        <a:lstStyle/>
        <a:p>
          <a:endParaRPr lang="en-US"/>
        </a:p>
      </dgm:t>
    </dgm:pt>
    <dgm:pt modelId="{94664B74-BF34-409F-A3C8-6116D11A38F0}" type="sibTrans" cxnId="{0248D25F-7F63-4BDE-9A07-787F23C3E069}">
      <dgm:prSet/>
      <dgm:spPr/>
      <dgm:t>
        <a:bodyPr/>
        <a:lstStyle/>
        <a:p>
          <a:endParaRPr lang="en-US"/>
        </a:p>
      </dgm:t>
    </dgm:pt>
    <dgm:pt modelId="{CA8116D2-CF24-48C9-9B97-9B14565598BE}">
      <dgm:prSet phldrT="[Text]" custT="1"/>
      <dgm:spPr/>
      <dgm:t>
        <a:bodyPr/>
        <a:lstStyle/>
        <a:p>
          <a:r>
            <a:rPr lang="en-US" sz="1600" b="1" dirty="0"/>
            <a:t>Flucytosine </a:t>
          </a:r>
          <a:r>
            <a:rPr lang="en-US" sz="1600" b="1" dirty="0">
              <a:solidFill>
                <a:srgbClr val="FFFF00"/>
              </a:solidFill>
            </a:rPr>
            <a:t>(1973)</a:t>
          </a:r>
        </a:p>
      </dgm:t>
    </dgm:pt>
    <dgm:pt modelId="{D0CEA1C7-6CC8-48C0-8B36-556E33339673}" type="parTrans" cxnId="{78DA015A-A16C-4ED6-BE41-8C8FBEC385E6}">
      <dgm:prSet/>
      <dgm:spPr/>
      <dgm:t>
        <a:bodyPr/>
        <a:lstStyle/>
        <a:p>
          <a:endParaRPr lang="en-US"/>
        </a:p>
      </dgm:t>
    </dgm:pt>
    <dgm:pt modelId="{819DB835-43D9-4D71-9CA6-20FCD2EA2A99}" type="sibTrans" cxnId="{78DA015A-A16C-4ED6-BE41-8C8FBEC385E6}">
      <dgm:prSet/>
      <dgm:spPr/>
      <dgm:t>
        <a:bodyPr/>
        <a:lstStyle/>
        <a:p>
          <a:endParaRPr lang="en-US"/>
        </a:p>
      </dgm:t>
    </dgm:pt>
    <dgm:pt modelId="{B20FA93F-24CF-4BDF-9362-41B12A4B613B}">
      <dgm:prSet phldrT="[Text]" custT="1"/>
      <dgm:spPr/>
      <dgm:t>
        <a:bodyPr/>
        <a:lstStyle/>
        <a:p>
          <a:r>
            <a:rPr lang="en-US" sz="1600" b="1" dirty="0"/>
            <a:t>1st gen azoles, lipid-based amphotericin B </a:t>
          </a:r>
        </a:p>
        <a:p>
          <a:r>
            <a:rPr lang="en-US" sz="1600" b="1" dirty="0">
              <a:solidFill>
                <a:srgbClr val="FFFF00"/>
              </a:solidFill>
            </a:rPr>
            <a:t>(1990s)</a:t>
          </a:r>
        </a:p>
      </dgm:t>
    </dgm:pt>
    <dgm:pt modelId="{77AC915D-D84B-484A-9E5C-1F4FB0E82824}" type="parTrans" cxnId="{78472FC5-C5C3-4BD6-A47F-D30E51E5F097}">
      <dgm:prSet/>
      <dgm:spPr/>
      <dgm:t>
        <a:bodyPr/>
        <a:lstStyle/>
        <a:p>
          <a:endParaRPr lang="en-US"/>
        </a:p>
      </dgm:t>
    </dgm:pt>
    <dgm:pt modelId="{8262242A-0BD3-4372-9A51-1F7FCEF1370B}" type="sibTrans" cxnId="{78472FC5-C5C3-4BD6-A47F-D30E51E5F097}">
      <dgm:prSet/>
      <dgm:spPr/>
      <dgm:t>
        <a:bodyPr/>
        <a:lstStyle/>
        <a:p>
          <a:endParaRPr lang="en-US"/>
        </a:p>
      </dgm:t>
    </dgm:pt>
    <dgm:pt modelId="{538B5113-9A53-45AE-9185-D1821DAB6D59}">
      <dgm:prSet phldrT="[Text]" custT="1"/>
      <dgm:spPr/>
      <dgm:t>
        <a:bodyPr/>
        <a:lstStyle/>
        <a:p>
          <a:r>
            <a:rPr lang="en-US" sz="1600" b="1" dirty="0"/>
            <a:t>2nd gen azoles, echinocandin, triterpenoid</a:t>
          </a:r>
        </a:p>
        <a:p>
          <a:r>
            <a:rPr lang="en-US" sz="1600" b="1" dirty="0"/>
            <a:t>   </a:t>
          </a:r>
          <a:r>
            <a:rPr lang="en-US" sz="1600" b="1" dirty="0">
              <a:solidFill>
                <a:srgbClr val="FFFF00"/>
              </a:solidFill>
            </a:rPr>
            <a:t>(2000s +</a:t>
          </a:r>
          <a:r>
            <a:rPr lang="en-US" sz="1500" dirty="0">
              <a:solidFill>
                <a:srgbClr val="FFFF00"/>
              </a:solidFill>
            </a:rPr>
            <a:t>)</a:t>
          </a:r>
        </a:p>
      </dgm:t>
    </dgm:pt>
    <dgm:pt modelId="{4DCE6592-CAB9-4FE7-816F-0D25E7C46125}" type="parTrans" cxnId="{52665FE3-6CEB-467B-87C9-2E20EE213B99}">
      <dgm:prSet/>
      <dgm:spPr/>
      <dgm:t>
        <a:bodyPr/>
        <a:lstStyle/>
        <a:p>
          <a:endParaRPr lang="en-US"/>
        </a:p>
      </dgm:t>
    </dgm:pt>
    <dgm:pt modelId="{0101A7A5-87D0-471A-B68C-A9A26F15D1B6}" type="sibTrans" cxnId="{52665FE3-6CEB-467B-87C9-2E20EE213B99}">
      <dgm:prSet/>
      <dgm:spPr/>
      <dgm:t>
        <a:bodyPr/>
        <a:lstStyle/>
        <a:p>
          <a:endParaRPr lang="en-US"/>
        </a:p>
      </dgm:t>
    </dgm:pt>
    <dgm:pt modelId="{C48EF9B7-EF53-40EE-8BAA-D7BA0C18AB18}" type="pres">
      <dgm:prSet presAssocID="{C32F6DD6-1AE9-4983-8025-63780B57B7F7}" presName="Name0" presStyleCnt="0">
        <dgm:presLayoutVars>
          <dgm:dir/>
          <dgm:resizeHandles val="exact"/>
        </dgm:presLayoutVars>
      </dgm:prSet>
      <dgm:spPr/>
    </dgm:pt>
    <dgm:pt modelId="{6F45DB07-3B32-4F17-9001-148521EA261B}" type="pres">
      <dgm:prSet presAssocID="{E993DA6D-5D62-4CE2-A94D-A604FBBB7650}" presName="parTxOnly" presStyleLbl="node1" presStyleIdx="0" presStyleCnt="4" custScaleX="91390" custScaleY="144773" custLinFactNeighborY="30250">
        <dgm:presLayoutVars>
          <dgm:bulletEnabled val="1"/>
        </dgm:presLayoutVars>
      </dgm:prSet>
      <dgm:spPr/>
    </dgm:pt>
    <dgm:pt modelId="{19ABE918-F6A0-4537-ADE2-34F02933180D}" type="pres">
      <dgm:prSet presAssocID="{94664B74-BF34-409F-A3C8-6116D11A38F0}" presName="parSpace" presStyleCnt="0"/>
      <dgm:spPr/>
    </dgm:pt>
    <dgm:pt modelId="{0EAB2900-541E-431C-93EC-500A0784D0AB}" type="pres">
      <dgm:prSet presAssocID="{CA8116D2-CF24-48C9-9B97-9B14565598BE}" presName="parTxOnly" presStyleLbl="node1" presStyleIdx="1" presStyleCnt="4" custScaleY="144773" custLinFactNeighborX="-5608" custLinFactNeighborY="27041">
        <dgm:presLayoutVars>
          <dgm:bulletEnabled val="1"/>
        </dgm:presLayoutVars>
      </dgm:prSet>
      <dgm:spPr/>
    </dgm:pt>
    <dgm:pt modelId="{1E89C408-5104-407A-83A6-DC0F9F9EA745}" type="pres">
      <dgm:prSet presAssocID="{819DB835-43D9-4D71-9CA6-20FCD2EA2A99}" presName="parSpace" presStyleCnt="0"/>
      <dgm:spPr/>
    </dgm:pt>
    <dgm:pt modelId="{3CC4F509-46F5-4B68-8AB2-937F4E364EB6}" type="pres">
      <dgm:prSet presAssocID="{B20FA93F-24CF-4BDF-9362-41B12A4B613B}" presName="parTxOnly" presStyleLbl="node1" presStyleIdx="2" presStyleCnt="4" custScaleX="108004" custScaleY="141045" custLinFactNeighborX="-2140" custLinFactNeighborY="26764">
        <dgm:presLayoutVars>
          <dgm:bulletEnabled val="1"/>
        </dgm:presLayoutVars>
      </dgm:prSet>
      <dgm:spPr/>
    </dgm:pt>
    <dgm:pt modelId="{B0F04AC4-FF15-4660-A349-BCF0196F3E9D}" type="pres">
      <dgm:prSet presAssocID="{8262242A-0BD3-4372-9A51-1F7FCEF1370B}" presName="parSpace" presStyleCnt="0"/>
      <dgm:spPr/>
    </dgm:pt>
    <dgm:pt modelId="{064A7E87-390B-4DB0-9613-36E212A45EB6}" type="pres">
      <dgm:prSet presAssocID="{538B5113-9A53-45AE-9185-D1821DAB6D59}" presName="parTxOnly" presStyleLbl="node1" presStyleIdx="3" presStyleCnt="4" custScaleX="105774" custScaleY="142909" custLinFactNeighborX="486" custLinFactNeighborY="24762">
        <dgm:presLayoutVars>
          <dgm:bulletEnabled val="1"/>
        </dgm:presLayoutVars>
      </dgm:prSet>
      <dgm:spPr/>
    </dgm:pt>
  </dgm:ptLst>
  <dgm:cxnLst>
    <dgm:cxn modelId="{F2A20309-21E8-4FA4-964D-843E45D18A66}" type="presOf" srcId="{E993DA6D-5D62-4CE2-A94D-A604FBBB7650}" destId="{6F45DB07-3B32-4F17-9001-148521EA261B}" srcOrd="0" destOrd="0" presId="urn:microsoft.com/office/officeart/2005/8/layout/hChevron3"/>
    <dgm:cxn modelId="{FD0B0C2B-DD83-461B-8000-27F554D831DF}" type="presOf" srcId="{B20FA93F-24CF-4BDF-9362-41B12A4B613B}" destId="{3CC4F509-46F5-4B68-8AB2-937F4E364EB6}" srcOrd="0" destOrd="0" presId="urn:microsoft.com/office/officeart/2005/8/layout/hChevron3"/>
    <dgm:cxn modelId="{0248D25F-7F63-4BDE-9A07-787F23C3E069}" srcId="{C32F6DD6-1AE9-4983-8025-63780B57B7F7}" destId="{E993DA6D-5D62-4CE2-A94D-A604FBBB7650}" srcOrd="0" destOrd="0" parTransId="{74EB11CE-D473-4E8C-AA9F-49931BEC01EF}" sibTransId="{94664B74-BF34-409F-A3C8-6116D11A38F0}"/>
    <dgm:cxn modelId="{59DAC757-A8CF-4F57-8493-3A0C3642933B}" type="presOf" srcId="{538B5113-9A53-45AE-9185-D1821DAB6D59}" destId="{064A7E87-390B-4DB0-9613-36E212A45EB6}" srcOrd="0" destOrd="0" presId="urn:microsoft.com/office/officeart/2005/8/layout/hChevron3"/>
    <dgm:cxn modelId="{78DA015A-A16C-4ED6-BE41-8C8FBEC385E6}" srcId="{C32F6DD6-1AE9-4983-8025-63780B57B7F7}" destId="{CA8116D2-CF24-48C9-9B97-9B14565598BE}" srcOrd="1" destOrd="0" parTransId="{D0CEA1C7-6CC8-48C0-8B36-556E33339673}" sibTransId="{819DB835-43D9-4D71-9CA6-20FCD2EA2A99}"/>
    <dgm:cxn modelId="{D15D7CBD-82F4-46E3-A8A6-D69F14908DB5}" type="presOf" srcId="{CA8116D2-CF24-48C9-9B97-9B14565598BE}" destId="{0EAB2900-541E-431C-93EC-500A0784D0AB}" srcOrd="0" destOrd="0" presId="urn:microsoft.com/office/officeart/2005/8/layout/hChevron3"/>
    <dgm:cxn modelId="{78472FC5-C5C3-4BD6-A47F-D30E51E5F097}" srcId="{C32F6DD6-1AE9-4983-8025-63780B57B7F7}" destId="{B20FA93F-24CF-4BDF-9362-41B12A4B613B}" srcOrd="2" destOrd="0" parTransId="{77AC915D-D84B-484A-9E5C-1F4FB0E82824}" sibTransId="{8262242A-0BD3-4372-9A51-1F7FCEF1370B}"/>
    <dgm:cxn modelId="{52665FE3-6CEB-467B-87C9-2E20EE213B99}" srcId="{C32F6DD6-1AE9-4983-8025-63780B57B7F7}" destId="{538B5113-9A53-45AE-9185-D1821DAB6D59}" srcOrd="3" destOrd="0" parTransId="{4DCE6592-CAB9-4FE7-816F-0D25E7C46125}" sibTransId="{0101A7A5-87D0-471A-B68C-A9A26F15D1B6}"/>
    <dgm:cxn modelId="{A8DB30F3-2982-4542-8F9E-B04BF28B62AB}" type="presOf" srcId="{C32F6DD6-1AE9-4983-8025-63780B57B7F7}" destId="{C48EF9B7-EF53-40EE-8BAA-D7BA0C18AB18}" srcOrd="0" destOrd="0" presId="urn:microsoft.com/office/officeart/2005/8/layout/hChevron3"/>
    <dgm:cxn modelId="{A6576437-B3C3-4C6E-8454-4E85CF5A4412}" type="presParOf" srcId="{C48EF9B7-EF53-40EE-8BAA-D7BA0C18AB18}" destId="{6F45DB07-3B32-4F17-9001-148521EA261B}" srcOrd="0" destOrd="0" presId="urn:microsoft.com/office/officeart/2005/8/layout/hChevron3"/>
    <dgm:cxn modelId="{9F1643D9-2C3F-4F04-B721-73B07FFE36C0}" type="presParOf" srcId="{C48EF9B7-EF53-40EE-8BAA-D7BA0C18AB18}" destId="{19ABE918-F6A0-4537-ADE2-34F02933180D}" srcOrd="1" destOrd="0" presId="urn:microsoft.com/office/officeart/2005/8/layout/hChevron3"/>
    <dgm:cxn modelId="{EAD956BF-04F2-48F6-915C-31F389185F2E}" type="presParOf" srcId="{C48EF9B7-EF53-40EE-8BAA-D7BA0C18AB18}" destId="{0EAB2900-541E-431C-93EC-500A0784D0AB}" srcOrd="2" destOrd="0" presId="urn:microsoft.com/office/officeart/2005/8/layout/hChevron3"/>
    <dgm:cxn modelId="{7FB20201-2B2D-47A6-B4AB-E7E9A0686949}" type="presParOf" srcId="{C48EF9B7-EF53-40EE-8BAA-D7BA0C18AB18}" destId="{1E89C408-5104-407A-83A6-DC0F9F9EA745}" srcOrd="3" destOrd="0" presId="urn:microsoft.com/office/officeart/2005/8/layout/hChevron3"/>
    <dgm:cxn modelId="{BA0EEC1E-19D1-405C-A57F-5174F8B31028}" type="presParOf" srcId="{C48EF9B7-EF53-40EE-8BAA-D7BA0C18AB18}" destId="{3CC4F509-46F5-4B68-8AB2-937F4E364EB6}" srcOrd="4" destOrd="0" presId="urn:microsoft.com/office/officeart/2005/8/layout/hChevron3"/>
    <dgm:cxn modelId="{13A0C17F-D05A-4F15-A61D-6FFED418D1FB}" type="presParOf" srcId="{C48EF9B7-EF53-40EE-8BAA-D7BA0C18AB18}" destId="{B0F04AC4-FF15-4660-A349-BCF0196F3E9D}" srcOrd="5" destOrd="0" presId="urn:microsoft.com/office/officeart/2005/8/layout/hChevron3"/>
    <dgm:cxn modelId="{485450E7-7945-4BD0-8052-F56C74C9802B}" type="presParOf" srcId="{C48EF9B7-EF53-40EE-8BAA-D7BA0C18AB18}" destId="{064A7E87-390B-4DB0-9613-36E212A45EB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5DB07-3B32-4F17-9001-148521EA261B}">
      <dsp:nvSpPr>
        <dsp:cNvPr id="0" name=""/>
        <dsp:cNvSpPr/>
      </dsp:nvSpPr>
      <dsp:spPr>
        <a:xfrm>
          <a:off x="2533" y="2435894"/>
          <a:ext cx="2380126" cy="150816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Amphotericin B deoxycholate </a:t>
          </a:r>
        </a:p>
        <a:p>
          <a:pPr marL="0" lvl="0" indent="0" algn="ctr" defTabSz="711200">
            <a:lnSpc>
              <a:spcPct val="90000"/>
            </a:lnSpc>
            <a:spcBef>
              <a:spcPct val="0"/>
            </a:spcBef>
            <a:spcAft>
              <a:spcPct val="35000"/>
            </a:spcAft>
            <a:buNone/>
          </a:pPr>
          <a:r>
            <a:rPr lang="en-US" sz="1600" b="1" kern="1200" dirty="0">
              <a:solidFill>
                <a:srgbClr val="FFFF00"/>
              </a:solidFill>
            </a:rPr>
            <a:t>(1958)</a:t>
          </a:r>
        </a:p>
      </dsp:txBody>
      <dsp:txXfrm>
        <a:off x="2533" y="2435894"/>
        <a:ext cx="2003085" cy="1508165"/>
      </dsp:txXfrm>
    </dsp:sp>
    <dsp:sp modelId="{0EAB2900-541E-431C-93EC-500A0784D0AB}">
      <dsp:nvSpPr>
        <dsp:cNvPr id="0" name=""/>
        <dsp:cNvSpPr/>
      </dsp:nvSpPr>
      <dsp:spPr>
        <a:xfrm>
          <a:off x="1832576" y="2402464"/>
          <a:ext cx="2604361" cy="15081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Flucytosine </a:t>
          </a:r>
          <a:r>
            <a:rPr lang="en-US" sz="1600" b="1" kern="1200" dirty="0">
              <a:solidFill>
                <a:srgbClr val="FFFF00"/>
              </a:solidFill>
            </a:rPr>
            <a:t>(1973)</a:t>
          </a:r>
        </a:p>
      </dsp:txBody>
      <dsp:txXfrm>
        <a:off x="2586659" y="2402464"/>
        <a:ext cx="1096196" cy="1508165"/>
      </dsp:txXfrm>
    </dsp:sp>
    <dsp:sp modelId="{3CC4F509-46F5-4B68-8AB2-937F4E364EB6}">
      <dsp:nvSpPr>
        <dsp:cNvPr id="0" name=""/>
        <dsp:cNvSpPr/>
      </dsp:nvSpPr>
      <dsp:spPr>
        <a:xfrm>
          <a:off x="3934130" y="2418997"/>
          <a:ext cx="2812815" cy="146932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1st gen azoles, lipid-based amphotericin B </a:t>
          </a:r>
        </a:p>
        <a:p>
          <a:pPr marL="0" lvl="0" indent="0" algn="ctr" defTabSz="711200">
            <a:lnSpc>
              <a:spcPct val="90000"/>
            </a:lnSpc>
            <a:spcBef>
              <a:spcPct val="0"/>
            </a:spcBef>
            <a:spcAft>
              <a:spcPct val="35000"/>
            </a:spcAft>
            <a:buNone/>
          </a:pPr>
          <a:r>
            <a:rPr lang="en-US" sz="1600" b="1" kern="1200" dirty="0">
              <a:solidFill>
                <a:srgbClr val="FFFF00"/>
              </a:solidFill>
            </a:rPr>
            <a:t>(1990s)</a:t>
          </a:r>
        </a:p>
      </dsp:txBody>
      <dsp:txXfrm>
        <a:off x="4668794" y="2418997"/>
        <a:ext cx="1343487" cy="1469328"/>
      </dsp:txXfrm>
    </dsp:sp>
    <dsp:sp modelId="{064A7E87-390B-4DB0-9613-36E212A45EB6}">
      <dsp:nvSpPr>
        <dsp:cNvPr id="0" name=""/>
        <dsp:cNvSpPr/>
      </dsp:nvSpPr>
      <dsp:spPr>
        <a:xfrm>
          <a:off x="6239751" y="2388432"/>
          <a:ext cx="2754737" cy="148874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2nd gen azoles, echinocandin, triterpenoid</a:t>
          </a:r>
        </a:p>
        <a:p>
          <a:pPr marL="0" lvl="0" indent="0" algn="ctr" defTabSz="711200">
            <a:lnSpc>
              <a:spcPct val="90000"/>
            </a:lnSpc>
            <a:spcBef>
              <a:spcPct val="0"/>
            </a:spcBef>
            <a:spcAft>
              <a:spcPct val="35000"/>
            </a:spcAft>
            <a:buNone/>
          </a:pPr>
          <a:r>
            <a:rPr lang="en-US" sz="1600" b="1" kern="1200" dirty="0"/>
            <a:t>   </a:t>
          </a:r>
          <a:r>
            <a:rPr lang="en-US" sz="1600" b="1" kern="1200" dirty="0">
              <a:solidFill>
                <a:srgbClr val="FFFF00"/>
              </a:solidFill>
            </a:rPr>
            <a:t>(2000s +</a:t>
          </a:r>
          <a:r>
            <a:rPr lang="en-US" sz="1500" kern="1200" dirty="0">
              <a:solidFill>
                <a:srgbClr val="FFFF00"/>
              </a:solidFill>
            </a:rPr>
            <a:t>)</a:t>
          </a:r>
        </a:p>
      </dsp:txBody>
      <dsp:txXfrm>
        <a:off x="6984125" y="2388432"/>
        <a:ext cx="1265990" cy="148874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vl1pPr>
          </a:lstStyle>
          <a:p>
            <a:fld id="{804F991F-EDF2-4D05-A2F2-397934FCA66C}" type="datetime1">
              <a:rPr lang="en-US" altLang="en-US"/>
              <a:pPr/>
              <a:t>7/26/2022</a:t>
            </a:fld>
            <a:endParaRPr lang="en-US" alt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fld id="{9E5C44EC-8B52-43EE-BCAC-D08E3F3E239F}" type="slidenum">
              <a:rPr lang="en-US" altLang="en-US"/>
              <a:pPr/>
              <a:t>‹#›</a:t>
            </a:fld>
            <a:endParaRPr lang="en-US" altLang="en-US" dirty="0"/>
          </a:p>
        </p:txBody>
      </p:sp>
    </p:spTree>
    <p:extLst>
      <p:ext uri="{BB962C8B-B14F-4D97-AF65-F5344CB8AC3E}">
        <p14:creationId xmlns:p14="http://schemas.microsoft.com/office/powerpoint/2010/main" val="30198321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endParaRPr lang="en-US" dirty="0"/>
          </a:p>
        </p:txBody>
      </p:sp>
      <p:sp>
        <p:nvSpPr>
          <p:cNvPr id="112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fld id="{77FDB58B-F72E-4A16-9D20-DE1E32457119}" type="slidenum">
              <a:rPr lang="en-US" altLang="en-US"/>
              <a:pPr/>
              <a:t>‹#›</a:t>
            </a:fld>
            <a:endParaRPr lang="en-US" altLang="en-US" dirty="0"/>
          </a:p>
        </p:txBody>
      </p:sp>
    </p:spTree>
    <p:extLst>
      <p:ext uri="{BB962C8B-B14F-4D97-AF65-F5344CB8AC3E}">
        <p14:creationId xmlns:p14="http://schemas.microsoft.com/office/powerpoint/2010/main" val="364736927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80" charset="0"/>
        <a:ea typeface="ＭＳ Ｐゴシック" pitchFamily="-80" charset="-128"/>
        <a:cs typeface="ＭＳ Ｐゴシック" pitchFamily="-80" charset="-128"/>
      </a:defRPr>
    </a:lvl1pPr>
    <a:lvl2pPr marL="457200" algn="l" rtl="0" eaLnBrk="0" fontAlgn="base" hangingPunct="0">
      <a:spcBef>
        <a:spcPct val="30000"/>
      </a:spcBef>
      <a:spcAft>
        <a:spcPct val="0"/>
      </a:spcAft>
      <a:defRPr sz="1200" kern="1200">
        <a:solidFill>
          <a:schemeClr val="tx1"/>
        </a:solidFill>
        <a:latin typeface="Arial" pitchFamily="-80" charset="0"/>
        <a:ea typeface="ＭＳ Ｐゴシック" pitchFamily="-80" charset="-128"/>
        <a:cs typeface="ＭＳ Ｐゴシック" pitchFamily="-80" charset="-128"/>
      </a:defRPr>
    </a:lvl2pPr>
    <a:lvl3pPr marL="914400" algn="l" rtl="0" eaLnBrk="0" fontAlgn="base" hangingPunct="0">
      <a:spcBef>
        <a:spcPct val="30000"/>
      </a:spcBef>
      <a:spcAft>
        <a:spcPct val="0"/>
      </a:spcAft>
      <a:defRPr sz="1200" kern="1200">
        <a:solidFill>
          <a:schemeClr val="tx1"/>
        </a:solidFill>
        <a:latin typeface="Arial" pitchFamily="-80" charset="0"/>
        <a:ea typeface="ＭＳ Ｐゴシック" pitchFamily="-80" charset="-128"/>
        <a:cs typeface="ＭＳ Ｐゴシック" pitchFamily="-80" charset="-128"/>
      </a:defRPr>
    </a:lvl3pPr>
    <a:lvl4pPr marL="1371600" algn="l" rtl="0" eaLnBrk="0" fontAlgn="base" hangingPunct="0">
      <a:spcBef>
        <a:spcPct val="30000"/>
      </a:spcBef>
      <a:spcAft>
        <a:spcPct val="0"/>
      </a:spcAft>
      <a:defRPr sz="1200" kern="1200">
        <a:solidFill>
          <a:schemeClr val="tx1"/>
        </a:solidFill>
        <a:latin typeface="Arial" pitchFamily="-80" charset="0"/>
        <a:ea typeface="ＭＳ Ｐゴシック" pitchFamily="-80" charset="-128"/>
        <a:cs typeface="ＭＳ Ｐゴシック" pitchFamily="-80" charset="-128"/>
      </a:defRPr>
    </a:lvl4pPr>
    <a:lvl5pPr marL="1828800" algn="l" rtl="0" eaLnBrk="0" fontAlgn="base" hangingPunct="0">
      <a:spcBef>
        <a:spcPct val="30000"/>
      </a:spcBef>
      <a:spcAft>
        <a:spcPct val="0"/>
      </a:spcAft>
      <a:defRPr sz="1200" kern="1200">
        <a:solidFill>
          <a:schemeClr val="tx1"/>
        </a:solidFill>
        <a:latin typeface="Arial" pitchFamily="-80" charset="0"/>
        <a:ea typeface="ＭＳ Ｐゴシック" pitchFamily="-80" charset="-128"/>
        <a:cs typeface="ＭＳ Ｐゴシック" pitchFamily="-80"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0</a:t>
            </a:fld>
            <a:endParaRPr lang="en-US" altLang="en-US" dirty="0"/>
          </a:p>
        </p:txBody>
      </p:sp>
    </p:spTree>
    <p:extLst>
      <p:ext uri="{BB962C8B-B14F-4D97-AF65-F5344CB8AC3E}">
        <p14:creationId xmlns:p14="http://schemas.microsoft.com/office/powerpoint/2010/main" val="3574686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13</a:t>
            </a:fld>
            <a:endParaRPr lang="en-US" altLang="en-US" dirty="0"/>
          </a:p>
        </p:txBody>
      </p:sp>
    </p:spTree>
    <p:extLst>
      <p:ext uri="{BB962C8B-B14F-4D97-AF65-F5344CB8AC3E}">
        <p14:creationId xmlns:p14="http://schemas.microsoft.com/office/powerpoint/2010/main" val="1621542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14</a:t>
            </a:fld>
            <a:endParaRPr lang="en-US" altLang="en-US" dirty="0"/>
          </a:p>
        </p:txBody>
      </p:sp>
    </p:spTree>
    <p:extLst>
      <p:ext uri="{BB962C8B-B14F-4D97-AF65-F5344CB8AC3E}">
        <p14:creationId xmlns:p14="http://schemas.microsoft.com/office/powerpoint/2010/main" val="95508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15</a:t>
            </a:fld>
            <a:endParaRPr lang="en-US" altLang="en-US" dirty="0"/>
          </a:p>
        </p:txBody>
      </p:sp>
    </p:spTree>
    <p:extLst>
      <p:ext uri="{BB962C8B-B14F-4D97-AF65-F5344CB8AC3E}">
        <p14:creationId xmlns:p14="http://schemas.microsoft.com/office/powerpoint/2010/main" val="1163710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18</a:t>
            </a:fld>
            <a:endParaRPr lang="en-US" altLang="en-US" dirty="0"/>
          </a:p>
        </p:txBody>
      </p:sp>
    </p:spTree>
    <p:extLst>
      <p:ext uri="{BB962C8B-B14F-4D97-AF65-F5344CB8AC3E}">
        <p14:creationId xmlns:p14="http://schemas.microsoft.com/office/powerpoint/2010/main" val="3054170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Cytosine deaminase is only present in fungal cells, not mammalian cells explaining why there is no effect on human cells or bacteria</a:t>
            </a:r>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19</a:t>
            </a:fld>
            <a:endParaRPr lang="en-US" altLang="en-US" dirty="0"/>
          </a:p>
        </p:txBody>
      </p:sp>
    </p:spTree>
    <p:extLst>
      <p:ext uri="{BB962C8B-B14F-4D97-AF65-F5344CB8AC3E}">
        <p14:creationId xmlns:p14="http://schemas.microsoft.com/office/powerpoint/2010/main" val="1057040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20</a:t>
            </a:fld>
            <a:endParaRPr lang="en-US" altLang="en-US" dirty="0"/>
          </a:p>
        </p:txBody>
      </p:sp>
    </p:spTree>
    <p:extLst>
      <p:ext uri="{BB962C8B-B14F-4D97-AF65-F5344CB8AC3E}">
        <p14:creationId xmlns:p14="http://schemas.microsoft.com/office/powerpoint/2010/main" val="2520733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21</a:t>
            </a:fld>
            <a:endParaRPr lang="en-US" altLang="en-US" dirty="0"/>
          </a:p>
        </p:txBody>
      </p:sp>
    </p:spTree>
    <p:extLst>
      <p:ext uri="{BB962C8B-B14F-4D97-AF65-F5344CB8AC3E}">
        <p14:creationId xmlns:p14="http://schemas.microsoft.com/office/powerpoint/2010/main" val="1158603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22</a:t>
            </a:fld>
            <a:endParaRPr lang="en-US" altLang="en-US" dirty="0"/>
          </a:p>
        </p:txBody>
      </p:sp>
    </p:spTree>
    <p:extLst>
      <p:ext uri="{BB962C8B-B14F-4D97-AF65-F5344CB8AC3E}">
        <p14:creationId xmlns:p14="http://schemas.microsoft.com/office/powerpoint/2010/main" val="4253810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600" dirty="0"/>
              <a:t>Flu: inhibits CYP2C19 strongly, also CYP2C9 and CYP3A4</a:t>
            </a:r>
          </a:p>
          <a:p>
            <a:pPr lvl="1"/>
            <a:r>
              <a:rPr lang="en-US" sz="1600" dirty="0" err="1"/>
              <a:t>Itra</a:t>
            </a:r>
            <a:r>
              <a:rPr lang="en-US" sz="1600" dirty="0"/>
              <a:t>: inhibits CYP3A4 strongly, also a CYP3A4 substrate</a:t>
            </a:r>
          </a:p>
          <a:p>
            <a:pPr lvl="1"/>
            <a:r>
              <a:rPr lang="en-US" sz="1600" dirty="0" err="1"/>
              <a:t>Vori</a:t>
            </a:r>
            <a:r>
              <a:rPr lang="en-US" sz="1600" dirty="0"/>
              <a:t>: inhibits CYP3A4 strongly, also CYP2C9 and CYP2C19 plus substrate of all 3</a:t>
            </a:r>
          </a:p>
          <a:p>
            <a:pPr lvl="1"/>
            <a:r>
              <a:rPr lang="en-US" sz="1600" dirty="0" err="1"/>
              <a:t>Posa</a:t>
            </a:r>
            <a:r>
              <a:rPr lang="en-US" sz="1600" dirty="0"/>
              <a:t>: inhibits CYP3A4 strongly</a:t>
            </a:r>
          </a:p>
          <a:p>
            <a:pPr lvl="1"/>
            <a:r>
              <a:rPr lang="en-US" sz="1600" dirty="0" err="1">
                <a:solidFill>
                  <a:schemeClr val="accent5"/>
                </a:solidFill>
              </a:rPr>
              <a:t>Isavu</a:t>
            </a:r>
            <a:r>
              <a:rPr lang="en-US" sz="1600" dirty="0">
                <a:solidFill>
                  <a:schemeClr val="accent5"/>
                </a:solidFill>
              </a:rPr>
              <a:t>: inhibits CYP3A4, also a CYP3A4 substrate, weakly inhibits and induces many other CYP isoenzymes</a:t>
            </a:r>
          </a:p>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23</a:t>
            </a:fld>
            <a:endParaRPr lang="en-US" altLang="en-US" dirty="0"/>
          </a:p>
        </p:txBody>
      </p:sp>
    </p:spTree>
    <p:extLst>
      <p:ext uri="{BB962C8B-B14F-4D97-AF65-F5344CB8AC3E}">
        <p14:creationId xmlns:p14="http://schemas.microsoft.com/office/powerpoint/2010/main" val="21047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Flu C glabrata</a:t>
            </a:r>
            <a:r>
              <a:rPr lang="en-US" baseline="0" dirty="0"/>
              <a:t> 8% resistant, 92% SDD</a:t>
            </a:r>
          </a:p>
          <a:p>
            <a:r>
              <a:rPr lang="en-US" baseline="0" dirty="0"/>
              <a:t>Isolates with low level resistance to </a:t>
            </a:r>
            <a:r>
              <a:rPr lang="en-US" baseline="0" dirty="0" err="1"/>
              <a:t>fluc</a:t>
            </a:r>
            <a:r>
              <a:rPr lang="en-US" baseline="0" dirty="0"/>
              <a:t> and/or </a:t>
            </a:r>
            <a:r>
              <a:rPr lang="en-US" baseline="0" dirty="0" err="1"/>
              <a:t>itra</a:t>
            </a:r>
            <a:r>
              <a:rPr lang="en-US" baseline="0" dirty="0"/>
              <a:t> exhibit 15% cross-resistance to voriconazole.  However, high level resistance to </a:t>
            </a:r>
            <a:r>
              <a:rPr lang="en-US" baseline="0" dirty="0" err="1"/>
              <a:t>fluc</a:t>
            </a:r>
            <a:r>
              <a:rPr lang="en-US" baseline="0" dirty="0"/>
              <a:t> results in 50% of cross resistant to voriconazole. </a:t>
            </a:r>
            <a:endParaRPr lang="en-US" dirty="0"/>
          </a:p>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24</a:t>
            </a:fld>
            <a:endParaRPr lang="en-US" altLang="en-US" dirty="0"/>
          </a:p>
        </p:txBody>
      </p:sp>
    </p:spTree>
    <p:extLst>
      <p:ext uri="{BB962C8B-B14F-4D97-AF65-F5344CB8AC3E}">
        <p14:creationId xmlns:p14="http://schemas.microsoft.com/office/powerpoint/2010/main" val="1710474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1</a:t>
            </a:fld>
            <a:endParaRPr lang="en-US" altLang="en-US" dirty="0"/>
          </a:p>
        </p:txBody>
      </p:sp>
    </p:spTree>
    <p:extLst>
      <p:ext uri="{BB962C8B-B14F-4D97-AF65-F5344CB8AC3E}">
        <p14:creationId xmlns:p14="http://schemas.microsoft.com/office/powerpoint/2010/main" val="4116321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28</a:t>
            </a:fld>
            <a:endParaRPr lang="en-US" altLang="en-US" dirty="0"/>
          </a:p>
        </p:txBody>
      </p:sp>
    </p:spTree>
    <p:extLst>
      <p:ext uri="{BB962C8B-B14F-4D97-AF65-F5344CB8AC3E}">
        <p14:creationId xmlns:p14="http://schemas.microsoft.com/office/powerpoint/2010/main" val="453595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31</a:t>
            </a:fld>
            <a:endParaRPr lang="en-US" altLang="en-US" dirty="0"/>
          </a:p>
        </p:txBody>
      </p:sp>
    </p:spTree>
    <p:extLst>
      <p:ext uri="{BB962C8B-B14F-4D97-AF65-F5344CB8AC3E}">
        <p14:creationId xmlns:p14="http://schemas.microsoft.com/office/powerpoint/2010/main" val="3538028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34</a:t>
            </a:fld>
            <a:endParaRPr lang="en-US" altLang="en-US" dirty="0"/>
          </a:p>
        </p:txBody>
      </p:sp>
    </p:spTree>
    <p:extLst>
      <p:ext uri="{BB962C8B-B14F-4D97-AF65-F5344CB8AC3E}">
        <p14:creationId xmlns:p14="http://schemas.microsoft.com/office/powerpoint/2010/main" val="261550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36</a:t>
            </a:fld>
            <a:endParaRPr lang="en-US" altLang="en-US" dirty="0"/>
          </a:p>
        </p:txBody>
      </p:sp>
    </p:spTree>
    <p:extLst>
      <p:ext uri="{BB962C8B-B14F-4D97-AF65-F5344CB8AC3E}">
        <p14:creationId xmlns:p14="http://schemas.microsoft.com/office/powerpoint/2010/main" val="650692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37</a:t>
            </a:fld>
            <a:endParaRPr lang="en-US" altLang="en-US" dirty="0"/>
          </a:p>
        </p:txBody>
      </p:sp>
    </p:spTree>
    <p:extLst>
      <p:ext uri="{BB962C8B-B14F-4D97-AF65-F5344CB8AC3E}">
        <p14:creationId xmlns:p14="http://schemas.microsoft.com/office/powerpoint/2010/main" val="4215223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38</a:t>
            </a:fld>
            <a:endParaRPr lang="en-US" altLang="en-US" dirty="0"/>
          </a:p>
        </p:txBody>
      </p:sp>
    </p:spTree>
    <p:extLst>
      <p:ext uri="{BB962C8B-B14F-4D97-AF65-F5344CB8AC3E}">
        <p14:creationId xmlns:p14="http://schemas.microsoft.com/office/powerpoint/2010/main" val="1945990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41</a:t>
            </a:fld>
            <a:endParaRPr lang="en-US" altLang="en-US" dirty="0"/>
          </a:p>
        </p:txBody>
      </p:sp>
    </p:spTree>
    <p:extLst>
      <p:ext uri="{BB962C8B-B14F-4D97-AF65-F5344CB8AC3E}">
        <p14:creationId xmlns:p14="http://schemas.microsoft.com/office/powerpoint/2010/main" val="304724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42</a:t>
            </a:fld>
            <a:endParaRPr lang="en-US" altLang="en-US" dirty="0"/>
          </a:p>
        </p:txBody>
      </p:sp>
    </p:spTree>
    <p:extLst>
      <p:ext uri="{BB962C8B-B14F-4D97-AF65-F5344CB8AC3E}">
        <p14:creationId xmlns:p14="http://schemas.microsoft.com/office/powerpoint/2010/main" val="1311181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43</a:t>
            </a:fld>
            <a:endParaRPr lang="en-US" altLang="en-US" dirty="0"/>
          </a:p>
        </p:txBody>
      </p:sp>
    </p:spTree>
    <p:extLst>
      <p:ext uri="{BB962C8B-B14F-4D97-AF65-F5344CB8AC3E}">
        <p14:creationId xmlns:p14="http://schemas.microsoft.com/office/powerpoint/2010/main" val="1521716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47</a:t>
            </a:fld>
            <a:endParaRPr lang="en-US" altLang="en-US" dirty="0"/>
          </a:p>
        </p:txBody>
      </p:sp>
    </p:spTree>
    <p:extLst>
      <p:ext uri="{BB962C8B-B14F-4D97-AF65-F5344CB8AC3E}">
        <p14:creationId xmlns:p14="http://schemas.microsoft.com/office/powerpoint/2010/main" val="246408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2</a:t>
            </a:fld>
            <a:endParaRPr lang="en-US" altLang="en-US" dirty="0"/>
          </a:p>
        </p:txBody>
      </p:sp>
    </p:spTree>
    <p:extLst>
      <p:ext uri="{BB962C8B-B14F-4D97-AF65-F5344CB8AC3E}">
        <p14:creationId xmlns:p14="http://schemas.microsoft.com/office/powerpoint/2010/main" val="497440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48</a:t>
            </a:fld>
            <a:endParaRPr lang="en-US" altLang="en-US" dirty="0"/>
          </a:p>
        </p:txBody>
      </p:sp>
    </p:spTree>
    <p:extLst>
      <p:ext uri="{BB962C8B-B14F-4D97-AF65-F5344CB8AC3E}">
        <p14:creationId xmlns:p14="http://schemas.microsoft.com/office/powerpoint/2010/main" val="430825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49</a:t>
            </a:fld>
            <a:endParaRPr lang="en-US" altLang="en-US" dirty="0"/>
          </a:p>
        </p:txBody>
      </p:sp>
    </p:spTree>
    <p:extLst>
      <p:ext uri="{BB962C8B-B14F-4D97-AF65-F5344CB8AC3E}">
        <p14:creationId xmlns:p14="http://schemas.microsoft.com/office/powerpoint/2010/main" val="16138736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DB58B-F72E-4A16-9D20-DE1E3245711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686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DB58B-F72E-4A16-9D20-DE1E3245711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321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through the </a:t>
            </a:r>
            <a:r>
              <a:rPr lang="en-US" baseline="0" dirty="0"/>
              <a:t>history of antifungals, you’ll </a:t>
            </a:r>
            <a:r>
              <a:rPr lang="en-US" baseline="0" dirty="0" err="1"/>
              <a:t>fnd</a:t>
            </a:r>
            <a:r>
              <a:rPr lang="en-US" baseline="0" dirty="0"/>
              <a:t> that little progress has been made in the development of new antifungal agents, especially when compared to </a:t>
            </a:r>
            <a:r>
              <a:rPr lang="en-US" baseline="0" dirty="0" err="1"/>
              <a:t>antibacterials</a:t>
            </a:r>
            <a:r>
              <a:rPr lang="en-US" baseline="0" dirty="0"/>
              <a:t>.  This is likely due to lower occurrence of fungal infections compare to bacterial. Another reason for the slow development of antifungal agents is the fact that fungi are eukaryotic, with a close evolutionary relationship with human hosts, which complicates the research for antifungal targets.  Typically </a:t>
            </a:r>
            <a:r>
              <a:rPr lang="en-US" dirty="0"/>
              <a:t>prospective antifungal agents undergo </a:t>
            </a:r>
            <a:r>
              <a:rPr lang="en-US" baseline="0" dirty="0"/>
              <a:t>a long period of 8-10 years of bench research and manipulation before it is approved for clinical use.  </a:t>
            </a:r>
          </a:p>
          <a:p>
            <a:r>
              <a:rPr lang="en-US" baseline="0" dirty="0"/>
              <a:t>The first antifungal, amphotericin B </a:t>
            </a:r>
            <a:r>
              <a:rPr lang="en-US" baseline="0" dirty="0" err="1"/>
              <a:t>deoxycholate</a:t>
            </a:r>
            <a:r>
              <a:rPr lang="en-US" baseline="0" dirty="0"/>
              <a:t>, was introduced in 1958.  It offers potent broad-spectrum antifungal activity but is associated w/ significant renal toxicity and infusion reactions</a:t>
            </a:r>
          </a:p>
          <a:p>
            <a:r>
              <a:rPr lang="en-US" baseline="0" dirty="0"/>
              <a:t>Flucytosine, a pyrimidine analogue introduced in 1973, is active against candida and cryptococcus.  Its use is limited by the emergence of drug resistance and toxicity. </a:t>
            </a:r>
          </a:p>
          <a:p>
            <a:r>
              <a:rPr lang="en-US" baseline="0" dirty="0"/>
              <a:t>First generation azoles, including fluconazole and itraconazole, became available in the 1990s.  These </a:t>
            </a:r>
            <a:r>
              <a:rPr lang="en-US" dirty="0"/>
              <a:t>o</a:t>
            </a:r>
            <a:r>
              <a:rPr lang="en-US" baseline="0" dirty="0"/>
              <a:t>ffer advantages of oral administration </a:t>
            </a:r>
            <a:r>
              <a:rPr lang="en-US" dirty="0"/>
              <a:t>with </a:t>
            </a:r>
            <a:r>
              <a:rPr lang="en-US" baseline="0" dirty="0"/>
              <a:t>activity against yeasts, but are limited due CYP450 interactions.</a:t>
            </a:r>
          </a:p>
          <a:p>
            <a:r>
              <a:rPr lang="en-US" baseline="0" dirty="0"/>
              <a:t>Lipid-based amphotericin B formulations were introduced in 1990s and maintain the potent board-spectrum activity of the deoxycholate formulation with less toxicity. </a:t>
            </a:r>
          </a:p>
          <a:p>
            <a:r>
              <a:rPr lang="en-US" baseline="0" dirty="0"/>
              <a:t>Echinocandins became available in the 2000s, offering excellent activity against Candida with few drug-drug interactions, however, they are available in IV form.    </a:t>
            </a:r>
          </a:p>
          <a:p>
            <a:r>
              <a:rPr lang="en-US" baseline="0" dirty="0"/>
              <a:t>Second-generation azoles, including voriconazole, </a:t>
            </a:r>
            <a:r>
              <a:rPr lang="en-US" baseline="0" dirty="0" err="1"/>
              <a:t>posaconazole</a:t>
            </a:r>
            <a:r>
              <a:rPr lang="en-US" baseline="0" dirty="0"/>
              <a:t>, and </a:t>
            </a:r>
            <a:r>
              <a:rPr lang="en-US" baseline="0" dirty="0" err="1"/>
              <a:t>isavuconazole</a:t>
            </a:r>
            <a:r>
              <a:rPr lang="en-US" baseline="0" dirty="0"/>
              <a:t>, were brought to market in the early 2000s.  The major advantage of these agents is the extended spectrum of activity against filamentous fungi.</a:t>
            </a:r>
          </a:p>
          <a:p>
            <a:r>
              <a:rPr lang="en-US" dirty="0"/>
              <a:t>Most recently, ibrexafungerp was FDA approved as the first triterpenoid antifungal agent with a MOA similar to that of echinocandins.  Luckily, it does not share the same binding site target, limiting cross resistance potential.  It is fungicidal against many Candida species, including echinocandin resistant C. glabrata and C. </a:t>
            </a:r>
            <a:r>
              <a:rPr lang="en-US" dirty="0" err="1"/>
              <a:t>auris</a:t>
            </a:r>
            <a:r>
              <a:rPr lang="en-US" dirty="0"/>
              <a:t>.  </a:t>
            </a:r>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77FDB58B-F72E-4A16-9D20-DE1E32457119}" type="slidenum">
              <a:rPr lang="en-US" altLang="en-US" smtClean="0"/>
              <a:pPr/>
              <a:t>3</a:t>
            </a:fld>
            <a:endParaRPr lang="en-US" altLang="en-US" dirty="0"/>
          </a:p>
        </p:txBody>
      </p:sp>
    </p:spTree>
    <p:extLst>
      <p:ext uri="{BB962C8B-B14F-4D97-AF65-F5344CB8AC3E}">
        <p14:creationId xmlns:p14="http://schemas.microsoft.com/office/powerpoint/2010/main" val="2558304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4</a:t>
            </a:fld>
            <a:endParaRPr lang="en-US" altLang="en-US" dirty="0"/>
          </a:p>
        </p:txBody>
      </p:sp>
    </p:spTree>
    <p:extLst>
      <p:ext uri="{BB962C8B-B14F-4D97-AF65-F5344CB8AC3E}">
        <p14:creationId xmlns:p14="http://schemas.microsoft.com/office/powerpoint/2010/main" val="977448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5</a:t>
            </a:fld>
            <a:endParaRPr lang="en-US" altLang="en-US" dirty="0"/>
          </a:p>
        </p:txBody>
      </p:sp>
    </p:spTree>
    <p:extLst>
      <p:ext uri="{BB962C8B-B14F-4D97-AF65-F5344CB8AC3E}">
        <p14:creationId xmlns:p14="http://schemas.microsoft.com/office/powerpoint/2010/main" val="979931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7</a:t>
            </a:fld>
            <a:endParaRPr lang="en-US" altLang="en-US" dirty="0"/>
          </a:p>
        </p:txBody>
      </p:sp>
    </p:spTree>
    <p:extLst>
      <p:ext uri="{BB962C8B-B14F-4D97-AF65-F5344CB8AC3E}">
        <p14:creationId xmlns:p14="http://schemas.microsoft.com/office/powerpoint/2010/main" val="3618262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dirty="0">
                <a:solidFill>
                  <a:srgbClr val="FF0000"/>
                </a:solidFill>
              </a:rPr>
              <a:t>“Conventional” amphotericin B deoxycholate (ABD, Fungizone®)</a:t>
            </a:r>
          </a:p>
          <a:p>
            <a:pPr lvl="1"/>
            <a:r>
              <a:rPr lang="en-US" sz="1200" dirty="0">
                <a:solidFill>
                  <a:srgbClr val="002853"/>
                </a:solidFill>
              </a:rPr>
              <a:t>Amphotericin B colloidal dispersion or cholesteryl sulfate complex (ABCD, </a:t>
            </a:r>
            <a:r>
              <a:rPr lang="en-US" sz="1200" dirty="0" err="1">
                <a:solidFill>
                  <a:srgbClr val="002853"/>
                </a:solidFill>
              </a:rPr>
              <a:t>Amphotec</a:t>
            </a:r>
            <a:r>
              <a:rPr lang="en-US" sz="1200" dirty="0">
                <a:solidFill>
                  <a:srgbClr val="002853"/>
                </a:solidFill>
              </a:rPr>
              <a:t>®)</a:t>
            </a:r>
          </a:p>
          <a:p>
            <a:pPr lvl="1"/>
            <a:r>
              <a:rPr lang="en-US" sz="1200" dirty="0">
                <a:solidFill>
                  <a:srgbClr val="002853"/>
                </a:solidFill>
              </a:rPr>
              <a:t>Amphotericin B lipid complex (ABLC, </a:t>
            </a:r>
            <a:r>
              <a:rPr lang="en-US" sz="1200" dirty="0" err="1">
                <a:solidFill>
                  <a:srgbClr val="002853"/>
                </a:solidFill>
              </a:rPr>
              <a:t>Abelcet</a:t>
            </a:r>
            <a:r>
              <a:rPr lang="en-US" sz="1200" dirty="0">
                <a:solidFill>
                  <a:srgbClr val="002853"/>
                </a:solidFill>
              </a:rPr>
              <a:t>®)</a:t>
            </a:r>
          </a:p>
          <a:p>
            <a:pPr lvl="1"/>
            <a:r>
              <a:rPr lang="en-US" sz="1200" b="1" dirty="0">
                <a:solidFill>
                  <a:srgbClr val="FF0000"/>
                </a:solidFill>
              </a:rPr>
              <a:t>Liposomal Amphotericin B (LAMB, </a:t>
            </a:r>
            <a:r>
              <a:rPr lang="en-US" sz="1200" b="1" dirty="0" err="1">
                <a:solidFill>
                  <a:srgbClr val="FF0000"/>
                </a:solidFill>
              </a:rPr>
              <a:t>Ambisome</a:t>
            </a:r>
            <a:r>
              <a:rPr lang="en-US" sz="1200" b="1" dirty="0">
                <a:solidFill>
                  <a:srgbClr val="FF0000"/>
                </a:solidFill>
              </a:rPr>
              <a:t>®)</a:t>
            </a:r>
          </a:p>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10</a:t>
            </a:fld>
            <a:endParaRPr lang="en-US" altLang="en-US" dirty="0"/>
          </a:p>
        </p:txBody>
      </p:sp>
    </p:spTree>
    <p:extLst>
      <p:ext uri="{BB962C8B-B14F-4D97-AF65-F5344CB8AC3E}">
        <p14:creationId xmlns:p14="http://schemas.microsoft.com/office/powerpoint/2010/main" val="3527793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DB58B-F72E-4A16-9D20-DE1E32457119}" type="slidenum">
              <a:rPr lang="en-US" altLang="en-US" smtClean="0"/>
              <a:pPr/>
              <a:t>11</a:t>
            </a:fld>
            <a:endParaRPr lang="en-US" altLang="en-US" dirty="0"/>
          </a:p>
        </p:txBody>
      </p:sp>
    </p:spTree>
    <p:extLst>
      <p:ext uri="{BB962C8B-B14F-4D97-AF65-F5344CB8AC3E}">
        <p14:creationId xmlns:p14="http://schemas.microsoft.com/office/powerpoint/2010/main" val="3681678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55.xml"/><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55.xml"/><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55.xml"/><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55.xml"/><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55.xml"/><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55.xml"/><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55.xml"/><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PPT_B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719139" y="4860883"/>
            <a:ext cx="7770856" cy="681425"/>
          </a:xfrm>
        </p:spPr>
        <p:txBody>
          <a:bodyPr tIns="0" rIns="0" bIns="0" anchor="t">
            <a:normAutofit/>
          </a:bodyPr>
          <a:lstStyle>
            <a:lvl1pPr algn="l">
              <a:defRPr sz="4000" b="0" i="0">
                <a:solidFill>
                  <a:schemeClr val="tx2"/>
                </a:solidFill>
                <a:latin typeface="Arial MT Md It"/>
                <a:cs typeface="Arial MT Md It"/>
              </a:defRPr>
            </a:lvl1pPr>
          </a:lstStyle>
          <a:p>
            <a:r>
              <a:rPr lang="en-US"/>
              <a:t>Click to edit Master title style</a:t>
            </a:r>
            <a:endParaRPr lang="en-US" dirty="0"/>
          </a:p>
        </p:txBody>
      </p:sp>
      <p:sp>
        <p:nvSpPr>
          <p:cNvPr id="16" name="Subtitle 2"/>
          <p:cNvSpPr>
            <a:spLocks noGrp="1"/>
          </p:cNvSpPr>
          <p:nvPr>
            <p:ph type="subTitle" idx="1"/>
          </p:nvPr>
        </p:nvSpPr>
        <p:spPr>
          <a:xfrm>
            <a:off x="719139" y="5613258"/>
            <a:ext cx="7770856" cy="881524"/>
          </a:xfrm>
          <a:prstGeom prst="rect">
            <a:avLst/>
          </a:prstGeom>
        </p:spPr>
        <p:txBody>
          <a:bodyPr tIns="0" rIns="0" bIns="0">
            <a:normAutofit/>
          </a:bodyPr>
          <a:lstStyle>
            <a:lvl1pPr marL="0" indent="0" algn="l">
              <a:spcBef>
                <a:spcPts val="0"/>
              </a:spcBef>
              <a:buNone/>
              <a:defRPr sz="2000" b="1" i="0">
                <a:solidFill>
                  <a:srgbClr val="51B8D5"/>
                </a:solidFill>
                <a:latin typeface="Arial MT Md It"/>
                <a:cs typeface="Arial MT Md I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77053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71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3" y="3307357"/>
            <a:ext cx="7117180" cy="1470025"/>
          </a:xfrm>
        </p:spPr>
        <p:txBody>
          <a:bodyPr anchor="b"/>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009443"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437344" y="5951812"/>
            <a:ext cx="2133600" cy="365125"/>
          </a:xfrm>
          <a:prstGeom prst="rect">
            <a:avLst/>
          </a:prstGeom>
        </p:spPr>
        <p:txBody>
          <a:bodyPr/>
          <a:lstStyle/>
          <a:p>
            <a:fld id="{D967A370-1253-49A9-A00B-F075E82FE718}" type="datetimeFigureOut">
              <a:rPr lang="en-US" smtClean="0"/>
              <a:pPr/>
              <a:t>7/26/2022</a:t>
            </a:fld>
            <a:endParaRPr lang="en-US" dirty="0"/>
          </a:p>
        </p:txBody>
      </p:sp>
      <p:sp>
        <p:nvSpPr>
          <p:cNvPr id="5" name="Footer Placeholder 4"/>
          <p:cNvSpPr>
            <a:spLocks noGrp="1"/>
          </p:cNvSpPr>
          <p:nvPr>
            <p:ph type="ftr" sz="quarter" idx="11"/>
          </p:nvPr>
        </p:nvSpPr>
        <p:spPr>
          <a:xfrm>
            <a:off x="1180946" y="5951812"/>
            <a:ext cx="525639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572659" y="5951812"/>
            <a:ext cx="608287" cy="365125"/>
          </a:xfrm>
          <a:prstGeom prst="rect">
            <a:avLst/>
          </a:prstGeom>
        </p:spPr>
        <p:txBody>
          <a:bodyPr/>
          <a:lstStyle/>
          <a:p>
            <a:fld id="{8B07C41F-1802-4643-9C02-E25BE6041EB4}" type="slidenum">
              <a:rPr lang="en-US" smtClean="0"/>
              <a:pPr/>
              <a:t>‹#›</a:t>
            </a:fld>
            <a:endParaRPr lang="en-US" dirty="0"/>
          </a:p>
        </p:txBody>
      </p:sp>
    </p:spTree>
    <p:extLst>
      <p:ext uri="{BB962C8B-B14F-4D97-AF65-F5344CB8AC3E}">
        <p14:creationId xmlns:p14="http://schemas.microsoft.com/office/powerpoint/2010/main" val="4267257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8434A1-7133-4827-877C-ED89DA2F421F}"/>
              </a:ext>
            </a:extLst>
          </p:cNvPr>
          <p:cNvSpPr/>
          <p:nvPr userDrawn="1"/>
        </p:nvSpPr>
        <p:spPr>
          <a:xfrm>
            <a:off x="-2" y="0"/>
            <a:ext cx="9144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050" dirty="0"/>
          </a:p>
        </p:txBody>
      </p:sp>
      <p:pic>
        <p:nvPicPr>
          <p:cNvPr id="3" name="Picture 2">
            <a:extLst>
              <a:ext uri="{FF2B5EF4-FFF2-40B4-BE49-F238E27FC236}">
                <a16:creationId xmlns:a16="http://schemas.microsoft.com/office/drawing/2014/main" id="{DA6288F7-9959-4F44-8948-0AAEB9812C08}"/>
              </a:ext>
            </a:extLst>
          </p:cNvPr>
          <p:cNvPicPr>
            <a:picLocks noChangeAspect="1"/>
          </p:cNvPicPr>
          <p:nvPr userDrawn="1"/>
        </p:nvPicPr>
        <p:blipFill>
          <a:blip r:embed="rId2"/>
          <a:stretch>
            <a:fillRect/>
          </a:stretch>
        </p:blipFill>
        <p:spPr>
          <a:xfrm>
            <a:off x="7432108" y="6128824"/>
            <a:ext cx="1607344" cy="581025"/>
          </a:xfrm>
          <a:prstGeom prst="rect">
            <a:avLst/>
          </a:prstGeom>
        </p:spPr>
      </p:pic>
      <p:pic>
        <p:nvPicPr>
          <p:cNvPr id="5" name="Picture 4">
            <a:extLst>
              <a:ext uri="{FF2B5EF4-FFF2-40B4-BE49-F238E27FC236}">
                <a16:creationId xmlns:a16="http://schemas.microsoft.com/office/drawing/2014/main" id="{EBAC2D2C-229D-42D3-86A0-0BC10AFC8FA7}"/>
              </a:ext>
            </a:extLst>
          </p:cNvPr>
          <p:cNvPicPr>
            <a:picLocks noChangeAspect="1"/>
          </p:cNvPicPr>
          <p:nvPr userDrawn="1"/>
        </p:nvPicPr>
        <p:blipFill>
          <a:blip r:embed="rId3"/>
          <a:stretch>
            <a:fillRect/>
          </a:stretch>
        </p:blipFill>
        <p:spPr>
          <a:xfrm>
            <a:off x="88814" y="6191250"/>
            <a:ext cx="1428750" cy="571500"/>
          </a:xfrm>
          <a:prstGeom prst="rect">
            <a:avLst/>
          </a:prstGeom>
        </p:spPr>
      </p:pic>
    </p:spTree>
    <p:extLst>
      <p:ext uri="{BB962C8B-B14F-4D97-AF65-F5344CB8AC3E}">
        <p14:creationId xmlns:p14="http://schemas.microsoft.com/office/powerpoint/2010/main" val="2578736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Rechteck 2">
            <a:hlinkClick r:id="rId2" action="ppaction://hlinksldjump"/>
            <a:extLst>
              <a:ext uri="{FF2B5EF4-FFF2-40B4-BE49-F238E27FC236}">
                <a16:creationId xmlns:a16="http://schemas.microsoft.com/office/drawing/2014/main" id="{18B57BED-444F-49FE-95DA-21ED5C32DC7E}"/>
              </a:ext>
            </a:extLst>
          </p:cNvPr>
          <p:cNvSpPr/>
          <p:nvPr userDrawn="1"/>
        </p:nvSpPr>
        <p:spPr>
          <a:xfrm>
            <a:off x="-2" y="0"/>
            <a:ext cx="9144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050" dirty="0"/>
          </a:p>
        </p:txBody>
      </p:sp>
      <p:pic>
        <p:nvPicPr>
          <p:cNvPr id="4" name="Picture 3">
            <a:extLst>
              <a:ext uri="{FF2B5EF4-FFF2-40B4-BE49-F238E27FC236}">
                <a16:creationId xmlns:a16="http://schemas.microsoft.com/office/drawing/2014/main" id="{8A4A5568-D3C3-4435-9B49-E5E2AB888777}"/>
              </a:ext>
            </a:extLst>
          </p:cNvPr>
          <p:cNvPicPr>
            <a:picLocks noChangeAspect="1"/>
          </p:cNvPicPr>
          <p:nvPr userDrawn="1"/>
        </p:nvPicPr>
        <p:blipFill>
          <a:blip r:embed="rId3"/>
          <a:stretch>
            <a:fillRect/>
          </a:stretch>
        </p:blipFill>
        <p:spPr>
          <a:xfrm>
            <a:off x="7444463" y="6134774"/>
            <a:ext cx="1607344" cy="581025"/>
          </a:xfrm>
          <a:prstGeom prst="rect">
            <a:avLst/>
          </a:prstGeom>
        </p:spPr>
      </p:pic>
      <p:pic>
        <p:nvPicPr>
          <p:cNvPr id="6" name="Picture 5">
            <a:extLst>
              <a:ext uri="{FF2B5EF4-FFF2-40B4-BE49-F238E27FC236}">
                <a16:creationId xmlns:a16="http://schemas.microsoft.com/office/drawing/2014/main" id="{E2AEEEE1-370E-40E9-AE68-39DD6C3D0F59}"/>
              </a:ext>
            </a:extLst>
          </p:cNvPr>
          <p:cNvPicPr>
            <a:picLocks noChangeAspect="1"/>
          </p:cNvPicPr>
          <p:nvPr userDrawn="1"/>
        </p:nvPicPr>
        <p:blipFill>
          <a:blip r:embed="rId4"/>
          <a:stretch>
            <a:fillRect/>
          </a:stretch>
        </p:blipFill>
        <p:spPr>
          <a:xfrm>
            <a:off x="73658" y="6193725"/>
            <a:ext cx="1428750" cy="571500"/>
          </a:xfrm>
          <a:prstGeom prst="rect">
            <a:avLst/>
          </a:prstGeom>
        </p:spPr>
      </p:pic>
    </p:spTree>
    <p:extLst>
      <p:ext uri="{BB962C8B-B14F-4D97-AF65-F5344CB8AC3E}">
        <p14:creationId xmlns:p14="http://schemas.microsoft.com/office/powerpoint/2010/main" val="1808856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Rechteck 7">
            <a:hlinkClick r:id="rId2" action="ppaction://hlinksldjump"/>
            <a:extLst>
              <a:ext uri="{FF2B5EF4-FFF2-40B4-BE49-F238E27FC236}">
                <a16:creationId xmlns:a16="http://schemas.microsoft.com/office/drawing/2014/main" id="{E1E78A11-6236-497D-8843-C3EAC7BC3AF5}"/>
              </a:ext>
            </a:extLst>
          </p:cNvPr>
          <p:cNvSpPr/>
          <p:nvPr userDrawn="1"/>
        </p:nvSpPr>
        <p:spPr>
          <a:xfrm>
            <a:off x="-2" y="0"/>
            <a:ext cx="9144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050" dirty="0"/>
          </a:p>
        </p:txBody>
      </p:sp>
      <p:pic>
        <p:nvPicPr>
          <p:cNvPr id="3" name="Picture 2">
            <a:extLst>
              <a:ext uri="{FF2B5EF4-FFF2-40B4-BE49-F238E27FC236}">
                <a16:creationId xmlns:a16="http://schemas.microsoft.com/office/drawing/2014/main" id="{3CE6C172-38DE-41E6-89D9-B74D68BC8705}"/>
              </a:ext>
            </a:extLst>
          </p:cNvPr>
          <p:cNvPicPr>
            <a:picLocks noChangeAspect="1"/>
          </p:cNvPicPr>
          <p:nvPr userDrawn="1"/>
        </p:nvPicPr>
        <p:blipFill>
          <a:blip r:embed="rId3"/>
          <a:stretch>
            <a:fillRect/>
          </a:stretch>
        </p:blipFill>
        <p:spPr>
          <a:xfrm>
            <a:off x="7444463" y="6161775"/>
            <a:ext cx="1607344" cy="581025"/>
          </a:xfrm>
          <a:prstGeom prst="rect">
            <a:avLst/>
          </a:prstGeom>
        </p:spPr>
      </p:pic>
      <p:pic>
        <p:nvPicPr>
          <p:cNvPr id="5" name="Picture 4">
            <a:extLst>
              <a:ext uri="{FF2B5EF4-FFF2-40B4-BE49-F238E27FC236}">
                <a16:creationId xmlns:a16="http://schemas.microsoft.com/office/drawing/2014/main" id="{75BD8F88-814B-4125-8F2D-92E701DFD657}"/>
              </a:ext>
            </a:extLst>
          </p:cNvPr>
          <p:cNvPicPr>
            <a:picLocks noChangeAspect="1"/>
          </p:cNvPicPr>
          <p:nvPr userDrawn="1"/>
        </p:nvPicPr>
        <p:blipFill>
          <a:blip r:embed="rId4"/>
          <a:stretch>
            <a:fillRect/>
          </a:stretch>
        </p:blipFill>
        <p:spPr>
          <a:xfrm>
            <a:off x="73658" y="6213260"/>
            <a:ext cx="1428750" cy="571500"/>
          </a:xfrm>
          <a:prstGeom prst="rect">
            <a:avLst/>
          </a:prstGeom>
        </p:spPr>
      </p:pic>
    </p:spTree>
    <p:extLst>
      <p:ext uri="{BB962C8B-B14F-4D97-AF65-F5344CB8AC3E}">
        <p14:creationId xmlns:p14="http://schemas.microsoft.com/office/powerpoint/2010/main" val="3764505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2333646C-12B8-4986-8CF1-C737077FAD93}"/>
              </a:ext>
            </a:extLst>
          </p:cNvPr>
          <p:cNvSpPr/>
          <p:nvPr userDrawn="1"/>
        </p:nvSpPr>
        <p:spPr>
          <a:xfrm>
            <a:off x="-2" y="0"/>
            <a:ext cx="9144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050" dirty="0"/>
          </a:p>
        </p:txBody>
      </p:sp>
      <p:pic>
        <p:nvPicPr>
          <p:cNvPr id="3" name="Picture 2">
            <a:extLst>
              <a:ext uri="{FF2B5EF4-FFF2-40B4-BE49-F238E27FC236}">
                <a16:creationId xmlns:a16="http://schemas.microsoft.com/office/drawing/2014/main" id="{72D5ADD7-0F93-412C-878C-CEBE5EF08958}"/>
              </a:ext>
            </a:extLst>
          </p:cNvPr>
          <p:cNvPicPr>
            <a:picLocks noChangeAspect="1"/>
          </p:cNvPicPr>
          <p:nvPr userDrawn="1"/>
        </p:nvPicPr>
        <p:blipFill>
          <a:blip r:embed="rId3"/>
          <a:stretch>
            <a:fillRect/>
          </a:stretch>
        </p:blipFill>
        <p:spPr>
          <a:xfrm>
            <a:off x="7456820" y="6170013"/>
            <a:ext cx="1607344" cy="581025"/>
          </a:xfrm>
          <a:prstGeom prst="rect">
            <a:avLst/>
          </a:prstGeom>
        </p:spPr>
      </p:pic>
      <p:pic>
        <p:nvPicPr>
          <p:cNvPr id="5" name="Picture 4">
            <a:extLst>
              <a:ext uri="{FF2B5EF4-FFF2-40B4-BE49-F238E27FC236}">
                <a16:creationId xmlns:a16="http://schemas.microsoft.com/office/drawing/2014/main" id="{9B08AE9B-33DB-46F0-8C84-C13D878A1B69}"/>
              </a:ext>
            </a:extLst>
          </p:cNvPr>
          <p:cNvPicPr>
            <a:picLocks noChangeAspect="1"/>
          </p:cNvPicPr>
          <p:nvPr userDrawn="1"/>
        </p:nvPicPr>
        <p:blipFill>
          <a:blip r:embed="rId4"/>
          <a:stretch>
            <a:fillRect/>
          </a:stretch>
        </p:blipFill>
        <p:spPr>
          <a:xfrm>
            <a:off x="79837" y="6174774"/>
            <a:ext cx="1428750" cy="571500"/>
          </a:xfrm>
          <a:prstGeom prst="rect">
            <a:avLst/>
          </a:prstGeom>
        </p:spPr>
      </p:pic>
    </p:spTree>
    <p:extLst>
      <p:ext uri="{BB962C8B-B14F-4D97-AF65-F5344CB8AC3E}">
        <p14:creationId xmlns:p14="http://schemas.microsoft.com/office/powerpoint/2010/main" val="382152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8BDFF0C7-C315-454E-A6D4-CB6A89CFC0D8}"/>
              </a:ext>
            </a:extLst>
          </p:cNvPr>
          <p:cNvSpPr/>
          <p:nvPr userDrawn="1"/>
        </p:nvSpPr>
        <p:spPr>
          <a:xfrm>
            <a:off x="-2" y="0"/>
            <a:ext cx="9144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050" dirty="0"/>
          </a:p>
        </p:txBody>
      </p:sp>
      <p:pic>
        <p:nvPicPr>
          <p:cNvPr id="3" name="Picture 2">
            <a:extLst>
              <a:ext uri="{FF2B5EF4-FFF2-40B4-BE49-F238E27FC236}">
                <a16:creationId xmlns:a16="http://schemas.microsoft.com/office/drawing/2014/main" id="{5C244870-120C-4816-AC20-850F972C680D}"/>
              </a:ext>
            </a:extLst>
          </p:cNvPr>
          <p:cNvPicPr>
            <a:picLocks noChangeAspect="1"/>
          </p:cNvPicPr>
          <p:nvPr userDrawn="1"/>
        </p:nvPicPr>
        <p:blipFill>
          <a:blip r:embed="rId3"/>
          <a:stretch>
            <a:fillRect/>
          </a:stretch>
        </p:blipFill>
        <p:spPr>
          <a:xfrm>
            <a:off x="7469176" y="6161775"/>
            <a:ext cx="1607344" cy="581025"/>
          </a:xfrm>
          <a:prstGeom prst="rect">
            <a:avLst/>
          </a:prstGeom>
        </p:spPr>
      </p:pic>
      <p:pic>
        <p:nvPicPr>
          <p:cNvPr id="5" name="Picture 4">
            <a:extLst>
              <a:ext uri="{FF2B5EF4-FFF2-40B4-BE49-F238E27FC236}">
                <a16:creationId xmlns:a16="http://schemas.microsoft.com/office/drawing/2014/main" id="{FD114E06-7D35-47EC-BE47-62CDBF04AF90}"/>
              </a:ext>
            </a:extLst>
          </p:cNvPr>
          <p:cNvPicPr>
            <a:picLocks noChangeAspect="1"/>
          </p:cNvPicPr>
          <p:nvPr userDrawn="1"/>
        </p:nvPicPr>
        <p:blipFill>
          <a:blip r:embed="rId4"/>
          <a:stretch>
            <a:fillRect/>
          </a:stretch>
        </p:blipFill>
        <p:spPr>
          <a:xfrm>
            <a:off x="67481" y="6206310"/>
            <a:ext cx="1428750" cy="571500"/>
          </a:xfrm>
          <a:prstGeom prst="rect">
            <a:avLst/>
          </a:prstGeom>
        </p:spPr>
      </p:pic>
    </p:spTree>
    <p:extLst>
      <p:ext uri="{BB962C8B-B14F-4D97-AF65-F5344CB8AC3E}">
        <p14:creationId xmlns:p14="http://schemas.microsoft.com/office/powerpoint/2010/main" val="118154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4910B828-ABB4-493C-9701-DB483A7CD349}"/>
              </a:ext>
            </a:extLst>
          </p:cNvPr>
          <p:cNvSpPr/>
          <p:nvPr userDrawn="1"/>
        </p:nvSpPr>
        <p:spPr>
          <a:xfrm>
            <a:off x="-2" y="0"/>
            <a:ext cx="9144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050" dirty="0"/>
          </a:p>
        </p:txBody>
      </p:sp>
      <p:pic>
        <p:nvPicPr>
          <p:cNvPr id="3" name="Picture 2">
            <a:extLst>
              <a:ext uri="{FF2B5EF4-FFF2-40B4-BE49-F238E27FC236}">
                <a16:creationId xmlns:a16="http://schemas.microsoft.com/office/drawing/2014/main" id="{D15AC096-22E0-4563-8478-8997ADDEC531}"/>
              </a:ext>
            </a:extLst>
          </p:cNvPr>
          <p:cNvPicPr>
            <a:picLocks noChangeAspect="1"/>
          </p:cNvPicPr>
          <p:nvPr userDrawn="1"/>
        </p:nvPicPr>
        <p:blipFill>
          <a:blip r:embed="rId3"/>
          <a:stretch>
            <a:fillRect/>
          </a:stretch>
        </p:blipFill>
        <p:spPr>
          <a:xfrm>
            <a:off x="7462998" y="6178250"/>
            <a:ext cx="1607344" cy="581025"/>
          </a:xfrm>
          <a:prstGeom prst="rect">
            <a:avLst/>
          </a:prstGeom>
        </p:spPr>
      </p:pic>
      <p:pic>
        <p:nvPicPr>
          <p:cNvPr id="5" name="Picture 4">
            <a:extLst>
              <a:ext uri="{FF2B5EF4-FFF2-40B4-BE49-F238E27FC236}">
                <a16:creationId xmlns:a16="http://schemas.microsoft.com/office/drawing/2014/main" id="{819DFC78-A342-45D0-A9CE-6CE63E11391D}"/>
              </a:ext>
            </a:extLst>
          </p:cNvPr>
          <p:cNvPicPr>
            <a:picLocks noChangeAspect="1"/>
          </p:cNvPicPr>
          <p:nvPr userDrawn="1"/>
        </p:nvPicPr>
        <p:blipFill>
          <a:blip r:embed="rId4"/>
          <a:stretch>
            <a:fillRect/>
          </a:stretch>
        </p:blipFill>
        <p:spPr>
          <a:xfrm>
            <a:off x="73658" y="6186487"/>
            <a:ext cx="1428750" cy="571500"/>
          </a:xfrm>
          <a:prstGeom prst="rect">
            <a:avLst/>
          </a:prstGeom>
        </p:spPr>
      </p:pic>
    </p:spTree>
    <p:extLst>
      <p:ext uri="{BB962C8B-B14F-4D97-AF65-F5344CB8AC3E}">
        <p14:creationId xmlns:p14="http://schemas.microsoft.com/office/powerpoint/2010/main" val="243158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Rechteck 5">
            <a:hlinkClick r:id="rId2" action="ppaction://hlinksldjump"/>
            <a:extLst>
              <a:ext uri="{FF2B5EF4-FFF2-40B4-BE49-F238E27FC236}">
                <a16:creationId xmlns:a16="http://schemas.microsoft.com/office/drawing/2014/main" id="{8D601C0D-745E-47C6-AAE5-249B59410590}"/>
              </a:ext>
            </a:extLst>
          </p:cNvPr>
          <p:cNvSpPr/>
          <p:nvPr userDrawn="1"/>
        </p:nvSpPr>
        <p:spPr>
          <a:xfrm>
            <a:off x="-2" y="0"/>
            <a:ext cx="9144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050" dirty="0"/>
          </a:p>
        </p:txBody>
      </p:sp>
      <p:pic>
        <p:nvPicPr>
          <p:cNvPr id="3" name="Picture 2">
            <a:extLst>
              <a:ext uri="{FF2B5EF4-FFF2-40B4-BE49-F238E27FC236}">
                <a16:creationId xmlns:a16="http://schemas.microsoft.com/office/drawing/2014/main" id="{91296086-1923-4514-8B1D-F38D1837A3D6}"/>
              </a:ext>
            </a:extLst>
          </p:cNvPr>
          <p:cNvPicPr>
            <a:picLocks noChangeAspect="1"/>
          </p:cNvPicPr>
          <p:nvPr userDrawn="1"/>
        </p:nvPicPr>
        <p:blipFill>
          <a:blip r:embed="rId3"/>
          <a:stretch>
            <a:fillRect/>
          </a:stretch>
        </p:blipFill>
        <p:spPr>
          <a:xfrm>
            <a:off x="7456821" y="6161774"/>
            <a:ext cx="1607344" cy="581025"/>
          </a:xfrm>
          <a:prstGeom prst="rect">
            <a:avLst/>
          </a:prstGeom>
        </p:spPr>
      </p:pic>
      <p:pic>
        <p:nvPicPr>
          <p:cNvPr id="5" name="Picture 4">
            <a:extLst>
              <a:ext uri="{FF2B5EF4-FFF2-40B4-BE49-F238E27FC236}">
                <a16:creationId xmlns:a16="http://schemas.microsoft.com/office/drawing/2014/main" id="{866DB177-2F6A-464D-B885-073843FB90B8}"/>
              </a:ext>
            </a:extLst>
          </p:cNvPr>
          <p:cNvPicPr>
            <a:picLocks noChangeAspect="1"/>
          </p:cNvPicPr>
          <p:nvPr userDrawn="1"/>
        </p:nvPicPr>
        <p:blipFill>
          <a:blip r:embed="rId4"/>
          <a:stretch>
            <a:fillRect/>
          </a:stretch>
        </p:blipFill>
        <p:spPr>
          <a:xfrm>
            <a:off x="67479" y="6179536"/>
            <a:ext cx="1428750" cy="571500"/>
          </a:xfrm>
          <a:prstGeom prst="rect">
            <a:avLst/>
          </a:prstGeom>
        </p:spPr>
      </p:pic>
    </p:spTree>
    <p:extLst>
      <p:ext uri="{BB962C8B-B14F-4D97-AF65-F5344CB8AC3E}">
        <p14:creationId xmlns:p14="http://schemas.microsoft.com/office/powerpoint/2010/main" val="786997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3" name="Rechteck 12">
            <a:hlinkClick r:id="rId2" action="ppaction://hlinksldjump"/>
            <a:extLst>
              <a:ext uri="{FF2B5EF4-FFF2-40B4-BE49-F238E27FC236}">
                <a16:creationId xmlns:a16="http://schemas.microsoft.com/office/drawing/2014/main" id="{9ACDF145-435A-432E-80A9-3E6D03FE7051}"/>
              </a:ext>
            </a:extLst>
          </p:cNvPr>
          <p:cNvSpPr/>
          <p:nvPr userDrawn="1"/>
        </p:nvSpPr>
        <p:spPr>
          <a:xfrm>
            <a:off x="-2" y="0"/>
            <a:ext cx="9144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050" dirty="0"/>
          </a:p>
        </p:txBody>
      </p:sp>
      <p:pic>
        <p:nvPicPr>
          <p:cNvPr id="3" name="Picture 2">
            <a:extLst>
              <a:ext uri="{FF2B5EF4-FFF2-40B4-BE49-F238E27FC236}">
                <a16:creationId xmlns:a16="http://schemas.microsoft.com/office/drawing/2014/main" id="{2896CCB6-604D-498D-86E3-3D98A296515E}"/>
              </a:ext>
            </a:extLst>
          </p:cNvPr>
          <p:cNvPicPr>
            <a:picLocks noChangeAspect="1"/>
          </p:cNvPicPr>
          <p:nvPr userDrawn="1"/>
        </p:nvPicPr>
        <p:blipFill>
          <a:blip r:embed="rId3"/>
          <a:stretch>
            <a:fillRect/>
          </a:stretch>
        </p:blipFill>
        <p:spPr>
          <a:xfrm>
            <a:off x="7456820" y="6161774"/>
            <a:ext cx="1607344" cy="581025"/>
          </a:xfrm>
          <a:prstGeom prst="rect">
            <a:avLst/>
          </a:prstGeom>
        </p:spPr>
      </p:pic>
      <p:pic>
        <p:nvPicPr>
          <p:cNvPr id="5" name="Picture 4">
            <a:extLst>
              <a:ext uri="{FF2B5EF4-FFF2-40B4-BE49-F238E27FC236}">
                <a16:creationId xmlns:a16="http://schemas.microsoft.com/office/drawing/2014/main" id="{EE877738-9D8D-4FDB-851C-BA211F084BE7}"/>
              </a:ext>
            </a:extLst>
          </p:cNvPr>
          <p:cNvPicPr>
            <a:picLocks noChangeAspect="1"/>
          </p:cNvPicPr>
          <p:nvPr userDrawn="1"/>
        </p:nvPicPr>
        <p:blipFill>
          <a:blip r:embed="rId4"/>
          <a:stretch>
            <a:fillRect/>
          </a:stretch>
        </p:blipFill>
        <p:spPr>
          <a:xfrm>
            <a:off x="79837" y="6171298"/>
            <a:ext cx="1428750" cy="571500"/>
          </a:xfrm>
          <a:prstGeom prst="rect">
            <a:avLst/>
          </a:prstGeom>
        </p:spPr>
      </p:pic>
    </p:spTree>
    <p:extLst>
      <p:ext uri="{BB962C8B-B14F-4D97-AF65-F5344CB8AC3E}">
        <p14:creationId xmlns:p14="http://schemas.microsoft.com/office/powerpoint/2010/main" val="3863222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719139" y="4860883"/>
            <a:ext cx="7770856" cy="681425"/>
          </a:xfrm>
        </p:spPr>
        <p:txBody>
          <a:bodyPr tIns="0" rIns="0" bIns="0" anchor="t">
            <a:normAutofit/>
          </a:bodyPr>
          <a:lstStyle>
            <a:lvl1pPr algn="l">
              <a:defRPr sz="4000" b="0" i="0">
                <a:solidFill>
                  <a:schemeClr val="tx2"/>
                </a:solidFill>
                <a:latin typeface="Arial MT Md It"/>
                <a:cs typeface="Arial MT Md It"/>
              </a:defRPr>
            </a:lvl1pPr>
          </a:lstStyle>
          <a:p>
            <a:r>
              <a:rPr lang="en-US"/>
              <a:t>Click to edit Master title style</a:t>
            </a:r>
            <a:endParaRPr lang="en-US" dirty="0"/>
          </a:p>
        </p:txBody>
      </p:sp>
      <p:sp>
        <p:nvSpPr>
          <p:cNvPr id="16" name="Subtitle 2"/>
          <p:cNvSpPr>
            <a:spLocks noGrp="1"/>
          </p:cNvSpPr>
          <p:nvPr>
            <p:ph type="subTitle" idx="1"/>
          </p:nvPr>
        </p:nvSpPr>
        <p:spPr>
          <a:xfrm>
            <a:off x="719139" y="5613258"/>
            <a:ext cx="7770856" cy="881524"/>
          </a:xfrm>
          <a:prstGeom prst="rect">
            <a:avLst/>
          </a:prstGeom>
        </p:spPr>
        <p:txBody>
          <a:bodyPr tIns="0" rIns="0" bIns="0">
            <a:normAutofit/>
          </a:bodyPr>
          <a:lstStyle>
            <a:lvl1pPr marL="0" indent="0" algn="l">
              <a:spcBef>
                <a:spcPts val="0"/>
              </a:spcBef>
              <a:buNone/>
              <a:defRPr sz="2000" b="1" i="0">
                <a:solidFill>
                  <a:srgbClr val="51B8D5"/>
                </a:solidFill>
                <a:latin typeface="Arial MT Md It"/>
                <a:cs typeface="Arial MT Md I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95109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9" name="Grafik 8" descr="Ein Bild, das Frau, Schild enthält.&#10;&#10;Automatisch generierte Beschreibung">
            <a:extLst>
              <a:ext uri="{FF2B5EF4-FFF2-40B4-BE49-F238E27FC236}">
                <a16:creationId xmlns:a16="http://schemas.microsoft.com/office/drawing/2014/main" id="{1F908246-2FF0-4D56-8D49-6E894791B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CD3D9236-7E3A-4608-BE0C-207E5A9D51F8}"/>
              </a:ext>
            </a:extLst>
          </p:cNvPr>
          <p:cNvPicPr>
            <a:picLocks noChangeAspect="1"/>
          </p:cNvPicPr>
          <p:nvPr userDrawn="1"/>
        </p:nvPicPr>
        <p:blipFill>
          <a:blip r:embed="rId3" cstate="screen">
            <a:alphaModFix amt="5000"/>
            <a:extLst>
              <a:ext uri="{28A0092B-C50C-407E-A947-70E740481C1C}">
                <a14:useLocalDpi xmlns:a14="http://schemas.microsoft.com/office/drawing/2010/main"/>
              </a:ext>
            </a:extLst>
          </a:blip>
          <a:stretch>
            <a:fillRect/>
          </a:stretch>
        </p:blipFill>
        <p:spPr>
          <a:xfrm>
            <a:off x="2051664" y="-221035"/>
            <a:ext cx="5641425" cy="7505343"/>
          </a:xfrm>
          <a:prstGeom prst="rect">
            <a:avLst/>
          </a:prstGeom>
        </p:spPr>
      </p:pic>
    </p:spTree>
    <p:extLst>
      <p:ext uri="{BB962C8B-B14F-4D97-AF65-F5344CB8AC3E}">
        <p14:creationId xmlns:p14="http://schemas.microsoft.com/office/powerpoint/2010/main" val="49303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0E7A-F071-4548-A222-5394C79A99A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DDED7A7-5788-441A-8B2D-2B6681685E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C766EDB-B30F-421F-8C05-EDA1033C1211}"/>
              </a:ext>
            </a:extLst>
          </p:cNvPr>
          <p:cNvSpPr>
            <a:spLocks noGrp="1"/>
          </p:cNvSpPr>
          <p:nvPr>
            <p:ph type="dt" sz="half" idx="10"/>
          </p:nvPr>
        </p:nvSpPr>
        <p:spPr/>
        <p:txBody>
          <a:bodyPr/>
          <a:lstStyle/>
          <a:p>
            <a:fld id="{7C916720-0DC2-4366-B1E0-3FCD3D459EA6}" type="datetimeFigureOut">
              <a:rPr lang="de-AT" smtClean="0"/>
              <a:t>26.07.2022</a:t>
            </a:fld>
            <a:endParaRPr lang="de-AT"/>
          </a:p>
        </p:txBody>
      </p:sp>
      <p:sp>
        <p:nvSpPr>
          <p:cNvPr id="5" name="Fußzeilenplatzhalter 4">
            <a:extLst>
              <a:ext uri="{FF2B5EF4-FFF2-40B4-BE49-F238E27FC236}">
                <a16:creationId xmlns:a16="http://schemas.microsoft.com/office/drawing/2014/main" id="{937F12D7-4275-4615-9A23-99C39DBDE5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93137-7365-4A49-AFF0-5DC9B19FC34F}"/>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1430501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C90E21-3377-4BE0-BD36-906245D931ED}"/>
              </a:ext>
            </a:extLst>
          </p:cNvPr>
          <p:cNvSpPr>
            <a:spLocks noGrp="1"/>
          </p:cNvSpPr>
          <p:nvPr>
            <p:ph type="title" orient="vert"/>
          </p:nvPr>
        </p:nvSpPr>
        <p:spPr>
          <a:xfrm>
            <a:off x="6543675" y="365125"/>
            <a:ext cx="1971675"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949412B-BE12-4C77-99A3-3CD444BDB59C}"/>
              </a:ext>
            </a:extLst>
          </p:cNvPr>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8B91E82-F1EA-47F7-B6F9-203C299FA5D2}"/>
              </a:ext>
            </a:extLst>
          </p:cNvPr>
          <p:cNvSpPr>
            <a:spLocks noGrp="1"/>
          </p:cNvSpPr>
          <p:nvPr>
            <p:ph type="dt" sz="half" idx="10"/>
          </p:nvPr>
        </p:nvSpPr>
        <p:spPr/>
        <p:txBody>
          <a:bodyPr/>
          <a:lstStyle/>
          <a:p>
            <a:fld id="{7C916720-0DC2-4366-B1E0-3FCD3D459EA6}" type="datetimeFigureOut">
              <a:rPr lang="de-AT" smtClean="0"/>
              <a:t>26.07.2022</a:t>
            </a:fld>
            <a:endParaRPr lang="de-AT"/>
          </a:p>
        </p:txBody>
      </p:sp>
      <p:sp>
        <p:nvSpPr>
          <p:cNvPr id="5" name="Fußzeilenplatzhalter 4">
            <a:extLst>
              <a:ext uri="{FF2B5EF4-FFF2-40B4-BE49-F238E27FC236}">
                <a16:creationId xmlns:a16="http://schemas.microsoft.com/office/drawing/2014/main" id="{437C2B1C-FF6E-497D-96D9-23D7A612915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E59B946-8ED9-40D5-9770-920737AFBA37}"/>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3214832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26.07.2022</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169688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19140" y="720729"/>
            <a:ext cx="7645400" cy="669005"/>
          </a:xfrm>
        </p:spPr>
        <p:txBody>
          <a:bodyPr/>
          <a:lstStyle/>
          <a:p>
            <a:r>
              <a:rPr lang="en-US"/>
              <a:t>Click to edit Master title style</a:t>
            </a:r>
            <a:endParaRPr lang="en-US" dirty="0"/>
          </a:p>
        </p:txBody>
      </p:sp>
      <p:sp>
        <p:nvSpPr>
          <p:cNvPr id="3" name="Content Placeholder 2"/>
          <p:cNvSpPr>
            <a:spLocks noGrp="1"/>
          </p:cNvSpPr>
          <p:nvPr>
            <p:ph idx="1"/>
          </p:nvPr>
        </p:nvSpPr>
        <p:spPr>
          <a:xfrm>
            <a:off x="719140" y="1555546"/>
            <a:ext cx="7645400" cy="295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4601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descr="PPT_BG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719140" y="1555546"/>
            <a:ext cx="7645400" cy="295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719140" y="720729"/>
            <a:ext cx="7645400" cy="669005"/>
          </a:xfrm>
        </p:spPr>
        <p:txBody>
          <a:bodyPr/>
          <a:lstStyle/>
          <a:p>
            <a:r>
              <a:rPr lang="en-US"/>
              <a:t>Click to edit Master title style</a:t>
            </a:r>
            <a:endParaRPr lang="en-US" dirty="0"/>
          </a:p>
        </p:txBody>
      </p:sp>
    </p:spTree>
    <p:extLst>
      <p:ext uri="{BB962C8B-B14F-4D97-AF65-F5344CB8AC3E}">
        <p14:creationId xmlns:p14="http://schemas.microsoft.com/office/powerpoint/2010/main" val="11020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719139" y="4860883"/>
            <a:ext cx="7770856" cy="681425"/>
          </a:xfrm>
        </p:spPr>
        <p:txBody>
          <a:bodyPr tIns="0" rIns="0" bIns="0" anchor="t">
            <a:normAutofit/>
          </a:bodyPr>
          <a:lstStyle>
            <a:lvl1pPr algn="l">
              <a:defRPr sz="4000" b="0" i="0">
                <a:solidFill>
                  <a:schemeClr val="tx2"/>
                </a:solidFill>
                <a:latin typeface="Arial MT Md It"/>
                <a:cs typeface="Arial MT Md It"/>
              </a:defRPr>
            </a:lvl1pPr>
          </a:lstStyle>
          <a:p>
            <a:r>
              <a:rPr lang="en-US"/>
              <a:t>Click to edit Master title style</a:t>
            </a:r>
            <a:endParaRPr lang="en-US" dirty="0"/>
          </a:p>
        </p:txBody>
      </p:sp>
      <p:sp>
        <p:nvSpPr>
          <p:cNvPr id="16" name="Subtitle 2"/>
          <p:cNvSpPr>
            <a:spLocks noGrp="1"/>
          </p:cNvSpPr>
          <p:nvPr>
            <p:ph type="subTitle" idx="1"/>
          </p:nvPr>
        </p:nvSpPr>
        <p:spPr>
          <a:xfrm>
            <a:off x="719139" y="5613258"/>
            <a:ext cx="7770856" cy="881524"/>
          </a:xfrm>
          <a:prstGeom prst="rect">
            <a:avLst/>
          </a:prstGeom>
        </p:spPr>
        <p:txBody>
          <a:bodyPr tIns="0" rIns="0" bIns="0">
            <a:normAutofit/>
          </a:bodyPr>
          <a:lstStyle>
            <a:lvl1pPr marL="0" indent="0" algn="l">
              <a:spcBef>
                <a:spcPts val="0"/>
              </a:spcBef>
              <a:buNone/>
              <a:defRPr sz="2000" b="1" i="0">
                <a:solidFill>
                  <a:srgbClr val="51B8D5"/>
                </a:solidFill>
                <a:latin typeface="Arial MT Md It"/>
                <a:cs typeface="Arial MT Md I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67397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719139" y="4860883"/>
            <a:ext cx="7770856" cy="681425"/>
          </a:xfrm>
        </p:spPr>
        <p:txBody>
          <a:bodyPr tIns="0" rIns="0" bIns="0" anchor="t">
            <a:normAutofit/>
          </a:bodyPr>
          <a:lstStyle>
            <a:lvl1pPr algn="l">
              <a:defRPr sz="4000" b="0" i="0">
                <a:solidFill>
                  <a:schemeClr val="tx2"/>
                </a:solidFill>
                <a:latin typeface="Arial MT Md It"/>
                <a:cs typeface="Arial MT Md It"/>
              </a:defRPr>
            </a:lvl1pPr>
          </a:lstStyle>
          <a:p>
            <a:r>
              <a:rPr lang="en-US"/>
              <a:t>Click to edit Master title style</a:t>
            </a:r>
            <a:endParaRPr lang="en-US" dirty="0"/>
          </a:p>
        </p:txBody>
      </p:sp>
      <p:sp>
        <p:nvSpPr>
          <p:cNvPr id="16" name="Subtitle 2"/>
          <p:cNvSpPr>
            <a:spLocks noGrp="1"/>
          </p:cNvSpPr>
          <p:nvPr>
            <p:ph type="subTitle" idx="1"/>
          </p:nvPr>
        </p:nvSpPr>
        <p:spPr>
          <a:xfrm>
            <a:off x="719139" y="5613258"/>
            <a:ext cx="7770856" cy="881524"/>
          </a:xfrm>
          <a:prstGeom prst="rect">
            <a:avLst/>
          </a:prstGeom>
        </p:spPr>
        <p:txBody>
          <a:bodyPr tIns="0" rIns="0" bIns="0">
            <a:normAutofit/>
          </a:bodyPr>
          <a:lstStyle>
            <a:lvl1pPr marL="0" indent="0" algn="l">
              <a:spcBef>
                <a:spcPts val="0"/>
              </a:spcBef>
              <a:buNone/>
              <a:defRPr sz="2000" b="1" i="0">
                <a:solidFill>
                  <a:srgbClr val="51B8D5"/>
                </a:solidFill>
                <a:latin typeface="Arial MT Md It"/>
                <a:cs typeface="Arial MT Md I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93448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719139" y="4860883"/>
            <a:ext cx="7770856" cy="681425"/>
          </a:xfrm>
        </p:spPr>
        <p:txBody>
          <a:bodyPr tIns="0" rIns="0" bIns="0" anchor="t">
            <a:normAutofit/>
          </a:bodyPr>
          <a:lstStyle>
            <a:lvl1pPr algn="l">
              <a:defRPr sz="4000" b="0" i="0">
                <a:solidFill>
                  <a:schemeClr val="tx2"/>
                </a:solidFill>
                <a:latin typeface="Arial MT Md It"/>
                <a:cs typeface="Arial MT Md It"/>
              </a:defRPr>
            </a:lvl1pPr>
          </a:lstStyle>
          <a:p>
            <a:r>
              <a:rPr lang="en-US"/>
              <a:t>Click to edit Master title style</a:t>
            </a:r>
            <a:endParaRPr lang="en-US" dirty="0"/>
          </a:p>
        </p:txBody>
      </p:sp>
      <p:sp>
        <p:nvSpPr>
          <p:cNvPr id="16" name="Subtitle 2"/>
          <p:cNvSpPr>
            <a:spLocks noGrp="1"/>
          </p:cNvSpPr>
          <p:nvPr>
            <p:ph type="subTitle" idx="1"/>
          </p:nvPr>
        </p:nvSpPr>
        <p:spPr>
          <a:xfrm>
            <a:off x="719139" y="5613258"/>
            <a:ext cx="7770856" cy="881524"/>
          </a:xfrm>
          <a:prstGeom prst="rect">
            <a:avLst/>
          </a:prstGeom>
        </p:spPr>
        <p:txBody>
          <a:bodyPr tIns="0" rIns="0" bIns="0">
            <a:normAutofit/>
          </a:bodyPr>
          <a:lstStyle>
            <a:lvl1pPr marL="0" indent="0" algn="l">
              <a:spcBef>
                <a:spcPts val="0"/>
              </a:spcBef>
              <a:buNone/>
              <a:defRPr sz="2000" b="1" i="0">
                <a:solidFill>
                  <a:srgbClr val="51B8D5"/>
                </a:solidFill>
                <a:latin typeface="Arial MT Md It"/>
                <a:cs typeface="Arial MT Md I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2359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PPT_BG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19139" y="2363790"/>
            <a:ext cx="7645400" cy="669005"/>
          </a:xfrm>
        </p:spPr>
        <p:txBody>
          <a:bodyPr/>
          <a:lstStyle/>
          <a:p>
            <a:r>
              <a:rPr lang="en-US"/>
              <a:t>Click to edit Master title style</a:t>
            </a:r>
            <a:endParaRPr lang="en-US" dirty="0"/>
          </a:p>
        </p:txBody>
      </p:sp>
      <p:sp>
        <p:nvSpPr>
          <p:cNvPr id="3" name="Content Placeholder 2"/>
          <p:cNvSpPr>
            <a:spLocks noGrp="1"/>
          </p:cNvSpPr>
          <p:nvPr>
            <p:ph idx="1"/>
          </p:nvPr>
        </p:nvSpPr>
        <p:spPr>
          <a:xfrm>
            <a:off x="719139" y="3198609"/>
            <a:ext cx="7645400" cy="295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3215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19139" y="720727"/>
            <a:ext cx="7645400" cy="669005"/>
          </a:xfrm>
        </p:spPr>
        <p:txBody>
          <a:bodyPr/>
          <a:lstStyle/>
          <a:p>
            <a:r>
              <a:rPr lang="en-US"/>
              <a:t>Click to edit Master title style</a:t>
            </a:r>
            <a:endParaRPr lang="en-US" dirty="0"/>
          </a:p>
        </p:txBody>
      </p:sp>
      <p:sp>
        <p:nvSpPr>
          <p:cNvPr id="3" name="Content Placeholder 2"/>
          <p:cNvSpPr>
            <a:spLocks noGrp="1"/>
          </p:cNvSpPr>
          <p:nvPr>
            <p:ph idx="1"/>
          </p:nvPr>
        </p:nvSpPr>
        <p:spPr>
          <a:xfrm>
            <a:off x="719139" y="1555546"/>
            <a:ext cx="7645400" cy="295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1391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PPT_BG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719139" y="1555546"/>
            <a:ext cx="7645400" cy="295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719139" y="720727"/>
            <a:ext cx="7645400" cy="669005"/>
          </a:xfrm>
        </p:spPr>
        <p:txBody>
          <a:bodyPr/>
          <a:lstStyle/>
          <a:p>
            <a:r>
              <a:rPr lang="en-US"/>
              <a:t>Click to edit Master title style</a:t>
            </a:r>
            <a:endParaRPr lang="en-US" dirty="0"/>
          </a:p>
        </p:txBody>
      </p:sp>
    </p:spTree>
    <p:extLst>
      <p:ext uri="{BB962C8B-B14F-4D97-AF65-F5344CB8AC3E}">
        <p14:creationId xmlns:p14="http://schemas.microsoft.com/office/powerpoint/2010/main" val="3218955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942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41400" y="274638"/>
            <a:ext cx="764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041400" y="1600200"/>
            <a:ext cx="76454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47" r:id="rId9"/>
    <p:sldLayoutId id="2147483948" r:id="rId10"/>
    <p:sldLayoutId id="2147483957" r:id="rId11"/>
  </p:sldLayoutIdLst>
  <p:txStyles>
    <p:titleStyle>
      <a:lvl1pPr algn="l" defTabSz="457200" rtl="0" eaLnBrk="1" fontAlgn="base" hangingPunct="1">
        <a:spcBef>
          <a:spcPct val="0"/>
        </a:spcBef>
        <a:spcAft>
          <a:spcPct val="0"/>
        </a:spcAft>
        <a:defRPr sz="4000" kern="1200">
          <a:solidFill>
            <a:srgbClr val="002656"/>
          </a:solidFill>
          <a:latin typeface="Arial MT Md It"/>
          <a:ea typeface="ヒラギノ角ゴ Pro W3" charset="0"/>
          <a:cs typeface="Arial MT Md It"/>
        </a:defRPr>
      </a:lvl1pPr>
      <a:lvl2pPr algn="l" defTabSz="457200" rtl="0" eaLnBrk="1" fontAlgn="base" hangingPunct="1">
        <a:spcBef>
          <a:spcPct val="0"/>
        </a:spcBef>
        <a:spcAft>
          <a:spcPct val="0"/>
        </a:spcAft>
        <a:defRPr sz="4000">
          <a:solidFill>
            <a:srgbClr val="002656"/>
          </a:solidFill>
          <a:latin typeface="Arial MT Md It" charset="0"/>
          <a:ea typeface="ヒラギノ角ゴ Pro W3" charset="0"/>
        </a:defRPr>
      </a:lvl2pPr>
      <a:lvl3pPr algn="l" defTabSz="457200" rtl="0" eaLnBrk="1" fontAlgn="base" hangingPunct="1">
        <a:spcBef>
          <a:spcPct val="0"/>
        </a:spcBef>
        <a:spcAft>
          <a:spcPct val="0"/>
        </a:spcAft>
        <a:defRPr sz="4000">
          <a:solidFill>
            <a:srgbClr val="002656"/>
          </a:solidFill>
          <a:latin typeface="Arial MT Md It" charset="0"/>
          <a:ea typeface="ヒラギノ角ゴ Pro W3" charset="0"/>
        </a:defRPr>
      </a:lvl3pPr>
      <a:lvl4pPr algn="l" defTabSz="457200" rtl="0" eaLnBrk="1" fontAlgn="base" hangingPunct="1">
        <a:spcBef>
          <a:spcPct val="0"/>
        </a:spcBef>
        <a:spcAft>
          <a:spcPct val="0"/>
        </a:spcAft>
        <a:defRPr sz="4000">
          <a:solidFill>
            <a:srgbClr val="002656"/>
          </a:solidFill>
          <a:latin typeface="Arial MT Md It" charset="0"/>
          <a:ea typeface="ヒラギノ角ゴ Pro W3" charset="0"/>
        </a:defRPr>
      </a:lvl4pPr>
      <a:lvl5pPr algn="l" defTabSz="457200" rtl="0" eaLnBrk="1" fontAlgn="base" hangingPunct="1">
        <a:spcBef>
          <a:spcPct val="0"/>
        </a:spcBef>
        <a:spcAft>
          <a:spcPct val="0"/>
        </a:spcAft>
        <a:defRPr sz="4000">
          <a:solidFill>
            <a:srgbClr val="002656"/>
          </a:solidFill>
          <a:latin typeface="Arial MT Md It" charset="0"/>
          <a:ea typeface="ヒラギノ角ゴ Pro W3" charset="0"/>
        </a:defRPr>
      </a:lvl5pPr>
      <a:lvl6pPr marL="457200" algn="l" defTabSz="457200" rtl="0" eaLnBrk="1" fontAlgn="base" hangingPunct="1">
        <a:spcBef>
          <a:spcPct val="0"/>
        </a:spcBef>
        <a:spcAft>
          <a:spcPct val="0"/>
        </a:spcAft>
        <a:defRPr sz="4000">
          <a:solidFill>
            <a:schemeClr val="tx2"/>
          </a:solidFill>
          <a:latin typeface="Arial MT Md It" charset="0"/>
          <a:ea typeface="ヒラギノ角ゴ Pro W3" charset="0"/>
        </a:defRPr>
      </a:lvl6pPr>
      <a:lvl7pPr marL="914400" algn="l" defTabSz="457200" rtl="0" eaLnBrk="1" fontAlgn="base" hangingPunct="1">
        <a:spcBef>
          <a:spcPct val="0"/>
        </a:spcBef>
        <a:spcAft>
          <a:spcPct val="0"/>
        </a:spcAft>
        <a:defRPr sz="4000">
          <a:solidFill>
            <a:schemeClr val="tx2"/>
          </a:solidFill>
          <a:latin typeface="Arial MT Md It" charset="0"/>
          <a:ea typeface="ヒラギノ角ゴ Pro W3" charset="0"/>
        </a:defRPr>
      </a:lvl7pPr>
      <a:lvl8pPr marL="1371600" algn="l" defTabSz="457200" rtl="0" eaLnBrk="1" fontAlgn="base" hangingPunct="1">
        <a:spcBef>
          <a:spcPct val="0"/>
        </a:spcBef>
        <a:spcAft>
          <a:spcPct val="0"/>
        </a:spcAft>
        <a:defRPr sz="4000">
          <a:solidFill>
            <a:schemeClr val="tx2"/>
          </a:solidFill>
          <a:latin typeface="Arial MT Md It" charset="0"/>
          <a:ea typeface="ヒラギノ角ゴ Pro W3" charset="0"/>
        </a:defRPr>
      </a:lvl8pPr>
      <a:lvl9pPr marL="1828800" algn="l" defTabSz="457200" rtl="0" eaLnBrk="1" fontAlgn="base" hangingPunct="1">
        <a:spcBef>
          <a:spcPct val="0"/>
        </a:spcBef>
        <a:spcAft>
          <a:spcPct val="0"/>
        </a:spcAft>
        <a:defRPr sz="4000">
          <a:solidFill>
            <a:schemeClr val="tx2"/>
          </a:solidFill>
          <a:latin typeface="Arial MT Md It" charset="0"/>
          <a:ea typeface="ヒラギノ角ゴ Pro W3" charset="0"/>
        </a:defRPr>
      </a:lvl9pPr>
    </p:titleStyle>
    <p:bodyStyle>
      <a:lvl1pPr marL="342900" indent="-342900" algn="l" defTabSz="457200" rtl="0" eaLnBrk="1" fontAlgn="base" hangingPunct="1">
        <a:spcBef>
          <a:spcPct val="20000"/>
        </a:spcBef>
        <a:spcAft>
          <a:spcPct val="0"/>
        </a:spcAft>
        <a:buClr>
          <a:srgbClr val="51B8D5"/>
        </a:buClr>
        <a:buFont typeface="Arial" pitchFamily="34" charset="0"/>
        <a:buChar char="•"/>
        <a:defRPr sz="2600" kern="1200">
          <a:solidFill>
            <a:schemeClr val="tx1"/>
          </a:solidFill>
          <a:latin typeface="Arial MT Md It"/>
          <a:ea typeface="ヒラギノ角ゴ Pro W3" charset="0"/>
          <a:cs typeface="Arial MT Md It"/>
        </a:defRPr>
      </a:lvl1pPr>
      <a:lvl2pPr marL="742950" indent="-285750" algn="l" defTabSz="457200" rtl="0" eaLnBrk="1" fontAlgn="base" hangingPunct="1">
        <a:spcBef>
          <a:spcPct val="20000"/>
        </a:spcBef>
        <a:spcAft>
          <a:spcPct val="0"/>
        </a:spcAft>
        <a:buClr>
          <a:srgbClr val="51B8D5"/>
        </a:buClr>
        <a:buFont typeface="Arial" pitchFamily="34" charset="0"/>
        <a:buChar char="–"/>
        <a:defRPr sz="2600" kern="1200">
          <a:solidFill>
            <a:schemeClr val="tx1"/>
          </a:solidFill>
          <a:latin typeface="Arial MT Md It"/>
          <a:ea typeface="ヒラギノ角ゴ Pro W3" charset="0"/>
          <a:cs typeface="Arial MT Md It"/>
        </a:defRPr>
      </a:lvl2pPr>
      <a:lvl3pPr marL="1143000" indent="-228600" algn="l" defTabSz="457200" rtl="0" eaLnBrk="1" fontAlgn="base" hangingPunct="1">
        <a:spcBef>
          <a:spcPct val="20000"/>
        </a:spcBef>
        <a:spcAft>
          <a:spcPct val="0"/>
        </a:spcAft>
        <a:buClr>
          <a:srgbClr val="51B8D5"/>
        </a:buClr>
        <a:buFont typeface="Arial" pitchFamily="34" charset="0"/>
        <a:buChar char="•"/>
        <a:defRPr sz="2600" kern="1200">
          <a:solidFill>
            <a:schemeClr val="tx1"/>
          </a:solidFill>
          <a:latin typeface="Arial MT Md It"/>
          <a:ea typeface="ヒラギノ角ゴ Pro W3" charset="0"/>
          <a:cs typeface="Arial MT Md It"/>
        </a:defRPr>
      </a:lvl3pPr>
      <a:lvl4pPr marL="1600200" indent="-228600" algn="l" defTabSz="457200" rtl="0" eaLnBrk="1" fontAlgn="base" hangingPunct="1">
        <a:spcBef>
          <a:spcPct val="20000"/>
        </a:spcBef>
        <a:spcAft>
          <a:spcPct val="0"/>
        </a:spcAft>
        <a:buClr>
          <a:srgbClr val="51B8D5"/>
        </a:buClr>
        <a:buFont typeface="Arial" pitchFamily="34" charset="0"/>
        <a:buChar char="–"/>
        <a:defRPr sz="2600" kern="1200">
          <a:solidFill>
            <a:schemeClr val="tx1"/>
          </a:solidFill>
          <a:latin typeface="Arial MT Md It"/>
          <a:ea typeface="ヒラギノ角ゴ Pro W3" charset="0"/>
          <a:cs typeface="Arial MT Md It"/>
        </a:defRPr>
      </a:lvl4pPr>
      <a:lvl5pPr marL="2057400" indent="-228600" algn="l" defTabSz="457200" rtl="0" eaLnBrk="1" fontAlgn="base" hangingPunct="1">
        <a:spcBef>
          <a:spcPct val="20000"/>
        </a:spcBef>
        <a:spcAft>
          <a:spcPct val="0"/>
        </a:spcAft>
        <a:buClr>
          <a:srgbClr val="51B8D5"/>
        </a:buClr>
        <a:buFont typeface="Arial" pitchFamily="34" charset="0"/>
        <a:buChar char="»"/>
        <a:defRPr sz="2600" kern="1200">
          <a:solidFill>
            <a:schemeClr val="tx1"/>
          </a:solidFill>
          <a:latin typeface="Arial MT Md It"/>
          <a:ea typeface="ヒラギノ角ゴ Pro W3" charset="0"/>
          <a:cs typeface="Arial MT Md I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24CBA1-761B-4852-A2D1-5CB5D526DBA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835FAF17-3DB0-4F40-8452-64EB520A121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19077DE-90D2-40C4-BD89-B001099300A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C916720-0DC2-4366-B1E0-3FCD3D459EA6}" type="datetimeFigureOut">
              <a:rPr lang="de-AT" smtClean="0"/>
              <a:t>26.07.2022</a:t>
            </a:fld>
            <a:endParaRPr lang="de-AT"/>
          </a:p>
        </p:txBody>
      </p:sp>
      <p:sp>
        <p:nvSpPr>
          <p:cNvPr id="5" name="Fußzeilenplatzhalter 4">
            <a:extLst>
              <a:ext uri="{FF2B5EF4-FFF2-40B4-BE49-F238E27FC236}">
                <a16:creationId xmlns:a16="http://schemas.microsoft.com/office/drawing/2014/main" id="{8BBC49BA-5311-4CF2-94E7-86621953B3B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13CC330-0543-49E5-8318-7F891E10877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4C3AE0-A8C3-4192-8F14-9787B7F8765C}" type="slidenum">
              <a:rPr lang="de-AT" smtClean="0"/>
              <a:t>‹#›</a:t>
            </a:fld>
            <a:endParaRPr lang="de-AT"/>
          </a:p>
        </p:txBody>
      </p:sp>
    </p:spTree>
    <p:extLst>
      <p:ext uri="{BB962C8B-B14F-4D97-AF65-F5344CB8AC3E}">
        <p14:creationId xmlns:p14="http://schemas.microsoft.com/office/powerpoint/2010/main" val="1595614360"/>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slide" Target="slide101.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slide" Target="slide105.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2" Type="http://schemas.openxmlformats.org/officeDocument/2006/relationships/slide" Target="slide107.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55.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slide" Target="slide109.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slide" Target="slide111.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slide" Target="slide113.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slide" Target="slide115.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slide" Target="slide92.xml"/><Relationship Id="rId26" Type="http://schemas.openxmlformats.org/officeDocument/2006/relationships/slide" Target="slide110.xml"/><Relationship Id="rId39" Type="http://schemas.openxmlformats.org/officeDocument/2006/relationships/image" Target="../media/image44.png"/><Relationship Id="rId21" Type="http://schemas.openxmlformats.org/officeDocument/2006/relationships/image" Target="../media/image35.png"/><Relationship Id="rId34" Type="http://schemas.openxmlformats.org/officeDocument/2006/relationships/slide" Target="slide70.xml"/><Relationship Id="rId42" Type="http://schemas.openxmlformats.org/officeDocument/2006/relationships/slide" Target="slide88.xml"/><Relationship Id="rId47" Type="http://schemas.openxmlformats.org/officeDocument/2006/relationships/image" Target="../media/image48.png"/><Relationship Id="rId50" Type="http://schemas.openxmlformats.org/officeDocument/2006/relationships/slide" Target="slide106.xml"/><Relationship Id="rId55" Type="http://schemas.openxmlformats.org/officeDocument/2006/relationships/image" Target="../media/image52.png"/><Relationship Id="rId7" Type="http://schemas.openxmlformats.org/officeDocument/2006/relationships/image" Target="../media/image29.png"/><Relationship Id="rId2" Type="http://schemas.openxmlformats.org/officeDocument/2006/relationships/image" Target="../media/image26.jpeg"/><Relationship Id="rId16" Type="http://schemas.openxmlformats.org/officeDocument/2006/relationships/slide" Target="slide102.xml"/><Relationship Id="rId29" Type="http://schemas.openxmlformats.org/officeDocument/2006/relationships/image" Target="../media/image39.png"/><Relationship Id="rId11" Type="http://schemas.openxmlformats.org/officeDocument/2006/relationships/slide" Target="slide74.xml"/><Relationship Id="rId24" Type="http://schemas.openxmlformats.org/officeDocument/2006/relationships/slide" Target="slide62.xml"/><Relationship Id="rId32" Type="http://schemas.openxmlformats.org/officeDocument/2006/relationships/slide" Target="slide80.xml"/><Relationship Id="rId37" Type="http://schemas.openxmlformats.org/officeDocument/2006/relationships/image" Target="../media/image43.png"/><Relationship Id="rId40" Type="http://schemas.openxmlformats.org/officeDocument/2006/relationships/slide" Target="slide98.xml"/><Relationship Id="rId45" Type="http://schemas.openxmlformats.org/officeDocument/2006/relationships/image" Target="../media/image47.png"/><Relationship Id="rId53" Type="http://schemas.openxmlformats.org/officeDocument/2006/relationships/image" Target="../media/image51.png"/><Relationship Id="rId58" Type="http://schemas.openxmlformats.org/officeDocument/2006/relationships/image" Target="../media/image53.png"/><Relationship Id="rId5"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slide" Target="slide114.xml"/><Relationship Id="rId9" Type="http://schemas.openxmlformats.org/officeDocument/2006/relationships/image" Target="../media/image30.png"/><Relationship Id="rId14" Type="http://schemas.openxmlformats.org/officeDocument/2006/relationships/slide" Target="slide112.xml"/><Relationship Id="rId22" Type="http://schemas.openxmlformats.org/officeDocument/2006/relationships/slide" Target="slide72.xml"/><Relationship Id="rId27" Type="http://schemas.openxmlformats.org/officeDocument/2006/relationships/image" Target="../media/image38.png"/><Relationship Id="rId30" Type="http://schemas.openxmlformats.org/officeDocument/2006/relationships/slide" Target="slide90.xml"/><Relationship Id="rId35" Type="http://schemas.openxmlformats.org/officeDocument/2006/relationships/image" Target="../media/image42.png"/><Relationship Id="rId43" Type="http://schemas.openxmlformats.org/officeDocument/2006/relationships/image" Target="../media/image46.png"/><Relationship Id="rId48" Type="http://schemas.openxmlformats.org/officeDocument/2006/relationships/slide" Target="slide58.xml"/><Relationship Id="rId56" Type="http://schemas.openxmlformats.org/officeDocument/2006/relationships/slide" Target="slide76.xml"/><Relationship Id="rId8" Type="http://schemas.openxmlformats.org/officeDocument/2006/relationships/slide" Target="slide94.xml"/><Relationship Id="rId51" Type="http://schemas.openxmlformats.org/officeDocument/2006/relationships/image" Target="../media/image50.png"/><Relationship Id="rId3" Type="http://schemas.openxmlformats.org/officeDocument/2006/relationships/image" Target="../media/image27.png"/><Relationship Id="rId12" Type="http://schemas.openxmlformats.org/officeDocument/2006/relationships/slide" Target="slide64.xml"/><Relationship Id="rId17" Type="http://schemas.openxmlformats.org/officeDocument/2006/relationships/image" Target="../media/image33.png"/><Relationship Id="rId25" Type="http://schemas.openxmlformats.org/officeDocument/2006/relationships/image" Target="../media/image37.png"/><Relationship Id="rId33" Type="http://schemas.openxmlformats.org/officeDocument/2006/relationships/image" Target="../media/image41.png"/><Relationship Id="rId38" Type="http://schemas.openxmlformats.org/officeDocument/2006/relationships/slide" Target="slide108.xml"/><Relationship Id="rId46" Type="http://schemas.openxmlformats.org/officeDocument/2006/relationships/slide" Target="slide68.xml"/><Relationship Id="rId59" Type="http://schemas.openxmlformats.org/officeDocument/2006/relationships/slide" Target="slide56.xml"/><Relationship Id="rId20" Type="http://schemas.openxmlformats.org/officeDocument/2006/relationships/slide" Target="slide82.xml"/><Relationship Id="rId41" Type="http://schemas.openxmlformats.org/officeDocument/2006/relationships/image" Target="../media/image45.png"/><Relationship Id="rId54" Type="http://schemas.openxmlformats.org/officeDocument/2006/relationships/slide" Target="slide86.xml"/><Relationship Id="rId1" Type="http://schemas.openxmlformats.org/officeDocument/2006/relationships/slideLayout" Target="../slideLayouts/slideLayout13.xml"/><Relationship Id="rId6" Type="http://schemas.openxmlformats.org/officeDocument/2006/relationships/slide" Target="slide104.xml"/><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slide" Target="slide100.xml"/><Relationship Id="rId36" Type="http://schemas.openxmlformats.org/officeDocument/2006/relationships/slide" Target="slide60.xml"/><Relationship Id="rId49" Type="http://schemas.openxmlformats.org/officeDocument/2006/relationships/image" Target="../media/image49.png"/><Relationship Id="rId57" Type="http://schemas.openxmlformats.org/officeDocument/2006/relationships/slide" Target="slide66.xml"/><Relationship Id="rId10" Type="http://schemas.openxmlformats.org/officeDocument/2006/relationships/slide" Target="slide84.xml"/><Relationship Id="rId31" Type="http://schemas.openxmlformats.org/officeDocument/2006/relationships/image" Target="../media/image40.png"/><Relationship Id="rId44" Type="http://schemas.openxmlformats.org/officeDocument/2006/relationships/slide" Target="slide78.xml"/><Relationship Id="rId52" Type="http://schemas.openxmlformats.org/officeDocument/2006/relationships/slide" Target="slide96.xml"/></Relationships>
</file>

<file path=ppt/slides/_rels/slide56.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slide" Target="slide5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slide" Target="slide6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slide" Target="slide63.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slide" Target="slide6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slide" Target="slide67.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slide" Target="slide69.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slide" Target="slide71.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slide" Target="slide73.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slide" Target="slide75.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slide" Target="slide77.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slide" Target="slide79.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5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slide" Target="slide81.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slide" Target="slide83.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slide" Target="slide85.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slide" Target="slide87.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slide" Target="slide89.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slide" Target="slide93.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 Target="slide55.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slide" Target="slide95.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slide" Target="slide97.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55.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slide" Target="slide99.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010" y="339493"/>
            <a:ext cx="8383979" cy="3918858"/>
          </a:xfrm>
        </p:spPr>
        <p:txBody>
          <a:bodyPr>
            <a:normAutofit/>
          </a:bodyPr>
          <a:lstStyle/>
          <a:p>
            <a:r>
              <a:rPr lang="en-US" sz="2400" b="1" dirty="0"/>
              <a:t>Beyond Antibiotics:</a:t>
            </a:r>
            <a:br>
              <a:rPr lang="en-US" sz="3600" b="1" dirty="0"/>
            </a:br>
            <a:r>
              <a:rPr lang="en-US" sz="3600" b="1" dirty="0"/>
              <a:t>A Review of Antifungals &amp; Antivirals</a:t>
            </a:r>
          </a:p>
        </p:txBody>
      </p:sp>
      <p:sp>
        <p:nvSpPr>
          <p:cNvPr id="3" name="Content Placeholder 2"/>
          <p:cNvSpPr>
            <a:spLocks noGrp="1"/>
          </p:cNvSpPr>
          <p:nvPr>
            <p:ph idx="1"/>
          </p:nvPr>
        </p:nvSpPr>
        <p:spPr>
          <a:xfrm>
            <a:off x="749300" y="2843784"/>
            <a:ext cx="7681468" cy="2368295"/>
          </a:xfrm>
        </p:spPr>
        <p:txBody>
          <a:bodyPr anchor="ctr">
            <a:noAutofit/>
          </a:bodyPr>
          <a:lstStyle/>
          <a:p>
            <a:pPr marL="0" indent="0" algn="ctr">
              <a:buNone/>
            </a:pPr>
            <a:r>
              <a:rPr lang="en-US" sz="1300" b="1" dirty="0"/>
              <a:t>Terrence McSweeney, PharmD, BCIDP</a:t>
            </a:r>
          </a:p>
          <a:p>
            <a:pPr marL="0" indent="0" algn="ctr">
              <a:buNone/>
            </a:pPr>
            <a:r>
              <a:rPr lang="en-US" sz="1300" dirty="0"/>
              <a:t>Clinical Pharmacy Manager, Infectious Diseases</a:t>
            </a:r>
          </a:p>
          <a:p>
            <a:pPr marL="0" indent="0" algn="ctr">
              <a:buNone/>
            </a:pPr>
            <a:r>
              <a:rPr lang="en-US" sz="1300" dirty="0"/>
              <a:t>Montefiore Medical Center, Moses Campus</a:t>
            </a:r>
          </a:p>
          <a:p>
            <a:pPr marL="0" indent="0" algn="ctr">
              <a:buNone/>
            </a:pPr>
            <a:endParaRPr lang="en-US" sz="1300" dirty="0"/>
          </a:p>
          <a:p>
            <a:pPr marL="0" indent="0" algn="ctr">
              <a:buNone/>
            </a:pPr>
            <a:r>
              <a:rPr lang="en-US" sz="1300" dirty="0"/>
              <a:t> </a:t>
            </a:r>
            <a:r>
              <a:rPr lang="en-US" sz="1300" b="1" dirty="0"/>
              <a:t>Mei H. Chang, PharmD, BCPS, BCIDP, BCCCP</a:t>
            </a:r>
          </a:p>
          <a:p>
            <a:pPr marL="0" indent="0" algn="ctr">
              <a:buNone/>
            </a:pPr>
            <a:r>
              <a:rPr lang="en-US" sz="1300" dirty="0"/>
              <a:t>Clinical Pharmacy Manager, Infectious Diseases</a:t>
            </a:r>
          </a:p>
          <a:p>
            <a:pPr marL="0" indent="0" algn="ctr">
              <a:buNone/>
            </a:pPr>
            <a:r>
              <a:rPr lang="en-US" sz="1300" dirty="0"/>
              <a:t>Montefiore Medical Center, Einstein Division</a:t>
            </a:r>
          </a:p>
          <a:p>
            <a:pPr marL="0" indent="0" algn="ctr">
              <a:buNone/>
            </a:pPr>
            <a:endParaRPr lang="en-US" sz="1300" dirty="0"/>
          </a:p>
          <a:p>
            <a:pPr marL="0" indent="0" algn="ctr">
              <a:buNone/>
            </a:pPr>
            <a:r>
              <a:rPr lang="en-US" sz="1300" dirty="0"/>
              <a:t>July 26, 2022</a:t>
            </a:r>
          </a:p>
        </p:txBody>
      </p:sp>
    </p:spTree>
    <p:extLst>
      <p:ext uri="{BB962C8B-B14F-4D97-AF65-F5344CB8AC3E}">
        <p14:creationId xmlns:p14="http://schemas.microsoft.com/office/powerpoint/2010/main" val="246108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B15BF7-3566-44A3-8EE6-FE2D4F444888}"/>
              </a:ext>
            </a:extLst>
          </p:cNvPr>
          <p:cNvSpPr>
            <a:spLocks noGrp="1"/>
          </p:cNvSpPr>
          <p:nvPr>
            <p:ph idx="1"/>
          </p:nvPr>
        </p:nvSpPr>
        <p:spPr/>
        <p:txBody>
          <a:bodyPr/>
          <a:lstStyle/>
          <a:p>
            <a:r>
              <a:rPr lang="en-US" i="1" dirty="0"/>
              <a:t>Cryptococcus neoformans </a:t>
            </a:r>
          </a:p>
          <a:p>
            <a:r>
              <a:rPr lang="en-US" dirty="0"/>
              <a:t>Zygomycetes (</a:t>
            </a:r>
            <a:r>
              <a:rPr lang="en-US" i="1" dirty="0"/>
              <a:t>Mucor, Rhizopus spp</a:t>
            </a:r>
            <a:r>
              <a:rPr lang="en-US" dirty="0"/>
              <a:t>.)</a:t>
            </a:r>
          </a:p>
          <a:p>
            <a:r>
              <a:rPr lang="en-US" i="1" dirty="0"/>
              <a:t>Histoplasma capsulatum </a:t>
            </a:r>
          </a:p>
          <a:p>
            <a:r>
              <a:rPr lang="en-US" i="1" dirty="0"/>
              <a:t>Coccidioides </a:t>
            </a:r>
            <a:r>
              <a:rPr lang="en-US" i="1" dirty="0" err="1"/>
              <a:t>immitis</a:t>
            </a:r>
            <a:endParaRPr lang="en-US" i="1" dirty="0"/>
          </a:p>
          <a:p>
            <a:pPr lvl="1"/>
            <a:r>
              <a:rPr lang="en-US" i="1" dirty="0" err="1">
                <a:solidFill>
                  <a:srgbClr val="FF0000"/>
                </a:solidFill>
              </a:rPr>
              <a:t>Scedosporium</a:t>
            </a:r>
            <a:r>
              <a:rPr lang="en-US" i="1" dirty="0">
                <a:solidFill>
                  <a:srgbClr val="FF0000"/>
                </a:solidFill>
              </a:rPr>
              <a:t> </a:t>
            </a:r>
            <a:r>
              <a:rPr lang="en-US" i="1" dirty="0" err="1">
                <a:solidFill>
                  <a:srgbClr val="FF0000"/>
                </a:solidFill>
              </a:rPr>
              <a:t>prolificans</a:t>
            </a:r>
            <a:r>
              <a:rPr lang="en-US" i="1" dirty="0">
                <a:solidFill>
                  <a:srgbClr val="FF0000"/>
                </a:solidFill>
              </a:rPr>
              <a:t> can be resistant</a:t>
            </a:r>
          </a:p>
        </p:txBody>
      </p:sp>
      <p:sp>
        <p:nvSpPr>
          <p:cNvPr id="3" name="Title 2">
            <a:extLst>
              <a:ext uri="{FF2B5EF4-FFF2-40B4-BE49-F238E27FC236}">
                <a16:creationId xmlns:a16="http://schemas.microsoft.com/office/drawing/2014/main" id="{494B5A51-B4C2-4F00-AE77-84C2C111C0C6}"/>
              </a:ext>
            </a:extLst>
          </p:cNvPr>
          <p:cNvSpPr>
            <a:spLocks noGrp="1"/>
          </p:cNvSpPr>
          <p:nvPr>
            <p:ph type="title"/>
          </p:nvPr>
        </p:nvSpPr>
        <p:spPr/>
        <p:txBody>
          <a:bodyPr/>
          <a:lstStyle/>
          <a:p>
            <a:r>
              <a:rPr lang="en-US" sz="3600" dirty="0"/>
              <a:t>Amphotericin Spectrum of Activity</a:t>
            </a:r>
          </a:p>
        </p:txBody>
      </p:sp>
    </p:spTree>
    <p:extLst>
      <p:ext uri="{BB962C8B-B14F-4D97-AF65-F5344CB8AC3E}">
        <p14:creationId xmlns:p14="http://schemas.microsoft.com/office/powerpoint/2010/main" val="28341613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2514961-5F06-4988-A962-0B958701A7E0}"/>
              </a:ext>
            </a:extLst>
          </p:cNvPr>
          <p:cNvSpPr/>
          <p:nvPr/>
        </p:nvSpPr>
        <p:spPr>
          <a:xfrm>
            <a:off x="2826943" y="4741251"/>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8B44D3AE-B086-4BCA-AC0C-FD8041DEC856}"/>
              </a:ext>
            </a:extLst>
          </p:cNvPr>
          <p:cNvSpPr txBox="1"/>
          <p:nvPr/>
        </p:nvSpPr>
        <p:spPr>
          <a:xfrm>
            <a:off x="2912804" y="4732086"/>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DFAD8B6-E6B9-45BE-A4FD-CC5159702592}"/>
              </a:ext>
            </a:extLst>
          </p:cNvPr>
          <p:cNvSpPr txBox="1"/>
          <p:nvPr/>
        </p:nvSpPr>
        <p:spPr>
          <a:xfrm>
            <a:off x="172193" y="1750454"/>
            <a:ext cx="8799609" cy="2169825"/>
          </a:xfrm>
          <a:prstGeom prst="rect">
            <a:avLst/>
          </a:prstGeom>
          <a:noFill/>
        </p:spPr>
        <p:txBody>
          <a:bodyPr wrap="square" rtlCol="0">
            <a:spAutoFit/>
          </a:bodyPr>
          <a:lstStyle/>
          <a:p>
            <a:pPr algn="ctr" defTabSz="685800" fontAlgn="auto">
              <a:spcBef>
                <a:spcPts val="0"/>
              </a:spcBef>
              <a:spcAft>
                <a:spcPts val="0"/>
              </a:spcAft>
            </a:pPr>
            <a:r>
              <a:rPr lang="de-AT" sz="45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When to DC primary PCP ppx once ART started, with an adequate CD4 response</a:t>
            </a:r>
            <a:endParaRPr lang="en-GB" sz="45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10966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D3F5593C-83C2-4631-9B8A-F74A30C47C67}"/>
              </a:ext>
            </a:extLst>
          </p:cNvPr>
          <p:cNvSpPr txBox="1"/>
          <p:nvPr/>
        </p:nvSpPr>
        <p:spPr>
          <a:xfrm>
            <a:off x="3647187" y="4824631"/>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$ 600</a:t>
            </a:r>
          </a:p>
        </p:txBody>
      </p:sp>
      <p:sp>
        <p:nvSpPr>
          <p:cNvPr id="9" name="Textfeld 8">
            <a:hlinkClick r:id="rId2" action="ppaction://hlinksldjump"/>
            <a:extLst>
              <a:ext uri="{FF2B5EF4-FFF2-40B4-BE49-F238E27FC236}">
                <a16:creationId xmlns:a16="http://schemas.microsoft.com/office/drawing/2014/main" id="{63886B1C-F146-47CD-9A22-FF61D5B3B8C2}"/>
              </a:ext>
            </a:extLst>
          </p:cNvPr>
          <p:cNvSpPr txBox="1"/>
          <p:nvPr/>
        </p:nvSpPr>
        <p:spPr>
          <a:xfrm>
            <a:off x="817565" y="1448247"/>
            <a:ext cx="7378926" cy="2862322"/>
          </a:xfrm>
          <a:prstGeom prst="rect">
            <a:avLst/>
          </a:prstGeom>
          <a:noFill/>
        </p:spPr>
        <p:txBody>
          <a:bodyPr wrap="square" rtlCol="0">
            <a:spAutoFit/>
          </a:bodyPr>
          <a:lstStyle/>
          <a:p>
            <a:pPr algn="ctr" defTabSz="685800" fontAlgn="auto">
              <a:spcBef>
                <a:spcPts val="0"/>
              </a:spcBef>
              <a:spcAft>
                <a:spcPts val="0"/>
              </a:spcAft>
            </a:pPr>
            <a:r>
              <a:rPr lang="de-AT" sz="36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&gt;3 months?</a:t>
            </a:r>
          </a:p>
          <a:p>
            <a:pPr algn="ctr" defTabSz="685800" fontAlgn="auto">
              <a:spcBef>
                <a:spcPts val="0"/>
              </a:spcBef>
              <a:spcAft>
                <a:spcPts val="0"/>
              </a:spcAft>
            </a:pPr>
            <a:endPar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514350" indent="-514350" algn="ctr" defTabSz="685800" fontAlgn="auto">
              <a:spcBef>
                <a:spcPts val="0"/>
              </a:spcBef>
              <a:spcAft>
                <a:spcPts val="0"/>
              </a:spcAft>
              <a:buFont typeface="Arial" panose="020B0604020202020204"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CD4 &gt;200 or ≥ 14%</a:t>
            </a:r>
          </a:p>
          <a:p>
            <a:pPr marL="514350" indent="-514350" algn="ctr" defTabSz="685800" fontAlgn="auto">
              <a:spcBef>
                <a:spcPts val="0"/>
              </a:spcBef>
              <a:spcAft>
                <a:spcPts val="0"/>
              </a:spcAft>
              <a:buFont typeface="Arial" panose="020B0604020202020204"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CD4 100-200 with undetectable VL </a:t>
            </a:r>
          </a:p>
        </p:txBody>
      </p:sp>
    </p:spTree>
    <p:extLst>
      <p:ext uri="{BB962C8B-B14F-4D97-AF65-F5344CB8AC3E}">
        <p14:creationId xmlns:p14="http://schemas.microsoft.com/office/powerpoint/2010/main" val="22764635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BF0B5586-924F-4AC1-8DFE-19CAD0DABB4D}"/>
              </a:ext>
            </a:extLst>
          </p:cNvPr>
          <p:cNvSpPr/>
          <p:nvPr/>
        </p:nvSpPr>
        <p:spPr>
          <a:xfrm>
            <a:off x="2826943" y="4564055"/>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E1F07E57-EABB-4136-9B11-6BDB80A91A37}"/>
              </a:ext>
            </a:extLst>
          </p:cNvPr>
          <p:cNvSpPr txBox="1"/>
          <p:nvPr/>
        </p:nvSpPr>
        <p:spPr>
          <a:xfrm>
            <a:off x="2912804" y="4554890"/>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69B386F-A297-4C37-9433-0ED43EAD7D17}"/>
              </a:ext>
            </a:extLst>
          </p:cNvPr>
          <p:cNvSpPr txBox="1"/>
          <p:nvPr/>
        </p:nvSpPr>
        <p:spPr>
          <a:xfrm>
            <a:off x="172193" y="1161653"/>
            <a:ext cx="8799609" cy="3139321"/>
          </a:xfrm>
          <a:prstGeom prst="rect">
            <a:avLst/>
          </a:prstGeom>
          <a:noFill/>
        </p:spPr>
        <p:txBody>
          <a:bodyPr wrap="square" rtlCol="0">
            <a:spAutoFit/>
          </a:bodyPr>
          <a:lstStyle/>
          <a:p>
            <a:pPr algn="ctr" defTabSz="685800" fontAlgn="auto">
              <a:spcBef>
                <a:spcPts val="0"/>
              </a:spcBef>
              <a:spcAft>
                <a:spcPts val="0"/>
              </a:spcAft>
            </a:pPr>
            <a:r>
              <a:rPr lang="de-AT" sz="49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On-Demand PrEP dosing for cisgender males who participate in receptive or insertive anal sex with other cisgender males</a:t>
            </a:r>
            <a:endParaRPr lang="en-GB" sz="49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274008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B24DCD6-A77E-47AA-9E76-768491B7AB21}"/>
              </a:ext>
            </a:extLst>
          </p:cNvPr>
          <p:cNvSpPr txBox="1"/>
          <p:nvPr/>
        </p:nvSpPr>
        <p:spPr>
          <a:xfrm>
            <a:off x="3647187" y="4753688"/>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$ 800</a:t>
            </a:r>
          </a:p>
        </p:txBody>
      </p:sp>
      <p:sp>
        <p:nvSpPr>
          <p:cNvPr id="9" name="Textfeld 8">
            <a:hlinkClick r:id="rId2" action="ppaction://hlinksldjump"/>
            <a:extLst>
              <a:ext uri="{FF2B5EF4-FFF2-40B4-BE49-F238E27FC236}">
                <a16:creationId xmlns:a16="http://schemas.microsoft.com/office/drawing/2014/main" id="{E04EA59F-023B-490A-9429-3EF236525812}"/>
              </a:ext>
            </a:extLst>
          </p:cNvPr>
          <p:cNvSpPr txBox="1"/>
          <p:nvPr/>
        </p:nvSpPr>
        <p:spPr>
          <a:xfrm>
            <a:off x="680406" y="1225649"/>
            <a:ext cx="7881265" cy="3208571"/>
          </a:xfrm>
          <a:prstGeom prst="rect">
            <a:avLst/>
          </a:prstGeom>
          <a:noFill/>
        </p:spPr>
        <p:txBody>
          <a:bodyPr wrap="square" rtlCol="0">
            <a:spAutoFit/>
          </a:bodyPr>
          <a:lstStyle/>
          <a:p>
            <a:pPr algn="ctr" defTabSz="685800" fontAlgn="auto">
              <a:spcBef>
                <a:spcPts val="0"/>
              </a:spcBef>
              <a:spcAft>
                <a:spcPts val="0"/>
              </a:spcAft>
            </a:pPr>
            <a:r>
              <a:rPr lang="de-AT" sz="405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the “2-1-1“ schedule?</a:t>
            </a:r>
          </a:p>
          <a:p>
            <a:pPr algn="ctr" defTabSz="685800" fontAlgn="auto">
              <a:spcBef>
                <a:spcPts val="0"/>
              </a:spcBef>
              <a:spcAft>
                <a:spcPts val="0"/>
              </a:spcAft>
            </a:pPr>
            <a:endPar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514350" indent="-514350" algn="ctr" defTabSz="685800" fontAlgn="auto">
              <a:spcBef>
                <a:spcPts val="0"/>
              </a:spcBef>
              <a:spcAft>
                <a:spcPts val="0"/>
              </a:spcAft>
              <a:buFont typeface="Arial" panose="020B0604020202020204" pitchFamily="34" charset="0"/>
              <a:buChar char="•"/>
            </a:pPr>
            <a:r>
              <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TDF/FTC 2 tablets 2-24 hours before encounter, then 1 tablet daily </a:t>
            </a:r>
          </a:p>
        </p:txBody>
      </p:sp>
    </p:spTree>
    <p:extLst>
      <p:ext uri="{BB962C8B-B14F-4D97-AF65-F5344CB8AC3E}">
        <p14:creationId xmlns:p14="http://schemas.microsoft.com/office/powerpoint/2010/main" val="1698096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700DEF26-D355-4597-BEFF-B490BEE7CE09}"/>
              </a:ext>
            </a:extLst>
          </p:cNvPr>
          <p:cNvSpPr/>
          <p:nvPr/>
        </p:nvSpPr>
        <p:spPr>
          <a:xfrm>
            <a:off x="2826943" y="5205898"/>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4A83BCEB-6A84-4F0F-A6E2-D7477078554F}"/>
              </a:ext>
            </a:extLst>
          </p:cNvPr>
          <p:cNvSpPr txBox="1"/>
          <p:nvPr/>
        </p:nvSpPr>
        <p:spPr>
          <a:xfrm>
            <a:off x="2912804" y="5196732"/>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3EA53D1-B28E-48FC-B1C2-704B42E42939}"/>
              </a:ext>
            </a:extLst>
          </p:cNvPr>
          <p:cNvSpPr txBox="1"/>
          <p:nvPr/>
        </p:nvSpPr>
        <p:spPr>
          <a:xfrm>
            <a:off x="652111" y="1335461"/>
            <a:ext cx="7839778" cy="2585323"/>
          </a:xfrm>
          <a:prstGeom prst="rect">
            <a:avLst/>
          </a:prstGeom>
          <a:noFill/>
        </p:spPr>
        <p:txBody>
          <a:bodyPr wrap="square" rtlCol="0">
            <a:spAutoFit/>
          </a:bodyPr>
          <a:lstStyle/>
          <a:p>
            <a:pPr algn="ctr" defTabSz="685800" fontAlgn="auto">
              <a:spcBef>
                <a:spcPts val="0"/>
              </a:spcBef>
              <a:spcAft>
                <a:spcPts val="0"/>
              </a:spcAft>
            </a:pPr>
            <a:r>
              <a:rPr lang="de-AT"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IV Acyclovir dosing for CNS infection in patients with CrCl &lt;10 or on HD</a:t>
            </a:r>
            <a:endParaRPr lang="en-GB"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35210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F393EE35-C843-47E1-9E13-A0597DBD7623}"/>
              </a:ext>
            </a:extLst>
          </p:cNvPr>
          <p:cNvSpPr txBox="1"/>
          <p:nvPr/>
        </p:nvSpPr>
        <p:spPr>
          <a:xfrm>
            <a:off x="3482189" y="5272336"/>
            <a:ext cx="2179622"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$ 1000</a:t>
            </a:r>
          </a:p>
        </p:txBody>
      </p:sp>
      <p:sp>
        <p:nvSpPr>
          <p:cNvPr id="9" name="Textfeld 8">
            <a:hlinkClick r:id="rId2" action="ppaction://hlinksldjump"/>
            <a:extLst>
              <a:ext uri="{FF2B5EF4-FFF2-40B4-BE49-F238E27FC236}">
                <a16:creationId xmlns:a16="http://schemas.microsoft.com/office/drawing/2014/main" id="{DF61F004-BAD2-4331-A881-FE5D319C0BA8}"/>
              </a:ext>
            </a:extLst>
          </p:cNvPr>
          <p:cNvSpPr txBox="1"/>
          <p:nvPr/>
        </p:nvSpPr>
        <p:spPr>
          <a:xfrm>
            <a:off x="-93846" y="1254121"/>
            <a:ext cx="9124749" cy="4131900"/>
          </a:xfrm>
          <a:prstGeom prst="rect">
            <a:avLst/>
          </a:prstGeom>
          <a:noFill/>
        </p:spPr>
        <p:txBody>
          <a:bodyPr wrap="square" rtlCol="0">
            <a:spAutoFit/>
          </a:bodyPr>
          <a:lstStyle/>
          <a:p>
            <a:pPr algn="ctr" defTabSz="685800" fontAlgn="auto">
              <a:spcBef>
                <a:spcPts val="0"/>
              </a:spcBef>
              <a:spcAft>
                <a:spcPts val="0"/>
              </a:spcAft>
            </a:pPr>
            <a:r>
              <a:rPr lang="de-AT" sz="375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7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5mg/kg q24h?</a:t>
            </a:r>
          </a:p>
          <a:p>
            <a:pPr algn="ctr" defTabSz="685800" fontAlgn="auto">
              <a:spcBef>
                <a:spcPts val="0"/>
              </a:spcBef>
              <a:spcAft>
                <a:spcPts val="0"/>
              </a:spcAft>
            </a:pPr>
            <a:endParaRPr lang="de-AT" sz="37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642938" indent="-642938" algn="ctr" defTabSz="685800" fontAlgn="auto">
              <a:spcBef>
                <a:spcPts val="0"/>
              </a:spcBef>
              <a:spcAft>
                <a:spcPts val="0"/>
              </a:spcAft>
              <a:buFont typeface="Arial" panose="020B0604020202020204" pitchFamily="34" charset="0"/>
              <a:buChar char="•"/>
            </a:pPr>
            <a:r>
              <a:rPr lang="de-AT" sz="37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Give after HD on dialysis days, e.g. 10PM</a:t>
            </a:r>
          </a:p>
          <a:p>
            <a:pPr marL="642938" indent="-642938" algn="ctr" defTabSz="685800" fontAlgn="auto">
              <a:spcBef>
                <a:spcPts val="0"/>
              </a:spcBef>
              <a:spcAft>
                <a:spcPts val="0"/>
              </a:spcAft>
              <a:buFont typeface="Arial" panose="020B0604020202020204" pitchFamily="34" charset="0"/>
              <a:buChar char="•"/>
            </a:pPr>
            <a:r>
              <a:rPr lang="de-AT" sz="37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IBW unless BMI &gt;30 (then use adjusted BW)</a:t>
            </a:r>
          </a:p>
          <a:p>
            <a:pPr marL="642938" indent="-642938" algn="ctr" defTabSz="685800" fontAlgn="auto">
              <a:spcBef>
                <a:spcPts val="0"/>
              </a:spcBef>
              <a:spcAft>
                <a:spcPts val="0"/>
              </a:spcAft>
              <a:buFont typeface="Arial" panose="020B0604020202020204" pitchFamily="34" charset="0"/>
              <a:buChar char="•"/>
            </a:pPr>
            <a:r>
              <a:rPr lang="de-AT" sz="37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Always ensure adequate hydration to prevent AKI</a:t>
            </a:r>
          </a:p>
        </p:txBody>
      </p:sp>
    </p:spTree>
    <p:extLst>
      <p:ext uri="{BB962C8B-B14F-4D97-AF65-F5344CB8AC3E}">
        <p14:creationId xmlns:p14="http://schemas.microsoft.com/office/powerpoint/2010/main" val="354595081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B1F5FC2-F178-4CEC-9B9E-7B8EF765DB2F}"/>
              </a:ext>
            </a:extLst>
          </p:cNvPr>
          <p:cNvSpPr/>
          <p:nvPr/>
        </p:nvSpPr>
        <p:spPr>
          <a:xfrm>
            <a:off x="2826943" y="5119190"/>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38259AB5-97B0-43A6-AE6C-0C42D3F59A63}"/>
              </a:ext>
            </a:extLst>
          </p:cNvPr>
          <p:cNvSpPr txBox="1"/>
          <p:nvPr/>
        </p:nvSpPr>
        <p:spPr>
          <a:xfrm>
            <a:off x="2912804" y="5110025"/>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295B47D7-0861-4F63-804E-79039035BFA4}"/>
              </a:ext>
            </a:extLst>
          </p:cNvPr>
          <p:cNvSpPr txBox="1"/>
          <p:nvPr/>
        </p:nvSpPr>
        <p:spPr>
          <a:xfrm>
            <a:off x="172193" y="1447224"/>
            <a:ext cx="8799609" cy="3416320"/>
          </a:xfrm>
          <a:prstGeom prst="rect">
            <a:avLst/>
          </a:prstGeom>
          <a:noFill/>
        </p:spPr>
        <p:txBody>
          <a:bodyPr wrap="square" rtlCol="0">
            <a:spAutoFit/>
          </a:bodyPr>
          <a:lstStyle/>
          <a:p>
            <a:pPr algn="ctr" defTabSz="685800" fontAlgn="auto">
              <a:spcBef>
                <a:spcPts val="0"/>
              </a:spcBef>
              <a:spcAft>
                <a:spcPts val="0"/>
              </a:spcAft>
            </a:pPr>
            <a:r>
              <a:rPr lang="de-AT"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Dose of Biktarvy (BIC/FTC/TAF) for HIV patients undergoing chronic hemodialysis</a:t>
            </a:r>
            <a:endParaRPr lang="en-GB"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279227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41B1A29-5B83-4164-B12D-24E5241925DE}"/>
              </a:ext>
            </a:extLst>
          </p:cNvPr>
          <p:cNvSpPr txBox="1"/>
          <p:nvPr/>
        </p:nvSpPr>
        <p:spPr>
          <a:xfrm>
            <a:off x="3647187" y="5154145"/>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$ 200</a:t>
            </a:r>
          </a:p>
        </p:txBody>
      </p:sp>
      <p:sp>
        <p:nvSpPr>
          <p:cNvPr id="9" name="Textfeld 8">
            <a:hlinkClick r:id="rId2" action="ppaction://hlinksldjump"/>
            <a:extLst>
              <a:ext uri="{FF2B5EF4-FFF2-40B4-BE49-F238E27FC236}">
                <a16:creationId xmlns:a16="http://schemas.microsoft.com/office/drawing/2014/main" id="{329C1AB8-8B82-474E-84C0-9859FFF19EC7}"/>
              </a:ext>
            </a:extLst>
          </p:cNvPr>
          <p:cNvSpPr txBox="1"/>
          <p:nvPr/>
        </p:nvSpPr>
        <p:spPr>
          <a:xfrm>
            <a:off x="0" y="855482"/>
            <a:ext cx="9144000" cy="3416320"/>
          </a:xfrm>
          <a:prstGeom prst="rect">
            <a:avLst/>
          </a:prstGeom>
          <a:noFill/>
        </p:spPr>
        <p:txBody>
          <a:bodyPr wrap="square" rtlCol="0">
            <a:spAutoFit/>
          </a:bodyPr>
          <a:lstStyle/>
          <a:p>
            <a:pPr algn="ctr" defTabSz="685800" fontAlgn="auto">
              <a:spcBef>
                <a:spcPts val="0"/>
              </a:spcBef>
              <a:spcAft>
                <a:spcPts val="0"/>
              </a:spcAft>
            </a:pPr>
            <a:r>
              <a:rPr lang="de-AT" sz="36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full dose?</a:t>
            </a:r>
          </a:p>
          <a:p>
            <a:pPr marL="514350" indent="-514350" algn="ctr" defTabSz="685800" fontAlgn="auto">
              <a:spcBef>
                <a:spcPts val="0"/>
              </a:spcBef>
              <a:spcAft>
                <a:spcPts val="0"/>
              </a:spcAft>
              <a:buFont typeface="Arial" panose="020B0604020202020204"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Not recommended if AKI or CrCl &lt;30 &amp; not on chronic hemodialysis </a:t>
            </a:r>
          </a:p>
          <a:p>
            <a:pPr marL="642938" indent="-642938" algn="ctr" defTabSz="685800" fontAlgn="auto">
              <a:spcBef>
                <a:spcPts val="0"/>
              </a:spcBef>
              <a:spcAft>
                <a:spcPts val="0"/>
              </a:spcAft>
              <a:buFont typeface="Arial" panose="020B0604020202020204" pitchFamily="34" charset="0"/>
              <a:buChar char="•"/>
            </a:pPr>
            <a:endPar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642938" indent="-642938" algn="ctr" defTabSz="685800" fontAlgn="auto">
              <a:spcBef>
                <a:spcPts val="0"/>
              </a:spcBef>
              <a:spcAft>
                <a:spcPts val="0"/>
              </a:spcAft>
              <a:buFont typeface="Arial" panose="020B0604020202020204" pitchFamily="34" charset="0"/>
              <a:buChar char="•"/>
            </a:pPr>
            <a:endParaRPr lang="de-AT" sz="3600" b="1"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Picture 4">
            <a:extLst>
              <a:ext uri="{FF2B5EF4-FFF2-40B4-BE49-F238E27FC236}">
                <a16:creationId xmlns:a16="http://schemas.microsoft.com/office/drawing/2014/main" id="{DA8A037B-F173-4659-9321-2D0BED7DCFA1}"/>
              </a:ext>
            </a:extLst>
          </p:cNvPr>
          <p:cNvPicPr>
            <a:picLocks noChangeAspect="1"/>
          </p:cNvPicPr>
          <p:nvPr/>
        </p:nvPicPr>
        <p:blipFill>
          <a:blip r:embed="rId3"/>
          <a:stretch>
            <a:fillRect/>
          </a:stretch>
        </p:blipFill>
        <p:spPr>
          <a:xfrm>
            <a:off x="3220330" y="3182082"/>
            <a:ext cx="2804402" cy="1753761"/>
          </a:xfrm>
          <a:prstGeom prst="rect">
            <a:avLst/>
          </a:prstGeom>
        </p:spPr>
      </p:pic>
    </p:spTree>
    <p:extLst>
      <p:ext uri="{BB962C8B-B14F-4D97-AF65-F5344CB8AC3E}">
        <p14:creationId xmlns:p14="http://schemas.microsoft.com/office/powerpoint/2010/main" val="4496033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550DB72-9115-4DC7-B15B-0B4274BD6092}"/>
              </a:ext>
            </a:extLst>
          </p:cNvPr>
          <p:cNvSpPr/>
          <p:nvPr/>
        </p:nvSpPr>
        <p:spPr>
          <a:xfrm>
            <a:off x="2826943" y="4795996"/>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55F03557-DF60-4C17-A621-B140D9F6F880}"/>
              </a:ext>
            </a:extLst>
          </p:cNvPr>
          <p:cNvSpPr txBox="1"/>
          <p:nvPr/>
        </p:nvSpPr>
        <p:spPr>
          <a:xfrm>
            <a:off x="2912804" y="4786831"/>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104D183D-66B7-4DA1-89B1-0796C84F67E8}"/>
              </a:ext>
            </a:extLst>
          </p:cNvPr>
          <p:cNvSpPr txBox="1"/>
          <p:nvPr/>
        </p:nvSpPr>
        <p:spPr>
          <a:xfrm>
            <a:off x="172193" y="1945234"/>
            <a:ext cx="8799609" cy="1754326"/>
          </a:xfrm>
          <a:prstGeom prst="rect">
            <a:avLst/>
          </a:prstGeom>
          <a:noFill/>
        </p:spPr>
        <p:txBody>
          <a:bodyPr wrap="square" rtlCol="0">
            <a:spAutoFit/>
          </a:bodyPr>
          <a:lstStyle/>
          <a:p>
            <a:pPr algn="ctr" defTabSz="685800" fontAlgn="auto">
              <a:spcBef>
                <a:spcPts val="0"/>
              </a:spcBef>
              <a:spcAft>
                <a:spcPts val="0"/>
              </a:spcAft>
            </a:pPr>
            <a:r>
              <a:rPr lang="en-GB"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Mutation associated with long term lamivudine (3TC) use</a:t>
            </a:r>
          </a:p>
        </p:txBody>
      </p:sp>
    </p:spTree>
    <p:extLst>
      <p:ext uri="{BB962C8B-B14F-4D97-AF65-F5344CB8AC3E}">
        <p14:creationId xmlns:p14="http://schemas.microsoft.com/office/powerpoint/2010/main" val="300889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92052D3-51FA-4884-A4FC-5330D16D5B5A}"/>
              </a:ext>
            </a:extLst>
          </p:cNvPr>
          <p:cNvSpPr txBox="1"/>
          <p:nvPr/>
        </p:nvSpPr>
        <p:spPr>
          <a:xfrm>
            <a:off x="3647188" y="5015526"/>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$ 400</a:t>
            </a:r>
          </a:p>
        </p:txBody>
      </p:sp>
      <p:sp>
        <p:nvSpPr>
          <p:cNvPr id="9" name="Textfeld 8">
            <a:hlinkClick r:id="rId2" action="ppaction://hlinksldjump"/>
            <a:extLst>
              <a:ext uri="{FF2B5EF4-FFF2-40B4-BE49-F238E27FC236}">
                <a16:creationId xmlns:a16="http://schemas.microsoft.com/office/drawing/2014/main" id="{FACB8B77-64DC-405D-B63B-BEF2A8A01E36}"/>
              </a:ext>
            </a:extLst>
          </p:cNvPr>
          <p:cNvSpPr txBox="1"/>
          <p:nvPr/>
        </p:nvSpPr>
        <p:spPr>
          <a:xfrm>
            <a:off x="-86627" y="1513084"/>
            <a:ext cx="9144000" cy="3970318"/>
          </a:xfrm>
          <a:prstGeom prst="rect">
            <a:avLst/>
          </a:prstGeom>
          <a:noFill/>
        </p:spPr>
        <p:txBody>
          <a:bodyPr wrap="square" rtlCol="0">
            <a:spAutoFit/>
          </a:bodyPr>
          <a:lstStyle/>
          <a:p>
            <a:pPr algn="ctr" defTabSz="685800" fontAlgn="auto">
              <a:spcBef>
                <a:spcPts val="0"/>
              </a:spcBef>
              <a:spcAft>
                <a:spcPts val="0"/>
              </a:spcAft>
            </a:pPr>
            <a:r>
              <a:rPr lang="de-AT" sz="36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the YMDD mutation?</a:t>
            </a:r>
          </a:p>
          <a:p>
            <a:pPr algn="ctr" defTabSz="685800" fontAlgn="auto">
              <a:spcBef>
                <a:spcPts val="0"/>
              </a:spcBef>
              <a:spcAft>
                <a:spcPts val="0"/>
              </a:spcAft>
            </a:pPr>
            <a:endPar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514350" indent="-514350" algn="ctr" defTabSz="685800" fontAlgn="auto">
              <a:spcBef>
                <a:spcPts val="0"/>
              </a:spcBef>
              <a:spcAft>
                <a:spcPts val="0"/>
              </a:spcAft>
              <a:buFont typeface="Arial" panose="020B0604020202020204"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Continue 3TC if benefits maintain</a:t>
            </a:r>
          </a:p>
          <a:p>
            <a:pPr marL="514350" indent="-514350" algn="ctr" defTabSz="685800" fontAlgn="auto">
              <a:spcBef>
                <a:spcPts val="0"/>
              </a:spcBef>
              <a:spcAft>
                <a:spcPts val="0"/>
              </a:spcAft>
              <a:buFont typeface="Arial" panose="020B0604020202020204"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D/C and monitor for flares</a:t>
            </a:r>
          </a:p>
          <a:p>
            <a:pPr marL="514350" indent="-514350" algn="ctr" defTabSz="685800" fontAlgn="auto">
              <a:spcBef>
                <a:spcPts val="0"/>
              </a:spcBef>
              <a:spcAft>
                <a:spcPts val="0"/>
              </a:spcAft>
              <a:buFont typeface="Arial" panose="020B0604020202020204"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Switch to alternative agent</a:t>
            </a:r>
          </a:p>
          <a:p>
            <a:pPr marL="514350" indent="-514350" algn="ctr" defTabSz="685800" fontAlgn="auto">
              <a:spcBef>
                <a:spcPts val="0"/>
              </a:spcBef>
              <a:spcAft>
                <a:spcPts val="0"/>
              </a:spcAft>
              <a:buFont typeface="Arial" panose="020B0604020202020204" pitchFamily="34" charset="0"/>
              <a:buChar char="•"/>
            </a:pPr>
            <a:endPar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299520412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E35807-A9C6-4A78-A5EB-EA05F25D9D06}"/>
              </a:ext>
            </a:extLst>
          </p:cNvPr>
          <p:cNvSpPr>
            <a:spLocks noGrp="1"/>
          </p:cNvSpPr>
          <p:nvPr>
            <p:ph idx="1"/>
          </p:nvPr>
        </p:nvSpPr>
        <p:spPr/>
        <p:txBody>
          <a:bodyPr/>
          <a:lstStyle/>
          <a:p>
            <a:r>
              <a:rPr lang="en-US" dirty="0"/>
              <a:t>Formulations available:</a:t>
            </a:r>
          </a:p>
          <a:p>
            <a:pPr marL="0" indent="0">
              <a:buNone/>
            </a:pPr>
            <a:endParaRPr lang="en-US" sz="800" dirty="0"/>
          </a:p>
          <a:p>
            <a:pPr lvl="1"/>
            <a:r>
              <a:rPr lang="en-US" sz="2400" b="1" dirty="0"/>
              <a:t>“Conventional” Amphotericin B deoxycholate (ABD, Fungizone®)</a:t>
            </a:r>
          </a:p>
          <a:p>
            <a:pPr marL="457200" lvl="1" indent="0">
              <a:buNone/>
            </a:pPr>
            <a:endParaRPr lang="en-US" sz="800" dirty="0"/>
          </a:p>
          <a:p>
            <a:pPr lvl="1"/>
            <a:r>
              <a:rPr lang="en-US" sz="2400" b="1" dirty="0"/>
              <a:t>Liposomal Amphotericin B (</a:t>
            </a:r>
            <a:r>
              <a:rPr lang="en-US" sz="2400" b="1" dirty="0" err="1"/>
              <a:t>Ambisome</a:t>
            </a:r>
            <a:r>
              <a:rPr lang="en-US" sz="2400" b="1" dirty="0"/>
              <a:t>®)</a:t>
            </a:r>
          </a:p>
          <a:p>
            <a:pPr lvl="1"/>
            <a:endParaRPr lang="en-US" sz="800" dirty="0"/>
          </a:p>
          <a:p>
            <a:pPr lvl="1"/>
            <a:r>
              <a:rPr lang="en-US" sz="2400" dirty="0"/>
              <a:t>Amphotericin B lipid complex (ABLC, </a:t>
            </a:r>
            <a:r>
              <a:rPr lang="en-US" sz="2400" dirty="0" err="1"/>
              <a:t>Abelcet</a:t>
            </a:r>
            <a:r>
              <a:rPr lang="en-US" sz="2400" dirty="0"/>
              <a:t>®)</a:t>
            </a:r>
          </a:p>
          <a:p>
            <a:pPr lvl="1"/>
            <a:endParaRPr lang="en-US" sz="800" dirty="0"/>
          </a:p>
          <a:p>
            <a:pPr lvl="1"/>
            <a:r>
              <a:rPr lang="en-US" sz="2400" dirty="0"/>
              <a:t>Amphotericin B cholesteryl sulfate complex (ABCD, </a:t>
            </a:r>
            <a:r>
              <a:rPr lang="en-US" sz="2400" dirty="0" err="1"/>
              <a:t>Amphotec</a:t>
            </a:r>
            <a:r>
              <a:rPr lang="en-US" sz="2400" dirty="0"/>
              <a:t>®) – not available in US</a:t>
            </a:r>
          </a:p>
          <a:p>
            <a:endParaRPr lang="en-US" dirty="0"/>
          </a:p>
        </p:txBody>
      </p:sp>
      <p:sp>
        <p:nvSpPr>
          <p:cNvPr id="3" name="Title 2">
            <a:extLst>
              <a:ext uri="{FF2B5EF4-FFF2-40B4-BE49-F238E27FC236}">
                <a16:creationId xmlns:a16="http://schemas.microsoft.com/office/drawing/2014/main" id="{50D67241-4324-4422-8029-BED2E4C9BF68}"/>
              </a:ext>
            </a:extLst>
          </p:cNvPr>
          <p:cNvSpPr>
            <a:spLocks noGrp="1"/>
          </p:cNvSpPr>
          <p:nvPr>
            <p:ph type="title"/>
          </p:nvPr>
        </p:nvSpPr>
        <p:spPr/>
        <p:txBody>
          <a:bodyPr/>
          <a:lstStyle/>
          <a:p>
            <a:r>
              <a:rPr lang="en-US" dirty="0"/>
              <a:t>Amphotericin </a:t>
            </a:r>
          </a:p>
        </p:txBody>
      </p:sp>
    </p:spTree>
    <p:extLst>
      <p:ext uri="{BB962C8B-B14F-4D97-AF65-F5344CB8AC3E}">
        <p14:creationId xmlns:p14="http://schemas.microsoft.com/office/powerpoint/2010/main" val="376536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8521ED4-B371-47BC-B1FA-9635A442A99A}"/>
              </a:ext>
            </a:extLst>
          </p:cNvPr>
          <p:cNvSpPr/>
          <p:nvPr/>
        </p:nvSpPr>
        <p:spPr>
          <a:xfrm>
            <a:off x="2826943" y="5056519"/>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0225BF2F-82AC-4793-85CC-CE4786488130}"/>
              </a:ext>
            </a:extLst>
          </p:cNvPr>
          <p:cNvSpPr txBox="1"/>
          <p:nvPr/>
        </p:nvSpPr>
        <p:spPr>
          <a:xfrm>
            <a:off x="2912804" y="5047353"/>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2EB55FF-7E1C-48E8-97BE-382338FDA74D}"/>
              </a:ext>
            </a:extLst>
          </p:cNvPr>
          <p:cNvSpPr txBox="1"/>
          <p:nvPr/>
        </p:nvSpPr>
        <p:spPr>
          <a:xfrm>
            <a:off x="172193" y="2065063"/>
            <a:ext cx="8799609" cy="1615827"/>
          </a:xfrm>
          <a:prstGeom prst="rect">
            <a:avLst/>
          </a:prstGeom>
          <a:noFill/>
        </p:spPr>
        <p:txBody>
          <a:bodyPr wrap="square" rtlCol="0">
            <a:spAutoFit/>
          </a:bodyPr>
          <a:lstStyle/>
          <a:p>
            <a:pPr algn="ctr" defTabSz="685800" fontAlgn="auto">
              <a:spcBef>
                <a:spcPts val="0"/>
              </a:spcBef>
              <a:spcAft>
                <a:spcPts val="0"/>
              </a:spcAft>
            </a:pPr>
            <a:r>
              <a:rPr lang="en-GB" sz="49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ARV that causes benign increases in serum creatinine</a:t>
            </a:r>
          </a:p>
        </p:txBody>
      </p:sp>
    </p:spTree>
    <p:extLst>
      <p:ext uri="{BB962C8B-B14F-4D97-AF65-F5344CB8AC3E}">
        <p14:creationId xmlns:p14="http://schemas.microsoft.com/office/powerpoint/2010/main" val="1537631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597F17F-6C4E-4DBA-9293-2030C5BE62B8}"/>
              </a:ext>
            </a:extLst>
          </p:cNvPr>
          <p:cNvSpPr txBox="1"/>
          <p:nvPr/>
        </p:nvSpPr>
        <p:spPr>
          <a:xfrm>
            <a:off x="3647187" y="4824631"/>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$ 600</a:t>
            </a:r>
          </a:p>
        </p:txBody>
      </p:sp>
      <p:sp>
        <p:nvSpPr>
          <p:cNvPr id="9" name="Textfeld 8">
            <a:hlinkClick r:id="rId2" action="ppaction://hlinksldjump"/>
            <a:extLst>
              <a:ext uri="{FF2B5EF4-FFF2-40B4-BE49-F238E27FC236}">
                <a16:creationId xmlns:a16="http://schemas.microsoft.com/office/drawing/2014/main" id="{A84E3BE7-6E40-4241-94E7-8EAB8AD2A00E}"/>
              </a:ext>
            </a:extLst>
          </p:cNvPr>
          <p:cNvSpPr txBox="1"/>
          <p:nvPr/>
        </p:nvSpPr>
        <p:spPr>
          <a:xfrm>
            <a:off x="383060" y="1847408"/>
            <a:ext cx="8285205" cy="2631490"/>
          </a:xfrm>
          <a:prstGeom prst="rect">
            <a:avLst/>
          </a:prstGeom>
          <a:noFill/>
        </p:spPr>
        <p:txBody>
          <a:bodyPr wrap="square" rtlCol="0">
            <a:spAutoFit/>
          </a:bodyPr>
          <a:lstStyle/>
          <a:p>
            <a:pPr algn="ctr" defTabSz="685800" fontAlgn="auto">
              <a:spcBef>
                <a:spcPts val="0"/>
              </a:spcBef>
              <a:spcAft>
                <a:spcPts val="0"/>
              </a:spcAft>
            </a:pPr>
            <a:r>
              <a:rPr lang="de-AT" sz="33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dolutegravir (DTG) or cobicistat (c)?</a:t>
            </a:r>
          </a:p>
          <a:p>
            <a:pPr algn="ctr" defTabSz="685800" fontAlgn="auto">
              <a:spcBef>
                <a:spcPts val="0"/>
              </a:spcBef>
              <a:spcAft>
                <a:spcPts val="0"/>
              </a:spcAft>
            </a:pPr>
            <a:endPar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642938" indent="-642938" algn="ctr" defTabSz="685800" fontAlgn="auto">
              <a:spcBef>
                <a:spcPts val="0"/>
              </a:spcBef>
              <a:spcAft>
                <a:spcPts val="0"/>
              </a:spcAft>
              <a:buFont typeface="Arial" panose="020B0604020202020204" pitchFamily="34" charset="0"/>
              <a:buChar char="•"/>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Blocks renal tubular secretion</a:t>
            </a:r>
          </a:p>
          <a:p>
            <a:pPr marL="642938" indent="-642938" algn="ctr" defTabSz="685800" fontAlgn="auto">
              <a:spcBef>
                <a:spcPts val="0"/>
              </a:spcBef>
              <a:spcAft>
                <a:spcPts val="0"/>
              </a:spcAft>
              <a:buFont typeface="Arial" panose="020B0604020202020204" pitchFamily="34" charset="0"/>
              <a:buChar char="•"/>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Increases Scr by 0.1 to 0.2 mg/dL</a:t>
            </a:r>
          </a:p>
        </p:txBody>
      </p:sp>
    </p:spTree>
    <p:extLst>
      <p:ext uri="{BB962C8B-B14F-4D97-AF65-F5344CB8AC3E}">
        <p14:creationId xmlns:p14="http://schemas.microsoft.com/office/powerpoint/2010/main" val="406839354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32F72B-73A7-4744-B149-E83378400B19}"/>
              </a:ext>
            </a:extLst>
          </p:cNvPr>
          <p:cNvSpPr/>
          <p:nvPr/>
        </p:nvSpPr>
        <p:spPr>
          <a:xfrm>
            <a:off x="2826943" y="4911191"/>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801AB334-3A4B-4D50-AEA2-EACD462A1998}"/>
              </a:ext>
            </a:extLst>
          </p:cNvPr>
          <p:cNvSpPr txBox="1"/>
          <p:nvPr/>
        </p:nvSpPr>
        <p:spPr>
          <a:xfrm>
            <a:off x="2912804" y="4902026"/>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7" name="Textfeld 16">
            <a:extLst>
              <a:ext uri="{FF2B5EF4-FFF2-40B4-BE49-F238E27FC236}">
                <a16:creationId xmlns:a16="http://schemas.microsoft.com/office/drawing/2014/main" id="{3969957C-26D6-40FB-882A-FA0A9E817208}"/>
              </a:ext>
            </a:extLst>
          </p:cNvPr>
          <p:cNvSpPr txBox="1"/>
          <p:nvPr/>
        </p:nvSpPr>
        <p:spPr>
          <a:xfrm>
            <a:off x="172193" y="1234727"/>
            <a:ext cx="8799609" cy="3416320"/>
          </a:xfrm>
          <a:prstGeom prst="rect">
            <a:avLst/>
          </a:prstGeom>
          <a:noFill/>
        </p:spPr>
        <p:txBody>
          <a:bodyPr wrap="square" rtlCol="0">
            <a:spAutoFit/>
          </a:bodyPr>
          <a:lstStyle/>
          <a:p>
            <a:pPr algn="ctr" defTabSz="685800" fontAlgn="auto">
              <a:spcBef>
                <a:spcPts val="0"/>
              </a:spcBef>
              <a:spcAft>
                <a:spcPts val="0"/>
              </a:spcAft>
            </a:pPr>
            <a:r>
              <a:rPr lang="en-US"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Botswana </a:t>
            </a:r>
            <a:r>
              <a:rPr lang="en-US" sz="3600" dirty="0" err="1">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Tsepamo</a:t>
            </a:r>
            <a:r>
              <a:rPr lang="en-US"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study: neural tube defects (NTD) with this ARV use during conception is much lower than previously reported</a:t>
            </a:r>
          </a:p>
          <a:p>
            <a:pPr algn="ctr" defTabSz="685800" fontAlgn="auto">
              <a:spcBef>
                <a:spcPts val="0"/>
              </a:spcBef>
              <a:spcAft>
                <a:spcPts val="0"/>
              </a:spcAft>
            </a:pPr>
            <a:endParaRPr lang="en-US"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defTabSz="685800" fontAlgn="auto">
              <a:spcBef>
                <a:spcPts val="0"/>
              </a:spcBef>
              <a:spcAft>
                <a:spcPts val="0"/>
              </a:spcAft>
            </a:pPr>
            <a:r>
              <a:rPr lang="en-US"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Moved ARV up as a recommended option for people of childbearing potential</a:t>
            </a:r>
          </a:p>
        </p:txBody>
      </p:sp>
    </p:spTree>
    <p:extLst>
      <p:ext uri="{BB962C8B-B14F-4D97-AF65-F5344CB8AC3E}">
        <p14:creationId xmlns:p14="http://schemas.microsoft.com/office/powerpoint/2010/main" val="273587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5263354-B516-4133-9AA2-FBBDC38B1D00}"/>
              </a:ext>
            </a:extLst>
          </p:cNvPr>
          <p:cNvSpPr txBox="1"/>
          <p:nvPr/>
        </p:nvSpPr>
        <p:spPr>
          <a:xfrm>
            <a:off x="3647187" y="4824631"/>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$ 800</a:t>
            </a:r>
          </a:p>
        </p:txBody>
      </p:sp>
      <p:sp>
        <p:nvSpPr>
          <p:cNvPr id="9" name="Textfeld 8">
            <a:hlinkClick r:id="rId2" action="ppaction://hlinksldjump"/>
            <a:extLst>
              <a:ext uri="{FF2B5EF4-FFF2-40B4-BE49-F238E27FC236}">
                <a16:creationId xmlns:a16="http://schemas.microsoft.com/office/drawing/2014/main" id="{5932BEEE-B317-4697-9171-C66E5AEA0B33}"/>
              </a:ext>
            </a:extLst>
          </p:cNvPr>
          <p:cNvSpPr txBox="1"/>
          <p:nvPr/>
        </p:nvSpPr>
        <p:spPr>
          <a:xfrm>
            <a:off x="664143" y="1271622"/>
            <a:ext cx="8013528" cy="4154984"/>
          </a:xfrm>
          <a:prstGeom prst="rect">
            <a:avLst/>
          </a:prstGeom>
          <a:noFill/>
        </p:spPr>
        <p:txBody>
          <a:bodyPr wrap="square" rtlCol="0">
            <a:spAutoFit/>
          </a:bodyPr>
          <a:lstStyle/>
          <a:p>
            <a:pPr algn="ctr" defTabSz="685800" fontAlgn="auto">
              <a:spcBef>
                <a:spcPts val="0"/>
              </a:spcBef>
              <a:spcAft>
                <a:spcPts val="0"/>
              </a:spcAft>
            </a:pPr>
            <a:r>
              <a:rPr lang="de-AT" sz="33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endParaRPr lang="de-AT" sz="33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defTabSz="685800" fontAlgn="auto">
              <a:spcBef>
                <a:spcPts val="0"/>
              </a:spcBef>
              <a:spcAft>
                <a:spcPts val="0"/>
              </a:spcAft>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dolutegravir (DTG)?</a:t>
            </a:r>
          </a:p>
          <a:p>
            <a:pPr algn="ctr" defTabSz="685800" fontAlgn="auto">
              <a:spcBef>
                <a:spcPts val="0"/>
              </a:spcBef>
              <a:spcAft>
                <a:spcPts val="0"/>
              </a:spcAft>
            </a:pPr>
            <a:endPar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514350" indent="-514350" algn="ctr" defTabSz="685800" fontAlgn="auto">
              <a:spcBef>
                <a:spcPts val="0"/>
              </a:spcBef>
              <a:spcAft>
                <a:spcPts val="0"/>
              </a:spcAft>
              <a:buFont typeface="Arial" panose="020B0604020202020204" pitchFamily="34" charset="0"/>
              <a:buChar char="•"/>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Prevalence lower than preliminary data</a:t>
            </a:r>
          </a:p>
          <a:p>
            <a:pPr marL="514350" indent="-514350" algn="ctr" defTabSz="685800" fontAlgn="auto">
              <a:spcBef>
                <a:spcPts val="0"/>
              </a:spcBef>
              <a:spcAft>
                <a:spcPts val="0"/>
              </a:spcAft>
              <a:buFont typeface="Arial" panose="020B0604020202020204" pitchFamily="34" charset="0"/>
              <a:buChar char="•"/>
            </a:pPr>
            <a:endPar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514350" indent="-514350" algn="ctr" defTabSz="685800" fontAlgn="auto">
              <a:spcBef>
                <a:spcPts val="0"/>
              </a:spcBef>
              <a:spcAft>
                <a:spcPts val="0"/>
              </a:spcAft>
              <a:buFont typeface="Arial" panose="020B0604020202020204" pitchFamily="34" charset="0"/>
              <a:buChar char="•"/>
            </a:pPr>
            <a:endPar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defTabSz="685800" fontAlgn="auto">
              <a:spcBef>
                <a:spcPts val="0"/>
              </a:spcBef>
              <a:spcAft>
                <a:spcPts val="0"/>
              </a:spcAft>
            </a:pPr>
            <a:endPar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335957850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32ED858B-F0B4-4ED4-89D7-A93280FB9D72}"/>
              </a:ext>
            </a:extLst>
          </p:cNvPr>
          <p:cNvSpPr/>
          <p:nvPr/>
        </p:nvSpPr>
        <p:spPr>
          <a:xfrm>
            <a:off x="2826943" y="5040361"/>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F5120A8B-56D5-4E1E-B8E2-329D9BF817A6}"/>
              </a:ext>
            </a:extLst>
          </p:cNvPr>
          <p:cNvSpPr txBox="1"/>
          <p:nvPr/>
        </p:nvSpPr>
        <p:spPr>
          <a:xfrm>
            <a:off x="2912804" y="5031196"/>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57E49A0-FB76-40B2-8BF3-AB6AF2E51237}"/>
              </a:ext>
            </a:extLst>
          </p:cNvPr>
          <p:cNvSpPr txBox="1"/>
          <p:nvPr/>
        </p:nvSpPr>
        <p:spPr>
          <a:xfrm>
            <a:off x="737036" y="1369945"/>
            <a:ext cx="7669924" cy="3416320"/>
          </a:xfrm>
          <a:prstGeom prst="rect">
            <a:avLst/>
          </a:prstGeom>
          <a:noFill/>
        </p:spPr>
        <p:txBody>
          <a:bodyPr wrap="square">
            <a:spAutoFit/>
          </a:bodyPr>
          <a:lstStyle/>
          <a:p>
            <a:pPr algn="ctr" defTabSz="685800" fontAlgn="auto">
              <a:spcBef>
                <a:spcPts val="0"/>
              </a:spcBef>
              <a:spcAft>
                <a:spcPts val="0"/>
              </a:spcAft>
            </a:pPr>
            <a:r>
              <a:rPr lang="en-US"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CrCl cut-off at which dolutegravir-abacavir-lamivudine will require separation </a:t>
            </a:r>
            <a:endParaRPr lang="de-AT"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64598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02DE18-BD0F-4B29-918B-9F22409E499A}"/>
              </a:ext>
            </a:extLst>
          </p:cNvPr>
          <p:cNvSpPr txBox="1"/>
          <p:nvPr/>
        </p:nvSpPr>
        <p:spPr>
          <a:xfrm>
            <a:off x="3482189" y="4835125"/>
            <a:ext cx="2179622"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$ 1000</a:t>
            </a:r>
          </a:p>
        </p:txBody>
      </p:sp>
      <p:sp>
        <p:nvSpPr>
          <p:cNvPr id="9" name="Textfeld 8">
            <a:hlinkClick r:id="rId2" action="ppaction://hlinksldjump"/>
            <a:extLst>
              <a:ext uri="{FF2B5EF4-FFF2-40B4-BE49-F238E27FC236}">
                <a16:creationId xmlns:a16="http://schemas.microsoft.com/office/drawing/2014/main" id="{4C1C17B3-E4E6-4743-810F-908470783230}"/>
              </a:ext>
            </a:extLst>
          </p:cNvPr>
          <p:cNvSpPr txBox="1"/>
          <p:nvPr/>
        </p:nvSpPr>
        <p:spPr>
          <a:xfrm>
            <a:off x="-468207" y="1136016"/>
            <a:ext cx="9727325" cy="3554819"/>
          </a:xfrm>
          <a:prstGeom prst="rect">
            <a:avLst/>
          </a:prstGeom>
          <a:noFill/>
        </p:spPr>
        <p:txBody>
          <a:bodyPr wrap="square" rtlCol="0">
            <a:spAutoFit/>
          </a:bodyPr>
          <a:lstStyle/>
          <a:p>
            <a:pPr algn="ctr" defTabSz="685800" fontAlgn="auto">
              <a:spcBef>
                <a:spcPts val="0"/>
              </a:spcBef>
              <a:spcAft>
                <a:spcPts val="0"/>
              </a:spcAft>
            </a:pPr>
            <a:r>
              <a:rPr lang="de-AT" sz="375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7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CrCl &lt;30 mL/min?</a:t>
            </a:r>
          </a:p>
          <a:p>
            <a:pPr algn="ctr" defTabSz="685800" fontAlgn="auto">
              <a:spcBef>
                <a:spcPts val="0"/>
              </a:spcBef>
              <a:spcAft>
                <a:spcPts val="0"/>
              </a:spcAft>
            </a:pPr>
            <a:endParaRPr lang="de-AT" sz="37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514350" indent="-514350" algn="ctr" defTabSz="685800" fontAlgn="auto">
              <a:spcBef>
                <a:spcPts val="0"/>
              </a:spcBef>
              <a:spcAft>
                <a:spcPts val="0"/>
              </a:spcAft>
              <a:buFont typeface="Arial" panose="020B0604020202020204" pitchFamily="34" charset="0"/>
              <a:buChar char="•"/>
            </a:pPr>
            <a:r>
              <a:rPr lang="de-AT" sz="37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Higher doses of 3TC generally well tolerated</a:t>
            </a:r>
          </a:p>
          <a:p>
            <a:pPr marL="514350" indent="-514350" algn="ctr" defTabSz="685800" fontAlgn="auto">
              <a:spcBef>
                <a:spcPts val="0"/>
              </a:spcBef>
              <a:spcAft>
                <a:spcPts val="0"/>
              </a:spcAft>
              <a:buFont typeface="Arial" panose="020B0604020202020204" pitchFamily="34" charset="0"/>
              <a:buChar char="•"/>
            </a:pPr>
            <a:r>
              <a:rPr lang="de-AT" sz="37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Convenience of single-tablet-regimen</a:t>
            </a:r>
          </a:p>
          <a:p>
            <a:pPr marL="514350" indent="-514350" algn="ctr" defTabSz="685800" fontAlgn="auto">
              <a:spcBef>
                <a:spcPts val="0"/>
              </a:spcBef>
              <a:spcAft>
                <a:spcPts val="0"/>
              </a:spcAft>
              <a:buFont typeface="Arial" panose="020B0604020202020204" pitchFamily="34" charset="0"/>
              <a:buChar char="•"/>
            </a:pPr>
            <a:endParaRPr lang="de-AT" sz="37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7899567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09AC8E-63A5-44D5-88B8-0A8EF9552B2E}"/>
              </a:ext>
            </a:extLst>
          </p:cNvPr>
          <p:cNvSpPr>
            <a:spLocks noGrp="1"/>
          </p:cNvSpPr>
          <p:nvPr>
            <p:ph type="title"/>
          </p:nvPr>
        </p:nvSpPr>
        <p:spPr/>
        <p:txBody>
          <a:bodyPr/>
          <a:lstStyle/>
          <a:p>
            <a:r>
              <a:rPr lang="en-US" dirty="0"/>
              <a:t>Formulation Comparisons</a:t>
            </a:r>
          </a:p>
        </p:txBody>
      </p:sp>
      <p:pic>
        <p:nvPicPr>
          <p:cNvPr id="5" name="Picture 4">
            <a:extLst>
              <a:ext uri="{FF2B5EF4-FFF2-40B4-BE49-F238E27FC236}">
                <a16:creationId xmlns:a16="http://schemas.microsoft.com/office/drawing/2014/main" id="{AE26C3AA-E6D4-4CE2-A7DB-FFFD4E0C936B}"/>
              </a:ext>
            </a:extLst>
          </p:cNvPr>
          <p:cNvPicPr>
            <a:picLocks noChangeAspect="1"/>
          </p:cNvPicPr>
          <p:nvPr/>
        </p:nvPicPr>
        <p:blipFill>
          <a:blip r:embed="rId3"/>
          <a:stretch>
            <a:fillRect/>
          </a:stretch>
        </p:blipFill>
        <p:spPr>
          <a:xfrm>
            <a:off x="1000897" y="1551940"/>
            <a:ext cx="6895070" cy="4426569"/>
          </a:xfrm>
          <a:prstGeom prst="rect">
            <a:avLst/>
          </a:prstGeom>
        </p:spPr>
      </p:pic>
      <p:sp>
        <p:nvSpPr>
          <p:cNvPr id="6" name="Rectangle 5">
            <a:extLst>
              <a:ext uri="{FF2B5EF4-FFF2-40B4-BE49-F238E27FC236}">
                <a16:creationId xmlns:a16="http://schemas.microsoft.com/office/drawing/2014/main" id="{1EDB2344-1584-4D34-B9D2-D34ED4B652B1}"/>
              </a:ext>
            </a:extLst>
          </p:cNvPr>
          <p:cNvSpPr/>
          <p:nvPr/>
        </p:nvSpPr>
        <p:spPr>
          <a:xfrm>
            <a:off x="2718485" y="2879124"/>
            <a:ext cx="5177481" cy="234779"/>
          </a:xfrm>
          <a:prstGeom prst="rect">
            <a:avLst/>
          </a:prstGeom>
          <a:solidFill>
            <a:srgbClr val="FFFF00">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DCFF5C-65FE-4B75-91E2-7ADAF576D508}"/>
              </a:ext>
            </a:extLst>
          </p:cNvPr>
          <p:cNvSpPr txBox="1"/>
          <p:nvPr/>
        </p:nvSpPr>
        <p:spPr>
          <a:xfrm>
            <a:off x="0" y="6519446"/>
            <a:ext cx="3591817" cy="338554"/>
          </a:xfrm>
          <a:prstGeom prst="rect">
            <a:avLst/>
          </a:prstGeom>
          <a:noFill/>
        </p:spPr>
        <p:txBody>
          <a:bodyPr wrap="none" rtlCol="0">
            <a:spAutoFit/>
          </a:bodyPr>
          <a:lstStyle/>
          <a:p>
            <a:r>
              <a:rPr lang="en-US" sz="1600" dirty="0"/>
              <a:t>(Wingard et al. </a:t>
            </a:r>
            <a:r>
              <a:rPr lang="en-US" sz="1600" i="1" dirty="0"/>
              <a:t>CID</a:t>
            </a:r>
            <a:r>
              <a:rPr lang="en-US" sz="1600" dirty="0"/>
              <a:t> 2000;31:1155-63)</a:t>
            </a:r>
          </a:p>
        </p:txBody>
      </p:sp>
    </p:spTree>
    <p:extLst>
      <p:ext uri="{BB962C8B-B14F-4D97-AF65-F5344CB8AC3E}">
        <p14:creationId xmlns:p14="http://schemas.microsoft.com/office/powerpoint/2010/main" val="3968309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2F83DB-E96B-4B3A-9A89-A85201C82DF7}"/>
              </a:ext>
            </a:extLst>
          </p:cNvPr>
          <p:cNvSpPr>
            <a:spLocks noGrp="1"/>
          </p:cNvSpPr>
          <p:nvPr>
            <p:ph type="title"/>
          </p:nvPr>
        </p:nvSpPr>
        <p:spPr/>
        <p:txBody>
          <a:bodyPr/>
          <a:lstStyle/>
          <a:p>
            <a:r>
              <a:rPr lang="en-US" dirty="0"/>
              <a:t>Formulation Comparisons</a:t>
            </a:r>
          </a:p>
        </p:txBody>
      </p:sp>
      <p:pic>
        <p:nvPicPr>
          <p:cNvPr id="5" name="Picture 4">
            <a:extLst>
              <a:ext uri="{FF2B5EF4-FFF2-40B4-BE49-F238E27FC236}">
                <a16:creationId xmlns:a16="http://schemas.microsoft.com/office/drawing/2014/main" id="{A5076CEF-0D0B-4E1E-9DB0-F6476B3A0BCF}"/>
              </a:ext>
            </a:extLst>
          </p:cNvPr>
          <p:cNvPicPr>
            <a:picLocks noChangeAspect="1"/>
          </p:cNvPicPr>
          <p:nvPr/>
        </p:nvPicPr>
        <p:blipFill>
          <a:blip r:embed="rId2"/>
          <a:stretch>
            <a:fillRect/>
          </a:stretch>
        </p:blipFill>
        <p:spPr>
          <a:xfrm>
            <a:off x="1647655" y="1457694"/>
            <a:ext cx="5083855" cy="4366134"/>
          </a:xfrm>
          <a:prstGeom prst="rect">
            <a:avLst/>
          </a:prstGeom>
        </p:spPr>
      </p:pic>
      <p:sp>
        <p:nvSpPr>
          <p:cNvPr id="6" name="Rectangle 5">
            <a:extLst>
              <a:ext uri="{FF2B5EF4-FFF2-40B4-BE49-F238E27FC236}">
                <a16:creationId xmlns:a16="http://schemas.microsoft.com/office/drawing/2014/main" id="{9282A970-1732-41CE-AEA6-843ACFAB0746}"/>
              </a:ext>
            </a:extLst>
          </p:cNvPr>
          <p:cNvSpPr/>
          <p:nvPr/>
        </p:nvSpPr>
        <p:spPr>
          <a:xfrm>
            <a:off x="3669957" y="2520778"/>
            <a:ext cx="2928552" cy="556054"/>
          </a:xfrm>
          <a:prstGeom prst="rect">
            <a:avLst/>
          </a:prstGeom>
          <a:solidFill>
            <a:srgbClr val="FFFF00">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248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63F19BC-8B22-4BC4-A867-F3296357FDDE}"/>
              </a:ext>
            </a:extLst>
          </p:cNvPr>
          <p:cNvPicPr>
            <a:picLocks noGrp="1" noChangeAspect="1"/>
          </p:cNvPicPr>
          <p:nvPr>
            <p:ph idx="1"/>
          </p:nvPr>
        </p:nvPicPr>
        <p:blipFill>
          <a:blip r:embed="rId3"/>
          <a:stretch>
            <a:fillRect/>
          </a:stretch>
        </p:blipFill>
        <p:spPr>
          <a:xfrm>
            <a:off x="2185178" y="1977080"/>
            <a:ext cx="4392046" cy="3583331"/>
          </a:xfrm>
        </p:spPr>
      </p:pic>
      <p:sp>
        <p:nvSpPr>
          <p:cNvPr id="3" name="Title 2">
            <a:extLst>
              <a:ext uri="{FF2B5EF4-FFF2-40B4-BE49-F238E27FC236}">
                <a16:creationId xmlns:a16="http://schemas.microsoft.com/office/drawing/2014/main" id="{B67EDD92-FF7E-4019-9E34-C63DEAFF6984}"/>
              </a:ext>
            </a:extLst>
          </p:cNvPr>
          <p:cNvSpPr>
            <a:spLocks noGrp="1"/>
          </p:cNvSpPr>
          <p:nvPr>
            <p:ph type="title"/>
          </p:nvPr>
        </p:nvSpPr>
        <p:spPr/>
        <p:txBody>
          <a:bodyPr/>
          <a:lstStyle/>
          <a:p>
            <a:r>
              <a:rPr lang="en-US" dirty="0"/>
              <a:t>Formulation Comparisons </a:t>
            </a:r>
          </a:p>
        </p:txBody>
      </p:sp>
      <p:sp>
        <p:nvSpPr>
          <p:cNvPr id="6" name="TextBox 5">
            <a:extLst>
              <a:ext uri="{FF2B5EF4-FFF2-40B4-BE49-F238E27FC236}">
                <a16:creationId xmlns:a16="http://schemas.microsoft.com/office/drawing/2014/main" id="{48FB2620-C56C-4DB6-8F41-E56AAF2E8E86}"/>
              </a:ext>
            </a:extLst>
          </p:cNvPr>
          <p:cNvSpPr txBox="1"/>
          <p:nvPr/>
        </p:nvSpPr>
        <p:spPr>
          <a:xfrm>
            <a:off x="0" y="6519446"/>
            <a:ext cx="3345788" cy="338554"/>
          </a:xfrm>
          <a:prstGeom prst="rect">
            <a:avLst/>
          </a:prstGeom>
          <a:noFill/>
        </p:spPr>
        <p:txBody>
          <a:bodyPr wrap="none" rtlCol="0">
            <a:spAutoFit/>
          </a:bodyPr>
          <a:lstStyle/>
          <a:p>
            <a:r>
              <a:rPr lang="en-US" sz="1600" dirty="0"/>
              <a:t>(</a:t>
            </a:r>
            <a:r>
              <a:rPr lang="en-US" sz="1600" dirty="0" err="1"/>
              <a:t>Groll</a:t>
            </a:r>
            <a:r>
              <a:rPr lang="en-US" sz="1600" dirty="0"/>
              <a:t> et al. </a:t>
            </a:r>
            <a:r>
              <a:rPr lang="en-US" sz="1600" i="1" dirty="0"/>
              <a:t>JID</a:t>
            </a:r>
            <a:r>
              <a:rPr lang="en-US" sz="1600" dirty="0"/>
              <a:t> 2000;182:274-282)</a:t>
            </a:r>
          </a:p>
        </p:txBody>
      </p:sp>
    </p:spTree>
    <p:extLst>
      <p:ext uri="{BB962C8B-B14F-4D97-AF65-F5344CB8AC3E}">
        <p14:creationId xmlns:p14="http://schemas.microsoft.com/office/powerpoint/2010/main" val="2445934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37F94F-55FC-43DD-8FBC-49A523C2DF63}"/>
              </a:ext>
            </a:extLst>
          </p:cNvPr>
          <p:cNvSpPr>
            <a:spLocks noGrp="1"/>
          </p:cNvSpPr>
          <p:nvPr>
            <p:ph idx="1"/>
          </p:nvPr>
        </p:nvSpPr>
        <p:spPr/>
        <p:txBody>
          <a:bodyPr/>
          <a:lstStyle/>
          <a:p>
            <a:r>
              <a:rPr lang="en-US" dirty="0"/>
              <a:t>“Conventional” deoxycholate (</a:t>
            </a:r>
            <a:r>
              <a:rPr lang="en-US" sz="2800" dirty="0"/>
              <a:t>Fungizone®)</a:t>
            </a:r>
            <a:endParaRPr lang="en-US" dirty="0"/>
          </a:p>
          <a:p>
            <a:pPr lvl="1"/>
            <a:r>
              <a:rPr lang="en-US" dirty="0"/>
              <a:t>0.3 mg/kg for </a:t>
            </a:r>
            <a:r>
              <a:rPr lang="en-US" i="1" dirty="0"/>
              <a:t>C. glabrata </a:t>
            </a:r>
            <a:r>
              <a:rPr lang="en-US" dirty="0"/>
              <a:t>UTI</a:t>
            </a:r>
          </a:p>
          <a:p>
            <a:pPr lvl="1"/>
            <a:r>
              <a:rPr lang="en-US" dirty="0"/>
              <a:t>0.6 mg/kg for invasive </a:t>
            </a:r>
            <a:r>
              <a:rPr lang="en-US" i="1" dirty="0"/>
              <a:t>Candida spp</a:t>
            </a:r>
            <a:r>
              <a:rPr lang="en-US" dirty="0"/>
              <a:t>. infection</a:t>
            </a:r>
          </a:p>
          <a:p>
            <a:pPr lvl="1"/>
            <a:r>
              <a:rPr lang="en-US" dirty="0"/>
              <a:t>0.7 mg/kg for Cryptococcal meningitis </a:t>
            </a:r>
          </a:p>
          <a:p>
            <a:pPr lvl="1"/>
            <a:r>
              <a:rPr lang="en-US" dirty="0"/>
              <a:t>1-1.5 mg/kg for </a:t>
            </a:r>
            <a:r>
              <a:rPr lang="en-US" i="1" dirty="0"/>
              <a:t>Aspergillus spp. </a:t>
            </a:r>
            <a:r>
              <a:rPr lang="en-US" dirty="0"/>
              <a:t>infection</a:t>
            </a:r>
          </a:p>
          <a:p>
            <a:pPr lvl="1"/>
            <a:endParaRPr lang="en-US" dirty="0"/>
          </a:p>
          <a:p>
            <a:r>
              <a:rPr lang="en-US" dirty="0"/>
              <a:t>Liposomal </a:t>
            </a:r>
            <a:r>
              <a:rPr lang="en-US" dirty="0" err="1"/>
              <a:t>ampho</a:t>
            </a:r>
            <a:r>
              <a:rPr lang="en-US" dirty="0"/>
              <a:t> (</a:t>
            </a:r>
            <a:r>
              <a:rPr lang="en-US" dirty="0" err="1"/>
              <a:t>Ambisome</a:t>
            </a:r>
            <a:r>
              <a:rPr lang="en-US" sz="2800" dirty="0"/>
              <a:t>®)</a:t>
            </a:r>
          </a:p>
          <a:p>
            <a:pPr lvl="1"/>
            <a:r>
              <a:rPr lang="en-US" dirty="0"/>
              <a:t>3 mg/kg for </a:t>
            </a:r>
            <a:r>
              <a:rPr lang="en-US" i="1" dirty="0"/>
              <a:t>Cryptococcal </a:t>
            </a:r>
            <a:r>
              <a:rPr lang="en-US" dirty="0"/>
              <a:t>meningitis</a:t>
            </a:r>
          </a:p>
          <a:p>
            <a:pPr lvl="1"/>
            <a:r>
              <a:rPr lang="en-US" dirty="0"/>
              <a:t>5-10 mg/kg for mucormycosis  </a:t>
            </a:r>
          </a:p>
        </p:txBody>
      </p:sp>
      <p:sp>
        <p:nvSpPr>
          <p:cNvPr id="3" name="Title 2">
            <a:extLst>
              <a:ext uri="{FF2B5EF4-FFF2-40B4-BE49-F238E27FC236}">
                <a16:creationId xmlns:a16="http://schemas.microsoft.com/office/drawing/2014/main" id="{0929E882-CDF4-4DF7-B474-954175D52816}"/>
              </a:ext>
            </a:extLst>
          </p:cNvPr>
          <p:cNvSpPr>
            <a:spLocks noGrp="1"/>
          </p:cNvSpPr>
          <p:nvPr>
            <p:ph type="title"/>
          </p:nvPr>
        </p:nvSpPr>
        <p:spPr/>
        <p:txBody>
          <a:bodyPr/>
          <a:lstStyle/>
          <a:p>
            <a:r>
              <a:rPr lang="en-US" dirty="0"/>
              <a:t>Amphotericin Dosage Range</a:t>
            </a:r>
          </a:p>
        </p:txBody>
      </p:sp>
    </p:spTree>
    <p:extLst>
      <p:ext uri="{BB962C8B-B14F-4D97-AF65-F5344CB8AC3E}">
        <p14:creationId xmlns:p14="http://schemas.microsoft.com/office/powerpoint/2010/main" val="1471865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B929E4-9616-4576-8668-4F221F25B8BF}"/>
              </a:ext>
            </a:extLst>
          </p:cNvPr>
          <p:cNvSpPr>
            <a:spLocks noGrp="1"/>
          </p:cNvSpPr>
          <p:nvPr>
            <p:ph idx="1"/>
          </p:nvPr>
        </p:nvSpPr>
        <p:spPr/>
        <p:txBody>
          <a:bodyPr/>
          <a:lstStyle/>
          <a:p>
            <a:r>
              <a:rPr lang="en-US" dirty="0"/>
              <a:t>Nephrotoxicity </a:t>
            </a:r>
          </a:p>
          <a:p>
            <a:pPr lvl="1"/>
            <a:r>
              <a:rPr lang="en-US" dirty="0"/>
              <a:t>Azotemia due to dose-dependent decrease in the GFR</a:t>
            </a:r>
          </a:p>
          <a:p>
            <a:pPr lvl="2"/>
            <a:r>
              <a:rPr lang="en-US" dirty="0"/>
              <a:t>Vasoconstrictive effect on afferent arteriole </a:t>
            </a:r>
          </a:p>
          <a:p>
            <a:pPr lvl="2"/>
            <a:r>
              <a:rPr lang="en-US" dirty="0"/>
              <a:t>Expect creatinine to rise to 2-3 mg/dl at therapeutic doses</a:t>
            </a:r>
          </a:p>
          <a:p>
            <a:pPr lvl="2"/>
            <a:r>
              <a:rPr lang="en-US" dirty="0"/>
              <a:t>Permanent loss of renal function is rare; GFR returns to baseline following cessation of therapy</a:t>
            </a:r>
          </a:p>
        </p:txBody>
      </p:sp>
      <p:sp>
        <p:nvSpPr>
          <p:cNvPr id="3" name="Title 2">
            <a:extLst>
              <a:ext uri="{FF2B5EF4-FFF2-40B4-BE49-F238E27FC236}">
                <a16:creationId xmlns:a16="http://schemas.microsoft.com/office/drawing/2014/main" id="{F5C3955E-3EB0-461D-A226-5405C571C53D}"/>
              </a:ext>
            </a:extLst>
          </p:cNvPr>
          <p:cNvSpPr>
            <a:spLocks noGrp="1"/>
          </p:cNvSpPr>
          <p:nvPr>
            <p:ph type="title"/>
          </p:nvPr>
        </p:nvSpPr>
        <p:spPr/>
        <p:txBody>
          <a:bodyPr/>
          <a:lstStyle/>
          <a:p>
            <a:r>
              <a:rPr lang="en-US" dirty="0"/>
              <a:t>Amphotericin Toxicity</a:t>
            </a:r>
          </a:p>
        </p:txBody>
      </p:sp>
    </p:spTree>
    <p:extLst>
      <p:ext uri="{BB962C8B-B14F-4D97-AF65-F5344CB8AC3E}">
        <p14:creationId xmlns:p14="http://schemas.microsoft.com/office/powerpoint/2010/main" val="508099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47DA32-9D45-4B7D-9BF2-61AA3C093EA8}"/>
              </a:ext>
            </a:extLst>
          </p:cNvPr>
          <p:cNvSpPr>
            <a:spLocks noGrp="1"/>
          </p:cNvSpPr>
          <p:nvPr>
            <p:ph idx="1"/>
          </p:nvPr>
        </p:nvSpPr>
        <p:spPr/>
        <p:txBody>
          <a:bodyPr/>
          <a:lstStyle/>
          <a:p>
            <a:r>
              <a:rPr lang="en-US" dirty="0"/>
              <a:t>Exacerbated by concomitant nephrotoxic agents (cyclosporine, tacrolimus, AGs), pre-existing renal insufficiency, intravascular volume depletion </a:t>
            </a:r>
          </a:p>
          <a:p>
            <a:endParaRPr lang="en-US" dirty="0"/>
          </a:p>
          <a:p>
            <a:r>
              <a:rPr lang="en-US" dirty="0"/>
              <a:t>Causes renal tubular acidosis with significant wasting of K+, Mg++, and HCO3-</a:t>
            </a:r>
          </a:p>
          <a:p>
            <a:pPr lvl="1"/>
            <a:r>
              <a:rPr lang="en-US" b="1" dirty="0">
                <a:solidFill>
                  <a:srgbClr val="FF0000"/>
                </a:solidFill>
              </a:rPr>
              <a:t>Need to monitor K+, Mg++ and replete aggressively </a:t>
            </a:r>
          </a:p>
        </p:txBody>
      </p:sp>
      <p:sp>
        <p:nvSpPr>
          <p:cNvPr id="3" name="Title 2">
            <a:extLst>
              <a:ext uri="{FF2B5EF4-FFF2-40B4-BE49-F238E27FC236}">
                <a16:creationId xmlns:a16="http://schemas.microsoft.com/office/drawing/2014/main" id="{77546DB5-C13F-4CE7-AA3D-04B0A436854C}"/>
              </a:ext>
            </a:extLst>
          </p:cNvPr>
          <p:cNvSpPr>
            <a:spLocks noGrp="1"/>
          </p:cNvSpPr>
          <p:nvPr>
            <p:ph type="title"/>
          </p:nvPr>
        </p:nvSpPr>
        <p:spPr/>
        <p:txBody>
          <a:bodyPr/>
          <a:lstStyle/>
          <a:p>
            <a:r>
              <a:rPr lang="en-US" dirty="0"/>
              <a:t>Amphotericin Nephrotoxicity </a:t>
            </a:r>
          </a:p>
        </p:txBody>
      </p:sp>
    </p:spTree>
    <p:extLst>
      <p:ext uri="{BB962C8B-B14F-4D97-AF65-F5344CB8AC3E}">
        <p14:creationId xmlns:p14="http://schemas.microsoft.com/office/powerpoint/2010/main" val="3236500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2AEE7A-B515-4DB5-972B-53BA6DB990D4}"/>
              </a:ext>
            </a:extLst>
          </p:cNvPr>
          <p:cNvSpPr>
            <a:spLocks noGrp="1"/>
          </p:cNvSpPr>
          <p:nvPr>
            <p:ph idx="1"/>
          </p:nvPr>
        </p:nvSpPr>
        <p:spPr/>
        <p:txBody>
          <a:bodyPr/>
          <a:lstStyle/>
          <a:p>
            <a:r>
              <a:rPr lang="en-US" dirty="0"/>
              <a:t>Infusion related </a:t>
            </a:r>
          </a:p>
          <a:p>
            <a:pPr lvl="1"/>
            <a:r>
              <a:rPr lang="en-US" dirty="0"/>
              <a:t>Fever/ rigors (“shake and bake”)</a:t>
            </a:r>
          </a:p>
          <a:p>
            <a:pPr lvl="2"/>
            <a:r>
              <a:rPr lang="en-US" dirty="0"/>
              <a:t>Decreased incidence following multiple doses</a:t>
            </a:r>
          </a:p>
          <a:p>
            <a:pPr lvl="2"/>
            <a:r>
              <a:rPr lang="en-US" dirty="0"/>
              <a:t>Can premedicate with acetaminophen/ diphenhydramine </a:t>
            </a:r>
          </a:p>
          <a:p>
            <a:pPr lvl="2"/>
            <a:r>
              <a:rPr lang="en-US" dirty="0"/>
              <a:t>Treat rigors with low dose meperidine</a:t>
            </a:r>
          </a:p>
          <a:p>
            <a:pPr lvl="2"/>
            <a:endParaRPr lang="en-US" dirty="0"/>
          </a:p>
          <a:p>
            <a:r>
              <a:rPr lang="en-US" dirty="0"/>
              <a:t>Anemia (consequence of long term use)</a:t>
            </a:r>
          </a:p>
          <a:p>
            <a:pPr lvl="1"/>
            <a:endParaRPr lang="en-US" dirty="0"/>
          </a:p>
        </p:txBody>
      </p:sp>
      <p:sp>
        <p:nvSpPr>
          <p:cNvPr id="3" name="Title 2">
            <a:extLst>
              <a:ext uri="{FF2B5EF4-FFF2-40B4-BE49-F238E27FC236}">
                <a16:creationId xmlns:a16="http://schemas.microsoft.com/office/drawing/2014/main" id="{EBC185FE-515F-4409-B91A-400D7728C3D7}"/>
              </a:ext>
            </a:extLst>
          </p:cNvPr>
          <p:cNvSpPr>
            <a:spLocks noGrp="1"/>
          </p:cNvSpPr>
          <p:nvPr>
            <p:ph type="title"/>
          </p:nvPr>
        </p:nvSpPr>
        <p:spPr/>
        <p:txBody>
          <a:bodyPr/>
          <a:lstStyle/>
          <a:p>
            <a:r>
              <a:rPr lang="en-US" dirty="0"/>
              <a:t>Amphotericin Toxicity </a:t>
            </a:r>
          </a:p>
        </p:txBody>
      </p:sp>
    </p:spTree>
    <p:extLst>
      <p:ext uri="{BB962C8B-B14F-4D97-AF65-F5344CB8AC3E}">
        <p14:creationId xmlns:p14="http://schemas.microsoft.com/office/powerpoint/2010/main" val="1690511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18C976-A774-4A4E-9BCF-B533F06BCD25}"/>
              </a:ext>
            </a:extLst>
          </p:cNvPr>
          <p:cNvSpPr>
            <a:spLocks noGrp="1"/>
          </p:cNvSpPr>
          <p:nvPr>
            <p:ph idx="1"/>
          </p:nvPr>
        </p:nvSpPr>
        <p:spPr/>
        <p:txBody>
          <a:bodyPr/>
          <a:lstStyle/>
          <a:p>
            <a:r>
              <a:rPr lang="en-US" dirty="0"/>
              <a:t>Antimetabolite antifungal</a:t>
            </a:r>
          </a:p>
          <a:p>
            <a:endParaRPr lang="en-US" dirty="0"/>
          </a:p>
          <a:p>
            <a:r>
              <a:rPr lang="en-US" dirty="0"/>
              <a:t>Not recommended as monotherapy given high risk of drug resistance </a:t>
            </a:r>
          </a:p>
          <a:p>
            <a:endParaRPr lang="en-US" dirty="0"/>
          </a:p>
          <a:p>
            <a:r>
              <a:rPr lang="en-US" dirty="0"/>
              <a:t>Place in therapy is in combination with amphotericin for cryptococcal meningitis, </a:t>
            </a:r>
            <a:r>
              <a:rPr lang="en-US" i="1" dirty="0"/>
              <a:t>Candida spp. </a:t>
            </a:r>
            <a:r>
              <a:rPr lang="en-US" dirty="0"/>
              <a:t>endocarditis</a:t>
            </a:r>
          </a:p>
          <a:p>
            <a:pPr lvl="1"/>
            <a:r>
              <a:rPr lang="en-US" dirty="0"/>
              <a:t>Excellent CNS penetration</a:t>
            </a:r>
          </a:p>
          <a:p>
            <a:endParaRPr lang="en-US" dirty="0"/>
          </a:p>
        </p:txBody>
      </p:sp>
      <p:sp>
        <p:nvSpPr>
          <p:cNvPr id="3" name="Title 2">
            <a:extLst>
              <a:ext uri="{FF2B5EF4-FFF2-40B4-BE49-F238E27FC236}">
                <a16:creationId xmlns:a16="http://schemas.microsoft.com/office/drawing/2014/main" id="{92EA1C2E-D2A7-5281-986E-89BEF3FEE339}"/>
              </a:ext>
            </a:extLst>
          </p:cNvPr>
          <p:cNvSpPr>
            <a:spLocks noGrp="1"/>
          </p:cNvSpPr>
          <p:nvPr>
            <p:ph type="title"/>
          </p:nvPr>
        </p:nvSpPr>
        <p:spPr/>
        <p:txBody>
          <a:bodyPr/>
          <a:lstStyle/>
          <a:p>
            <a:r>
              <a:rPr lang="en-US" dirty="0"/>
              <a:t>Flucytosine</a:t>
            </a:r>
          </a:p>
        </p:txBody>
      </p:sp>
    </p:spTree>
    <p:extLst>
      <p:ext uri="{BB962C8B-B14F-4D97-AF65-F5344CB8AC3E}">
        <p14:creationId xmlns:p14="http://schemas.microsoft.com/office/powerpoint/2010/main" val="3309429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138" y="1843430"/>
            <a:ext cx="7645400" cy="2666684"/>
          </a:xfrm>
        </p:spPr>
        <p:txBody>
          <a:bodyPr>
            <a:noAutofit/>
          </a:bodyPr>
          <a:lstStyle/>
          <a:p>
            <a:pPr>
              <a:spcBef>
                <a:spcPts val="0"/>
              </a:spcBef>
            </a:pPr>
            <a:r>
              <a:rPr lang="en-US" sz="2200" dirty="0"/>
              <a:t>Review antifungal and antiviral mechanisms of action</a:t>
            </a:r>
          </a:p>
          <a:p>
            <a:pPr>
              <a:spcBef>
                <a:spcPts val="0"/>
              </a:spcBef>
            </a:pPr>
            <a:endParaRPr lang="en-US" sz="2200" dirty="0"/>
          </a:p>
          <a:p>
            <a:pPr>
              <a:spcBef>
                <a:spcPts val="0"/>
              </a:spcBef>
            </a:pPr>
            <a:r>
              <a:rPr lang="en-US" sz="2200" dirty="0"/>
              <a:t>Examine the spectrum of activity of antifungals and antivirals</a:t>
            </a:r>
          </a:p>
          <a:p>
            <a:pPr>
              <a:spcBef>
                <a:spcPts val="0"/>
              </a:spcBef>
            </a:pPr>
            <a:endParaRPr lang="en-US" sz="2200" dirty="0"/>
          </a:p>
          <a:p>
            <a:pPr>
              <a:spcBef>
                <a:spcPts val="0"/>
              </a:spcBef>
            </a:pPr>
            <a:r>
              <a:rPr lang="en-US" sz="2200" dirty="0"/>
              <a:t>Describe antifungal and antiviral dosing strategies and when to dose adjust for renal or hepatic impairments</a:t>
            </a:r>
          </a:p>
          <a:p>
            <a:pPr>
              <a:spcBef>
                <a:spcPts val="0"/>
              </a:spcBef>
            </a:pPr>
            <a:endParaRPr lang="en-US" sz="2200" dirty="0"/>
          </a:p>
          <a:p>
            <a:pPr>
              <a:spcBef>
                <a:spcPts val="0"/>
              </a:spcBef>
            </a:pPr>
            <a:r>
              <a:rPr lang="en-US" sz="2200" dirty="0"/>
              <a:t>Discuss the clinical pearls of various antifungals and antivirals</a:t>
            </a:r>
          </a:p>
          <a:p>
            <a:pPr marL="0" indent="0">
              <a:spcBef>
                <a:spcPts val="0"/>
              </a:spcBef>
              <a:buNone/>
            </a:pPr>
            <a:endParaRPr lang="en-US" sz="2000" dirty="0"/>
          </a:p>
        </p:txBody>
      </p:sp>
      <p:sp>
        <p:nvSpPr>
          <p:cNvPr id="2" name="Title 1"/>
          <p:cNvSpPr>
            <a:spLocks noGrp="1"/>
          </p:cNvSpPr>
          <p:nvPr>
            <p:ph type="title"/>
          </p:nvPr>
        </p:nvSpPr>
        <p:spPr/>
        <p:txBody>
          <a:bodyPr/>
          <a:lstStyle/>
          <a:p>
            <a:r>
              <a:rPr lang="en-US" dirty="0"/>
              <a:t>Objectives</a:t>
            </a:r>
          </a:p>
        </p:txBody>
      </p:sp>
    </p:spTree>
    <p:extLst>
      <p:ext uri="{BB962C8B-B14F-4D97-AF65-F5344CB8AC3E}">
        <p14:creationId xmlns:p14="http://schemas.microsoft.com/office/powerpoint/2010/main" val="2303993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98F22B-EEE2-0D0D-64C6-E4DDF05E7AA3}"/>
              </a:ext>
            </a:extLst>
          </p:cNvPr>
          <p:cNvSpPr>
            <a:spLocks noGrp="1"/>
          </p:cNvSpPr>
          <p:nvPr>
            <p:ph idx="1"/>
          </p:nvPr>
        </p:nvSpPr>
        <p:spPr/>
        <p:txBody>
          <a:bodyPr/>
          <a:lstStyle/>
          <a:p>
            <a:r>
              <a:rPr lang="en-US" dirty="0"/>
              <a:t>Flucytosine (5-FC) taken up by fungal transmembrane cytosine permease -&gt; once in cytoplasm 5-FC gets converted to its active form 5-fluorouracil (5-FU) by </a:t>
            </a:r>
            <a:r>
              <a:rPr lang="en-US" b="1" dirty="0"/>
              <a:t>cytosine deaminase </a:t>
            </a:r>
          </a:p>
          <a:p>
            <a:endParaRPr lang="en-US" b="1" dirty="0"/>
          </a:p>
          <a:p>
            <a:r>
              <a:rPr lang="en-US" dirty="0"/>
              <a:t>5-FU competes with uracil and disrupts fungal RNA synthesis</a:t>
            </a:r>
          </a:p>
          <a:p>
            <a:pPr lvl="1"/>
            <a:r>
              <a:rPr lang="en-US" dirty="0"/>
              <a:t>5-FU further converted to </a:t>
            </a:r>
            <a:r>
              <a:rPr lang="en-US" dirty="0" err="1"/>
              <a:t>fluoro-deoxyuridylic</a:t>
            </a:r>
            <a:r>
              <a:rPr lang="en-US" dirty="0"/>
              <a:t> acid which inhibits DNA synthesis</a:t>
            </a:r>
          </a:p>
        </p:txBody>
      </p:sp>
      <p:sp>
        <p:nvSpPr>
          <p:cNvPr id="3" name="Title 2">
            <a:extLst>
              <a:ext uri="{FF2B5EF4-FFF2-40B4-BE49-F238E27FC236}">
                <a16:creationId xmlns:a16="http://schemas.microsoft.com/office/drawing/2014/main" id="{08627F5B-ACEA-A14B-3803-09F10FBDCD05}"/>
              </a:ext>
            </a:extLst>
          </p:cNvPr>
          <p:cNvSpPr>
            <a:spLocks noGrp="1"/>
          </p:cNvSpPr>
          <p:nvPr>
            <p:ph type="title"/>
          </p:nvPr>
        </p:nvSpPr>
        <p:spPr/>
        <p:txBody>
          <a:bodyPr/>
          <a:lstStyle/>
          <a:p>
            <a:r>
              <a:rPr lang="en-US" dirty="0"/>
              <a:t>Flucytosine MOA</a:t>
            </a:r>
          </a:p>
        </p:txBody>
      </p:sp>
    </p:spTree>
    <p:extLst>
      <p:ext uri="{BB962C8B-B14F-4D97-AF65-F5344CB8AC3E}">
        <p14:creationId xmlns:p14="http://schemas.microsoft.com/office/powerpoint/2010/main" val="679853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0D8769-3FC4-582B-4C75-A2384ECA22F1}"/>
              </a:ext>
            </a:extLst>
          </p:cNvPr>
          <p:cNvSpPr>
            <a:spLocks noGrp="1"/>
          </p:cNvSpPr>
          <p:nvPr>
            <p:ph idx="1"/>
          </p:nvPr>
        </p:nvSpPr>
        <p:spPr/>
        <p:txBody>
          <a:bodyPr/>
          <a:lstStyle/>
          <a:p>
            <a:r>
              <a:rPr lang="en-US" sz="2000" dirty="0"/>
              <a:t>Dosing: 25 mg/kg/dose q6h (comes in 250 mg and 500 mg oral capsules)</a:t>
            </a:r>
          </a:p>
          <a:p>
            <a:endParaRPr lang="en-US" sz="2000" dirty="0"/>
          </a:p>
          <a:p>
            <a:r>
              <a:rPr lang="en-US" sz="2000" dirty="0"/>
              <a:t>Requires renal dose adjustment </a:t>
            </a:r>
          </a:p>
          <a:p>
            <a:endParaRPr lang="en-US" sz="2000" dirty="0"/>
          </a:p>
          <a:p>
            <a:r>
              <a:rPr lang="en-US" sz="2000" dirty="0"/>
              <a:t>Adverse events: </a:t>
            </a:r>
            <a:r>
              <a:rPr lang="en-US" sz="2000" b="1" dirty="0"/>
              <a:t>thrombocytopenia</a:t>
            </a:r>
            <a:r>
              <a:rPr lang="en-US" sz="2000" dirty="0"/>
              <a:t>, altered mental status, hepatotoxicity</a:t>
            </a:r>
          </a:p>
          <a:p>
            <a:endParaRPr lang="en-US" sz="2000" dirty="0"/>
          </a:p>
          <a:p>
            <a:r>
              <a:rPr lang="en-US" sz="2000" dirty="0"/>
              <a:t>Monitor trough levels once to twice weekly in the setting of changing renal function or concern for toxicity</a:t>
            </a:r>
          </a:p>
          <a:p>
            <a:pPr lvl="1"/>
            <a:r>
              <a:rPr lang="en-US" sz="2000" dirty="0"/>
              <a:t>Goal 25-50 mcg/mL, toxicity can be seen if &gt;100 mcg/mL</a:t>
            </a:r>
          </a:p>
          <a:p>
            <a:endParaRPr lang="en-US" dirty="0"/>
          </a:p>
        </p:txBody>
      </p:sp>
      <p:sp>
        <p:nvSpPr>
          <p:cNvPr id="3" name="Title 2">
            <a:extLst>
              <a:ext uri="{FF2B5EF4-FFF2-40B4-BE49-F238E27FC236}">
                <a16:creationId xmlns:a16="http://schemas.microsoft.com/office/drawing/2014/main" id="{A8C06017-EFF6-9AC5-2292-671FB9302671}"/>
              </a:ext>
            </a:extLst>
          </p:cNvPr>
          <p:cNvSpPr>
            <a:spLocks noGrp="1"/>
          </p:cNvSpPr>
          <p:nvPr>
            <p:ph type="title"/>
          </p:nvPr>
        </p:nvSpPr>
        <p:spPr/>
        <p:txBody>
          <a:bodyPr/>
          <a:lstStyle/>
          <a:p>
            <a:r>
              <a:rPr lang="en-US" dirty="0"/>
              <a:t>Flucytosine</a:t>
            </a:r>
          </a:p>
        </p:txBody>
      </p:sp>
    </p:spTree>
    <p:extLst>
      <p:ext uri="{BB962C8B-B14F-4D97-AF65-F5344CB8AC3E}">
        <p14:creationId xmlns:p14="http://schemas.microsoft.com/office/powerpoint/2010/main" val="1363085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8A900D-9FE5-10C3-D057-68A7D1F1C821}"/>
              </a:ext>
            </a:extLst>
          </p:cNvPr>
          <p:cNvSpPr>
            <a:spLocks noGrp="1"/>
          </p:cNvSpPr>
          <p:nvPr>
            <p:ph idx="1"/>
          </p:nvPr>
        </p:nvSpPr>
        <p:spPr/>
        <p:txBody>
          <a:bodyPr/>
          <a:lstStyle/>
          <a:p>
            <a:r>
              <a:rPr lang="en-US" dirty="0"/>
              <a:t>Ketoconazole</a:t>
            </a:r>
          </a:p>
          <a:p>
            <a:pPr lvl="1"/>
            <a:r>
              <a:rPr lang="en-US" sz="2000" dirty="0"/>
              <a:t>No longer used for systemic fungal infections given hepatotoxicity and adrenal insufficiency</a:t>
            </a:r>
          </a:p>
          <a:p>
            <a:r>
              <a:rPr lang="en-US" b="1" dirty="0"/>
              <a:t>Fluconazole</a:t>
            </a:r>
          </a:p>
          <a:p>
            <a:r>
              <a:rPr lang="en-US" dirty="0"/>
              <a:t>Itraconazole</a:t>
            </a:r>
          </a:p>
          <a:p>
            <a:r>
              <a:rPr lang="en-US" b="1" dirty="0"/>
              <a:t>Voriconazole</a:t>
            </a:r>
          </a:p>
          <a:p>
            <a:r>
              <a:rPr lang="en-US" b="1" dirty="0"/>
              <a:t>Posaconazole</a:t>
            </a:r>
          </a:p>
          <a:p>
            <a:r>
              <a:rPr lang="en-US" b="1" dirty="0" err="1"/>
              <a:t>Isavuconazole</a:t>
            </a:r>
            <a:endParaRPr lang="en-US" b="1" dirty="0"/>
          </a:p>
          <a:p>
            <a:pPr lvl="1"/>
            <a:endParaRPr lang="en-US" dirty="0"/>
          </a:p>
        </p:txBody>
      </p:sp>
      <p:sp>
        <p:nvSpPr>
          <p:cNvPr id="3" name="Title 2">
            <a:extLst>
              <a:ext uri="{FF2B5EF4-FFF2-40B4-BE49-F238E27FC236}">
                <a16:creationId xmlns:a16="http://schemas.microsoft.com/office/drawing/2014/main" id="{1E13ACDE-CCF9-AED0-3497-05447D482372}"/>
              </a:ext>
            </a:extLst>
          </p:cNvPr>
          <p:cNvSpPr>
            <a:spLocks noGrp="1"/>
          </p:cNvSpPr>
          <p:nvPr>
            <p:ph type="title"/>
          </p:nvPr>
        </p:nvSpPr>
        <p:spPr/>
        <p:txBody>
          <a:bodyPr/>
          <a:lstStyle/>
          <a:p>
            <a:r>
              <a:rPr lang="en-US" dirty="0"/>
              <a:t>Triazoles</a:t>
            </a:r>
          </a:p>
        </p:txBody>
      </p:sp>
    </p:spTree>
    <p:extLst>
      <p:ext uri="{BB962C8B-B14F-4D97-AF65-F5344CB8AC3E}">
        <p14:creationId xmlns:p14="http://schemas.microsoft.com/office/powerpoint/2010/main" val="1587429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lecular basis of resistance to azole antifungals: Trends in Molecular  Medicine">
            <a:extLst>
              <a:ext uri="{FF2B5EF4-FFF2-40B4-BE49-F238E27FC236}">
                <a16:creationId xmlns:a16="http://schemas.microsoft.com/office/drawing/2014/main" id="{49A04E35-8B8E-5234-FA5C-0331E20D1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072" y="1055229"/>
            <a:ext cx="5052447" cy="503009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66054C7D-72B2-970F-3507-79C718EA14CA}"/>
              </a:ext>
            </a:extLst>
          </p:cNvPr>
          <p:cNvSpPr>
            <a:spLocks noGrp="1"/>
          </p:cNvSpPr>
          <p:nvPr>
            <p:ph idx="1"/>
          </p:nvPr>
        </p:nvSpPr>
        <p:spPr>
          <a:xfrm>
            <a:off x="719139" y="1555546"/>
            <a:ext cx="3852861" cy="2954568"/>
          </a:xfrm>
        </p:spPr>
        <p:txBody>
          <a:bodyPr/>
          <a:lstStyle/>
          <a:p>
            <a:r>
              <a:rPr lang="en-US" dirty="0"/>
              <a:t>Inhibit C-14 alpha demethylase, an enzyme necessary in ergosterol biosynthesis</a:t>
            </a:r>
          </a:p>
          <a:p>
            <a:r>
              <a:rPr lang="en-US" dirty="0"/>
              <a:t>Ergosterol = component of fungal cell membrane</a:t>
            </a:r>
          </a:p>
          <a:p>
            <a:r>
              <a:rPr lang="en-US" dirty="0"/>
              <a:t>Ergosterol depletion leads to fungal cell lysis</a:t>
            </a:r>
          </a:p>
        </p:txBody>
      </p:sp>
      <p:sp>
        <p:nvSpPr>
          <p:cNvPr id="3" name="Title 2">
            <a:extLst>
              <a:ext uri="{FF2B5EF4-FFF2-40B4-BE49-F238E27FC236}">
                <a16:creationId xmlns:a16="http://schemas.microsoft.com/office/drawing/2014/main" id="{B476A7E2-A1B2-9666-AC84-B2AF6F0C0842}"/>
              </a:ext>
            </a:extLst>
          </p:cNvPr>
          <p:cNvSpPr>
            <a:spLocks noGrp="1"/>
          </p:cNvSpPr>
          <p:nvPr>
            <p:ph type="title"/>
          </p:nvPr>
        </p:nvSpPr>
        <p:spPr/>
        <p:txBody>
          <a:bodyPr/>
          <a:lstStyle/>
          <a:p>
            <a:r>
              <a:rPr lang="en-US" dirty="0"/>
              <a:t>Triazoles MOA</a:t>
            </a:r>
          </a:p>
        </p:txBody>
      </p:sp>
      <p:sp>
        <p:nvSpPr>
          <p:cNvPr id="4" name="Oval 3">
            <a:extLst>
              <a:ext uri="{FF2B5EF4-FFF2-40B4-BE49-F238E27FC236}">
                <a16:creationId xmlns:a16="http://schemas.microsoft.com/office/drawing/2014/main" id="{CFAF5C34-BDED-E71C-4355-407BEB359602}"/>
              </a:ext>
            </a:extLst>
          </p:cNvPr>
          <p:cNvSpPr/>
          <p:nvPr/>
        </p:nvSpPr>
        <p:spPr>
          <a:xfrm>
            <a:off x="6323308" y="3161654"/>
            <a:ext cx="2820692" cy="557939"/>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215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2B520F-2048-DB1F-E091-3395CF661F6B}"/>
              </a:ext>
            </a:extLst>
          </p:cNvPr>
          <p:cNvSpPr>
            <a:spLocks noGrp="1"/>
          </p:cNvSpPr>
          <p:nvPr>
            <p:ph idx="1"/>
          </p:nvPr>
        </p:nvSpPr>
        <p:spPr/>
        <p:txBody>
          <a:bodyPr/>
          <a:lstStyle/>
          <a:p>
            <a:r>
              <a:rPr lang="en-US" dirty="0"/>
              <a:t>With the exception of itraconazole and </a:t>
            </a:r>
            <a:r>
              <a:rPr lang="en-US" dirty="0" err="1"/>
              <a:t>posaconazole</a:t>
            </a:r>
            <a:r>
              <a:rPr lang="en-US" dirty="0"/>
              <a:t>, excellent oral bioavailability</a:t>
            </a:r>
          </a:p>
          <a:p>
            <a:pPr lvl="1"/>
            <a:r>
              <a:rPr lang="en-US" dirty="0"/>
              <a:t>IV -&gt; PO switch</a:t>
            </a:r>
          </a:p>
          <a:p>
            <a:r>
              <a:rPr lang="en-US" dirty="0"/>
              <a:t>Mechanism: inhibits </a:t>
            </a:r>
            <a:r>
              <a:rPr lang="en-US" b="1" dirty="0"/>
              <a:t>cytochrome P-450</a:t>
            </a:r>
            <a:r>
              <a:rPr lang="en-US" dirty="0"/>
              <a:t>-dependent 14 alpha demethylase. </a:t>
            </a:r>
            <a:r>
              <a:rPr lang="en-US" dirty="0">
                <a:solidFill>
                  <a:srgbClr val="FF0000"/>
                </a:solidFill>
              </a:rPr>
              <a:t>Various CYP-mediated drug-drug interactions </a:t>
            </a:r>
          </a:p>
          <a:p>
            <a:pPr lvl="1"/>
            <a:r>
              <a:rPr lang="en-US" sz="2800" dirty="0"/>
              <a:t>Itraconazole </a:t>
            </a:r>
            <a:r>
              <a:rPr lang="en-US" sz="2800" b="1" dirty="0"/>
              <a:t>&gt;</a:t>
            </a:r>
            <a:r>
              <a:rPr lang="en-US" sz="2800" dirty="0"/>
              <a:t> voriconazole </a:t>
            </a:r>
            <a:r>
              <a:rPr lang="en-US" sz="2800" b="1" dirty="0"/>
              <a:t>&gt;</a:t>
            </a:r>
            <a:r>
              <a:rPr lang="en-US" sz="2800" dirty="0"/>
              <a:t> fluconazole, </a:t>
            </a:r>
            <a:r>
              <a:rPr lang="en-US" sz="2800" dirty="0" err="1"/>
              <a:t>posaconazole</a:t>
            </a:r>
            <a:r>
              <a:rPr lang="en-US" sz="2800" dirty="0"/>
              <a:t>, </a:t>
            </a:r>
            <a:r>
              <a:rPr lang="en-US" sz="2800" dirty="0" err="1"/>
              <a:t>isavuconazole</a:t>
            </a:r>
            <a:endParaRPr lang="en-US" sz="2800" dirty="0"/>
          </a:p>
          <a:p>
            <a:r>
              <a:rPr lang="en-US" dirty="0"/>
              <a:t>Hepatotoxicity</a:t>
            </a:r>
          </a:p>
          <a:p>
            <a:pPr lvl="1"/>
            <a:r>
              <a:rPr lang="en-US" dirty="0"/>
              <a:t>Monitor hepatic function</a:t>
            </a:r>
          </a:p>
        </p:txBody>
      </p:sp>
      <p:sp>
        <p:nvSpPr>
          <p:cNvPr id="3" name="Title 2">
            <a:extLst>
              <a:ext uri="{FF2B5EF4-FFF2-40B4-BE49-F238E27FC236}">
                <a16:creationId xmlns:a16="http://schemas.microsoft.com/office/drawing/2014/main" id="{DDEE3744-60FF-564D-3E79-FDFBA683857E}"/>
              </a:ext>
            </a:extLst>
          </p:cNvPr>
          <p:cNvSpPr>
            <a:spLocks noGrp="1"/>
          </p:cNvSpPr>
          <p:nvPr>
            <p:ph type="title"/>
          </p:nvPr>
        </p:nvSpPr>
        <p:spPr/>
        <p:txBody>
          <a:bodyPr/>
          <a:lstStyle/>
          <a:p>
            <a:r>
              <a:rPr lang="en-US" dirty="0"/>
              <a:t>Triazoles</a:t>
            </a:r>
          </a:p>
        </p:txBody>
      </p:sp>
    </p:spTree>
    <p:extLst>
      <p:ext uri="{BB962C8B-B14F-4D97-AF65-F5344CB8AC3E}">
        <p14:creationId xmlns:p14="http://schemas.microsoft.com/office/powerpoint/2010/main" val="3364072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18B227-749A-7D4D-F53F-215D84EE5539}"/>
              </a:ext>
            </a:extLst>
          </p:cNvPr>
          <p:cNvSpPr>
            <a:spLocks noGrp="1"/>
          </p:cNvSpPr>
          <p:nvPr>
            <p:ph idx="1"/>
          </p:nvPr>
        </p:nvSpPr>
        <p:spPr/>
        <p:txBody>
          <a:bodyPr/>
          <a:lstStyle/>
          <a:p>
            <a:r>
              <a:rPr lang="en-US" i="1" dirty="0"/>
              <a:t>Candida spp. </a:t>
            </a:r>
          </a:p>
          <a:p>
            <a:pPr lvl="1"/>
            <a:r>
              <a:rPr lang="en-US" i="1" dirty="0"/>
              <a:t>Candida albicans </a:t>
            </a:r>
          </a:p>
          <a:p>
            <a:pPr lvl="1"/>
            <a:r>
              <a:rPr lang="en-US" i="1" dirty="0"/>
              <a:t>Candida </a:t>
            </a:r>
            <a:r>
              <a:rPr lang="en-US" i="1" dirty="0" err="1"/>
              <a:t>parapsilosis</a:t>
            </a:r>
            <a:r>
              <a:rPr lang="en-US" i="1" dirty="0"/>
              <a:t> </a:t>
            </a:r>
          </a:p>
          <a:p>
            <a:pPr lvl="1"/>
            <a:r>
              <a:rPr lang="en-US" i="1" dirty="0"/>
              <a:t>Candida tropicalis </a:t>
            </a:r>
          </a:p>
          <a:p>
            <a:pPr lvl="1"/>
            <a:r>
              <a:rPr lang="en-US" i="1" dirty="0"/>
              <a:t>Candida </a:t>
            </a:r>
            <a:r>
              <a:rPr lang="en-US" i="1" dirty="0" err="1"/>
              <a:t>lusitaniae</a:t>
            </a:r>
            <a:endParaRPr lang="en-US" i="1" dirty="0"/>
          </a:p>
          <a:p>
            <a:pPr lvl="1"/>
            <a:endParaRPr lang="en-US" dirty="0"/>
          </a:p>
          <a:p>
            <a:r>
              <a:rPr lang="en-US" i="1" dirty="0"/>
              <a:t>Candida glabrata </a:t>
            </a:r>
            <a:r>
              <a:rPr lang="en-US" dirty="0"/>
              <a:t>– hit or miss</a:t>
            </a:r>
          </a:p>
          <a:p>
            <a:r>
              <a:rPr lang="en-US" i="1" dirty="0">
                <a:solidFill>
                  <a:srgbClr val="FF0000"/>
                </a:solidFill>
              </a:rPr>
              <a:t>Candida </a:t>
            </a:r>
            <a:r>
              <a:rPr lang="en-US" i="1" dirty="0" err="1">
                <a:solidFill>
                  <a:srgbClr val="FF0000"/>
                </a:solidFill>
              </a:rPr>
              <a:t>krusei</a:t>
            </a:r>
            <a:r>
              <a:rPr lang="en-US" i="1" dirty="0">
                <a:solidFill>
                  <a:srgbClr val="FF0000"/>
                </a:solidFill>
              </a:rPr>
              <a:t> </a:t>
            </a:r>
            <a:r>
              <a:rPr lang="en-US" dirty="0">
                <a:solidFill>
                  <a:srgbClr val="FF0000"/>
                </a:solidFill>
              </a:rPr>
              <a:t>– innately resistant to </a:t>
            </a:r>
            <a:r>
              <a:rPr lang="en-US" dirty="0" err="1">
                <a:solidFill>
                  <a:srgbClr val="FF0000"/>
                </a:solidFill>
              </a:rPr>
              <a:t>fluc</a:t>
            </a:r>
            <a:endParaRPr lang="en-US" dirty="0">
              <a:solidFill>
                <a:srgbClr val="FF0000"/>
              </a:solidFill>
            </a:endParaRPr>
          </a:p>
        </p:txBody>
      </p:sp>
      <p:sp>
        <p:nvSpPr>
          <p:cNvPr id="3" name="Title 2">
            <a:extLst>
              <a:ext uri="{FF2B5EF4-FFF2-40B4-BE49-F238E27FC236}">
                <a16:creationId xmlns:a16="http://schemas.microsoft.com/office/drawing/2014/main" id="{B51DD21C-BFBB-A1C7-2698-E3659249525A}"/>
              </a:ext>
            </a:extLst>
          </p:cNvPr>
          <p:cNvSpPr>
            <a:spLocks noGrp="1"/>
          </p:cNvSpPr>
          <p:nvPr>
            <p:ph type="title"/>
          </p:nvPr>
        </p:nvSpPr>
        <p:spPr/>
        <p:txBody>
          <a:bodyPr/>
          <a:lstStyle/>
          <a:p>
            <a:r>
              <a:rPr lang="en-US" dirty="0"/>
              <a:t>Fluconazole Spectrum of Activity</a:t>
            </a:r>
          </a:p>
        </p:txBody>
      </p:sp>
    </p:spTree>
    <p:extLst>
      <p:ext uri="{BB962C8B-B14F-4D97-AF65-F5344CB8AC3E}">
        <p14:creationId xmlns:p14="http://schemas.microsoft.com/office/powerpoint/2010/main" val="510306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4927E4-795A-4015-8614-BD65B99D1943}"/>
              </a:ext>
            </a:extLst>
          </p:cNvPr>
          <p:cNvPicPr>
            <a:picLocks noChangeAspect="1"/>
          </p:cNvPicPr>
          <p:nvPr/>
        </p:nvPicPr>
        <p:blipFill>
          <a:blip r:embed="rId2"/>
          <a:stretch>
            <a:fillRect/>
          </a:stretch>
        </p:blipFill>
        <p:spPr>
          <a:xfrm>
            <a:off x="933450" y="1257300"/>
            <a:ext cx="7277100" cy="4343400"/>
          </a:xfrm>
          <a:prstGeom prst="rect">
            <a:avLst/>
          </a:prstGeom>
        </p:spPr>
      </p:pic>
    </p:spTree>
    <p:extLst>
      <p:ext uri="{BB962C8B-B14F-4D97-AF65-F5344CB8AC3E}">
        <p14:creationId xmlns:p14="http://schemas.microsoft.com/office/powerpoint/2010/main" val="1524048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6C27C-50F7-4187-BC29-478F56D81B61}"/>
              </a:ext>
            </a:extLst>
          </p:cNvPr>
          <p:cNvPicPr>
            <a:picLocks noChangeAspect="1"/>
          </p:cNvPicPr>
          <p:nvPr/>
        </p:nvPicPr>
        <p:blipFill>
          <a:blip r:embed="rId2"/>
          <a:stretch>
            <a:fillRect/>
          </a:stretch>
        </p:blipFill>
        <p:spPr>
          <a:xfrm>
            <a:off x="538162" y="2500312"/>
            <a:ext cx="8067675" cy="1857375"/>
          </a:xfrm>
          <a:prstGeom prst="rect">
            <a:avLst/>
          </a:prstGeom>
        </p:spPr>
      </p:pic>
    </p:spTree>
    <p:extLst>
      <p:ext uri="{BB962C8B-B14F-4D97-AF65-F5344CB8AC3E}">
        <p14:creationId xmlns:p14="http://schemas.microsoft.com/office/powerpoint/2010/main" val="2803961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C3C273-9D7D-0B93-75D3-C629B7C8D429}"/>
              </a:ext>
            </a:extLst>
          </p:cNvPr>
          <p:cNvSpPr>
            <a:spLocks noGrp="1"/>
          </p:cNvSpPr>
          <p:nvPr>
            <p:ph idx="1"/>
          </p:nvPr>
        </p:nvSpPr>
        <p:spPr/>
        <p:txBody>
          <a:bodyPr/>
          <a:lstStyle/>
          <a:p>
            <a:r>
              <a:rPr lang="en-US" dirty="0"/>
              <a:t>Cryptococcus neoformans </a:t>
            </a:r>
          </a:p>
          <a:p>
            <a:pPr lvl="1"/>
            <a:r>
              <a:rPr lang="en-US" dirty="0"/>
              <a:t>Useful in maintenance therapy of cryptococcus meningitis </a:t>
            </a:r>
          </a:p>
          <a:p>
            <a:r>
              <a:rPr lang="en-US" dirty="0"/>
              <a:t>Histoplasma </a:t>
            </a:r>
          </a:p>
          <a:p>
            <a:pPr lvl="1"/>
            <a:r>
              <a:rPr lang="en-US" dirty="0"/>
              <a:t>Not drug of choice </a:t>
            </a:r>
          </a:p>
          <a:p>
            <a:r>
              <a:rPr lang="en-US" dirty="0"/>
              <a:t>Coccidioides </a:t>
            </a:r>
            <a:r>
              <a:rPr lang="en-US" dirty="0" err="1"/>
              <a:t>immitis</a:t>
            </a:r>
            <a:r>
              <a:rPr lang="en-US" dirty="0"/>
              <a:t> </a:t>
            </a:r>
          </a:p>
          <a:p>
            <a:r>
              <a:rPr lang="en-US" b="1" dirty="0"/>
              <a:t>No activity against </a:t>
            </a:r>
            <a:r>
              <a:rPr lang="en-US" b="1" i="1" dirty="0"/>
              <a:t>Aspergillus spp.</a:t>
            </a:r>
          </a:p>
        </p:txBody>
      </p:sp>
      <p:sp>
        <p:nvSpPr>
          <p:cNvPr id="3" name="Title 2">
            <a:extLst>
              <a:ext uri="{FF2B5EF4-FFF2-40B4-BE49-F238E27FC236}">
                <a16:creationId xmlns:a16="http://schemas.microsoft.com/office/drawing/2014/main" id="{101AF484-CBBB-AFAC-3DDC-F977C1E06898}"/>
              </a:ext>
            </a:extLst>
          </p:cNvPr>
          <p:cNvSpPr>
            <a:spLocks noGrp="1"/>
          </p:cNvSpPr>
          <p:nvPr>
            <p:ph type="title"/>
          </p:nvPr>
        </p:nvSpPr>
        <p:spPr/>
        <p:txBody>
          <a:bodyPr/>
          <a:lstStyle/>
          <a:p>
            <a:r>
              <a:rPr lang="en-US" dirty="0"/>
              <a:t>Fluconazole Spectrum of Activity</a:t>
            </a:r>
          </a:p>
        </p:txBody>
      </p:sp>
    </p:spTree>
    <p:extLst>
      <p:ext uri="{BB962C8B-B14F-4D97-AF65-F5344CB8AC3E}">
        <p14:creationId xmlns:p14="http://schemas.microsoft.com/office/powerpoint/2010/main" val="761218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F45E10-BF95-A57F-7A6C-F4CCBEDC9C9C}"/>
              </a:ext>
            </a:extLst>
          </p:cNvPr>
          <p:cNvSpPr>
            <a:spLocks noGrp="1"/>
          </p:cNvSpPr>
          <p:nvPr>
            <p:ph idx="1"/>
          </p:nvPr>
        </p:nvSpPr>
        <p:spPr/>
        <p:txBody>
          <a:bodyPr/>
          <a:lstStyle/>
          <a:p>
            <a:r>
              <a:rPr lang="en-US" sz="2400" dirty="0"/>
              <a:t>Half life: 30 hours, linear pharmacokinetics </a:t>
            </a:r>
          </a:p>
          <a:p>
            <a:r>
              <a:rPr lang="en-US" sz="2400" dirty="0"/>
              <a:t>Oral bioavailability is 90%</a:t>
            </a:r>
          </a:p>
          <a:p>
            <a:pPr lvl="1"/>
            <a:r>
              <a:rPr lang="en-US" sz="2400" dirty="0"/>
              <a:t>IV = PO</a:t>
            </a:r>
          </a:p>
          <a:p>
            <a:r>
              <a:rPr lang="en-US" sz="2400" dirty="0"/>
              <a:t>Usual dose: </a:t>
            </a:r>
          </a:p>
          <a:p>
            <a:pPr lvl="1"/>
            <a:r>
              <a:rPr lang="en-US" sz="2400" dirty="0"/>
              <a:t>Need to load with 2X maintenance dose </a:t>
            </a:r>
          </a:p>
          <a:p>
            <a:pPr lvl="1"/>
            <a:r>
              <a:rPr lang="en-US" sz="2400" dirty="0"/>
              <a:t>100 mg PO/IV q24h for oral thrush</a:t>
            </a:r>
          </a:p>
          <a:p>
            <a:pPr lvl="1"/>
            <a:r>
              <a:rPr lang="en-US" sz="2400" dirty="0"/>
              <a:t>200 mg PO/IV q24h for esophageal candidiasis </a:t>
            </a:r>
          </a:p>
          <a:p>
            <a:pPr lvl="1"/>
            <a:r>
              <a:rPr lang="en-US" sz="2400" dirty="0"/>
              <a:t>400 mg PO/IV for candidemia, cryptococcal meningitis </a:t>
            </a:r>
          </a:p>
          <a:p>
            <a:r>
              <a:rPr lang="en-US" sz="2400" dirty="0"/>
              <a:t>Metabolism – minimally by CYP3A4</a:t>
            </a:r>
          </a:p>
          <a:p>
            <a:r>
              <a:rPr lang="en-US" sz="2400" dirty="0"/>
              <a:t>Excretion – renal </a:t>
            </a:r>
          </a:p>
        </p:txBody>
      </p:sp>
      <p:sp>
        <p:nvSpPr>
          <p:cNvPr id="3" name="Title 2">
            <a:extLst>
              <a:ext uri="{FF2B5EF4-FFF2-40B4-BE49-F238E27FC236}">
                <a16:creationId xmlns:a16="http://schemas.microsoft.com/office/drawing/2014/main" id="{12B330B4-315A-4FFA-1C03-4F29094BE443}"/>
              </a:ext>
            </a:extLst>
          </p:cNvPr>
          <p:cNvSpPr>
            <a:spLocks noGrp="1"/>
          </p:cNvSpPr>
          <p:nvPr>
            <p:ph type="title"/>
          </p:nvPr>
        </p:nvSpPr>
        <p:spPr/>
        <p:txBody>
          <a:bodyPr/>
          <a:lstStyle/>
          <a:p>
            <a:r>
              <a:rPr lang="en-US" dirty="0"/>
              <a:t>Fluconazole</a:t>
            </a:r>
          </a:p>
        </p:txBody>
      </p:sp>
    </p:spTree>
    <p:extLst>
      <p:ext uri="{BB962C8B-B14F-4D97-AF65-F5344CB8AC3E}">
        <p14:creationId xmlns:p14="http://schemas.microsoft.com/office/powerpoint/2010/main" val="1148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823" y="2915287"/>
            <a:ext cx="7645400" cy="669005"/>
          </a:xfrm>
        </p:spPr>
        <p:txBody>
          <a:bodyPr/>
          <a:lstStyle/>
          <a:p>
            <a:pPr algn="ctr"/>
            <a:r>
              <a:rPr lang="en-US" sz="6600" dirty="0"/>
              <a:t>Antifungals</a:t>
            </a:r>
            <a:endParaRPr lang="en-US" sz="8800" dirty="0"/>
          </a:p>
        </p:txBody>
      </p:sp>
    </p:spTree>
    <p:extLst>
      <p:ext uri="{BB962C8B-B14F-4D97-AF65-F5344CB8AC3E}">
        <p14:creationId xmlns:p14="http://schemas.microsoft.com/office/powerpoint/2010/main" val="4238211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42425B-8081-EF0A-8B14-D0353DD3858E}"/>
              </a:ext>
            </a:extLst>
          </p:cNvPr>
          <p:cNvSpPr>
            <a:spLocks noGrp="1"/>
          </p:cNvSpPr>
          <p:nvPr>
            <p:ph idx="1"/>
          </p:nvPr>
        </p:nvSpPr>
        <p:spPr/>
        <p:txBody>
          <a:bodyPr/>
          <a:lstStyle/>
          <a:p>
            <a:r>
              <a:rPr lang="en-US" dirty="0"/>
              <a:t>Increase in LFTs (10%)</a:t>
            </a:r>
          </a:p>
          <a:p>
            <a:r>
              <a:rPr lang="en-US" dirty="0"/>
              <a:t>Extremely high doses (&gt;800 mg) can cause N/V</a:t>
            </a:r>
          </a:p>
          <a:p>
            <a:r>
              <a:rPr lang="en-US" dirty="0"/>
              <a:t>Chronic therapy can cause alopecia</a:t>
            </a:r>
          </a:p>
          <a:p>
            <a:r>
              <a:rPr lang="en-US" dirty="0"/>
              <a:t>QTc prolongation</a:t>
            </a:r>
          </a:p>
          <a:p>
            <a:endParaRPr lang="en-US" dirty="0"/>
          </a:p>
        </p:txBody>
      </p:sp>
      <p:sp>
        <p:nvSpPr>
          <p:cNvPr id="3" name="Title 2">
            <a:extLst>
              <a:ext uri="{FF2B5EF4-FFF2-40B4-BE49-F238E27FC236}">
                <a16:creationId xmlns:a16="http://schemas.microsoft.com/office/drawing/2014/main" id="{5FC4532F-2D1D-6C91-F52E-F582233563FF}"/>
              </a:ext>
            </a:extLst>
          </p:cNvPr>
          <p:cNvSpPr>
            <a:spLocks noGrp="1"/>
          </p:cNvSpPr>
          <p:nvPr>
            <p:ph type="title"/>
          </p:nvPr>
        </p:nvSpPr>
        <p:spPr/>
        <p:txBody>
          <a:bodyPr/>
          <a:lstStyle/>
          <a:p>
            <a:r>
              <a:rPr lang="en-US" dirty="0"/>
              <a:t>Fluconazole Side Effects</a:t>
            </a:r>
          </a:p>
        </p:txBody>
      </p:sp>
    </p:spTree>
    <p:extLst>
      <p:ext uri="{BB962C8B-B14F-4D97-AF65-F5344CB8AC3E}">
        <p14:creationId xmlns:p14="http://schemas.microsoft.com/office/powerpoint/2010/main" val="3004031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6F88AE-16E9-2B8B-E235-25834D9612B5}"/>
              </a:ext>
            </a:extLst>
          </p:cNvPr>
          <p:cNvSpPr>
            <a:spLocks noGrp="1"/>
          </p:cNvSpPr>
          <p:nvPr>
            <p:ph idx="1"/>
          </p:nvPr>
        </p:nvSpPr>
        <p:spPr/>
        <p:txBody>
          <a:bodyPr/>
          <a:lstStyle/>
          <a:p>
            <a:r>
              <a:rPr lang="en-US" dirty="0"/>
              <a:t>Inhibitor of CYP3A4</a:t>
            </a:r>
          </a:p>
          <a:p>
            <a:pPr lvl="1"/>
            <a:r>
              <a:rPr lang="en-US" dirty="0"/>
              <a:t>Phenytoin; increases phenytoin levels by up to 75%</a:t>
            </a:r>
          </a:p>
          <a:p>
            <a:pPr lvl="1"/>
            <a:r>
              <a:rPr lang="en-US" dirty="0"/>
              <a:t>Rifampin; decreases </a:t>
            </a:r>
            <a:r>
              <a:rPr lang="en-US" dirty="0" err="1"/>
              <a:t>fluc</a:t>
            </a:r>
            <a:r>
              <a:rPr lang="en-US" dirty="0"/>
              <a:t> levels by 23%</a:t>
            </a:r>
          </a:p>
          <a:p>
            <a:pPr lvl="1"/>
            <a:r>
              <a:rPr lang="en-US" dirty="0"/>
              <a:t>Tacrolimus; increases levels significantly</a:t>
            </a:r>
          </a:p>
          <a:p>
            <a:pPr lvl="1"/>
            <a:r>
              <a:rPr lang="en-US" dirty="0"/>
              <a:t>Cyclosporine; increases levels significantly</a:t>
            </a:r>
          </a:p>
          <a:p>
            <a:pPr lvl="1"/>
            <a:r>
              <a:rPr lang="en-US" dirty="0"/>
              <a:t>Midazolam; increases serum levels by 30%</a:t>
            </a:r>
          </a:p>
          <a:p>
            <a:pPr lvl="1"/>
            <a:r>
              <a:rPr lang="en-US" dirty="0"/>
              <a:t>Warfarin; increases INR by 39%</a:t>
            </a:r>
          </a:p>
        </p:txBody>
      </p:sp>
      <p:sp>
        <p:nvSpPr>
          <p:cNvPr id="3" name="Title 2">
            <a:extLst>
              <a:ext uri="{FF2B5EF4-FFF2-40B4-BE49-F238E27FC236}">
                <a16:creationId xmlns:a16="http://schemas.microsoft.com/office/drawing/2014/main" id="{22135F51-2316-1C41-439F-72928B894AB6}"/>
              </a:ext>
            </a:extLst>
          </p:cNvPr>
          <p:cNvSpPr>
            <a:spLocks noGrp="1"/>
          </p:cNvSpPr>
          <p:nvPr>
            <p:ph type="title"/>
          </p:nvPr>
        </p:nvSpPr>
        <p:spPr/>
        <p:txBody>
          <a:bodyPr/>
          <a:lstStyle/>
          <a:p>
            <a:r>
              <a:rPr lang="en-US" sz="3600" dirty="0"/>
              <a:t>Fluconazole Drug-Drug Interactions</a:t>
            </a:r>
          </a:p>
        </p:txBody>
      </p:sp>
    </p:spTree>
    <p:extLst>
      <p:ext uri="{BB962C8B-B14F-4D97-AF65-F5344CB8AC3E}">
        <p14:creationId xmlns:p14="http://schemas.microsoft.com/office/powerpoint/2010/main" val="4156065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562287-D71B-EB38-1690-EEF4AF59273F}"/>
              </a:ext>
            </a:extLst>
          </p:cNvPr>
          <p:cNvSpPr>
            <a:spLocks noGrp="1"/>
          </p:cNvSpPr>
          <p:nvPr>
            <p:ph idx="1"/>
          </p:nvPr>
        </p:nvSpPr>
        <p:spPr/>
        <p:txBody>
          <a:bodyPr/>
          <a:lstStyle/>
          <a:p>
            <a:r>
              <a:rPr lang="en-US" i="1" dirty="0"/>
              <a:t>Candida spp. </a:t>
            </a:r>
          </a:p>
          <a:p>
            <a:pPr lvl="1"/>
            <a:r>
              <a:rPr lang="en-US" i="1" dirty="0"/>
              <a:t>C. albicans </a:t>
            </a:r>
          </a:p>
          <a:p>
            <a:pPr lvl="1"/>
            <a:r>
              <a:rPr lang="en-US" i="1" dirty="0"/>
              <a:t>C. tropicalis</a:t>
            </a:r>
          </a:p>
          <a:p>
            <a:pPr lvl="1"/>
            <a:r>
              <a:rPr lang="en-US" i="1" dirty="0"/>
              <a:t>C. </a:t>
            </a:r>
            <a:r>
              <a:rPr lang="en-US" i="1" dirty="0" err="1"/>
              <a:t>parapsilosis</a:t>
            </a:r>
            <a:endParaRPr lang="en-US" i="1" dirty="0"/>
          </a:p>
          <a:p>
            <a:pPr lvl="1"/>
            <a:r>
              <a:rPr lang="en-US" b="1" i="1" dirty="0"/>
              <a:t>C. </a:t>
            </a:r>
            <a:r>
              <a:rPr lang="en-US" b="1" i="1" dirty="0" err="1"/>
              <a:t>krusei</a:t>
            </a:r>
            <a:endParaRPr lang="en-US" b="1" i="1" dirty="0"/>
          </a:p>
          <a:p>
            <a:pPr lvl="1"/>
            <a:endParaRPr lang="en-US" dirty="0"/>
          </a:p>
          <a:p>
            <a:r>
              <a:rPr lang="en-US" i="1" dirty="0"/>
              <a:t>C. glabrata</a:t>
            </a:r>
          </a:p>
          <a:p>
            <a:pPr lvl="1"/>
            <a:r>
              <a:rPr lang="en-US" dirty="0"/>
              <a:t>Improved activity, however cross resistance can be seen with fluconazole resistant strains</a:t>
            </a:r>
          </a:p>
        </p:txBody>
      </p:sp>
      <p:sp>
        <p:nvSpPr>
          <p:cNvPr id="3" name="Title 2">
            <a:extLst>
              <a:ext uri="{FF2B5EF4-FFF2-40B4-BE49-F238E27FC236}">
                <a16:creationId xmlns:a16="http://schemas.microsoft.com/office/drawing/2014/main" id="{41B2643F-46CB-6B1B-252F-B10B940982C7}"/>
              </a:ext>
            </a:extLst>
          </p:cNvPr>
          <p:cNvSpPr>
            <a:spLocks noGrp="1"/>
          </p:cNvSpPr>
          <p:nvPr>
            <p:ph type="title"/>
          </p:nvPr>
        </p:nvSpPr>
        <p:spPr/>
        <p:txBody>
          <a:bodyPr/>
          <a:lstStyle/>
          <a:p>
            <a:r>
              <a:rPr lang="en-US" sz="3600" dirty="0"/>
              <a:t>Voriconazole Spectrum of Activity</a:t>
            </a:r>
          </a:p>
        </p:txBody>
      </p:sp>
    </p:spTree>
    <p:extLst>
      <p:ext uri="{BB962C8B-B14F-4D97-AF65-F5344CB8AC3E}">
        <p14:creationId xmlns:p14="http://schemas.microsoft.com/office/powerpoint/2010/main" val="4098025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F8A88F-FF4D-2093-6284-5CC97DF9EC7C}"/>
              </a:ext>
            </a:extLst>
          </p:cNvPr>
          <p:cNvSpPr>
            <a:spLocks noGrp="1"/>
          </p:cNvSpPr>
          <p:nvPr>
            <p:ph idx="1"/>
          </p:nvPr>
        </p:nvSpPr>
        <p:spPr/>
        <p:txBody>
          <a:bodyPr/>
          <a:lstStyle/>
          <a:p>
            <a:r>
              <a:rPr lang="en-US" dirty="0"/>
              <a:t>Aspergillus species</a:t>
            </a:r>
          </a:p>
          <a:p>
            <a:pPr lvl="1"/>
            <a:r>
              <a:rPr lang="en-US" dirty="0"/>
              <a:t>Excellent anti-aspergillus activity</a:t>
            </a:r>
          </a:p>
          <a:p>
            <a:pPr lvl="1"/>
            <a:r>
              <a:rPr lang="en-US" dirty="0"/>
              <a:t>More effective in treatment of invasive aspergillosis than amphotericin B </a:t>
            </a:r>
          </a:p>
          <a:p>
            <a:pPr lvl="2"/>
            <a:r>
              <a:rPr lang="en-US" dirty="0" err="1"/>
              <a:t>Vori</a:t>
            </a:r>
            <a:r>
              <a:rPr lang="en-US" dirty="0"/>
              <a:t> response rate: 52.8%</a:t>
            </a:r>
          </a:p>
          <a:p>
            <a:pPr lvl="2"/>
            <a:r>
              <a:rPr lang="en-US" dirty="0" err="1"/>
              <a:t>Ampho</a:t>
            </a:r>
            <a:r>
              <a:rPr lang="en-US" dirty="0"/>
              <a:t> B response rate: 31.6%</a:t>
            </a:r>
          </a:p>
          <a:p>
            <a:pPr lvl="3"/>
            <a:r>
              <a:rPr lang="en-US" sz="2400" dirty="0"/>
              <a:t>(</a:t>
            </a:r>
            <a:r>
              <a:rPr lang="en-US" sz="2400" dirty="0" err="1"/>
              <a:t>Herbrecht</a:t>
            </a:r>
            <a:r>
              <a:rPr lang="en-US" sz="2400" dirty="0"/>
              <a:t> et al. NEJM 2002;347:408-15)</a:t>
            </a:r>
          </a:p>
          <a:p>
            <a:r>
              <a:rPr lang="en-US" sz="2400" dirty="0"/>
              <a:t>Fusarium spp. </a:t>
            </a:r>
          </a:p>
          <a:p>
            <a:r>
              <a:rPr lang="en-US" sz="2400" b="1" dirty="0"/>
              <a:t>Not active against </a:t>
            </a:r>
            <a:r>
              <a:rPr lang="en-US" sz="2400" b="1" dirty="0" err="1"/>
              <a:t>Zygomyctes</a:t>
            </a:r>
            <a:r>
              <a:rPr lang="en-US" sz="2400" b="1" dirty="0"/>
              <a:t> (</a:t>
            </a:r>
            <a:r>
              <a:rPr lang="en-US" sz="2400" b="1" i="1" dirty="0"/>
              <a:t>Mucor, Rhizopus spp.)</a:t>
            </a:r>
          </a:p>
        </p:txBody>
      </p:sp>
      <p:sp>
        <p:nvSpPr>
          <p:cNvPr id="3" name="Title 2">
            <a:extLst>
              <a:ext uri="{FF2B5EF4-FFF2-40B4-BE49-F238E27FC236}">
                <a16:creationId xmlns:a16="http://schemas.microsoft.com/office/drawing/2014/main" id="{59C981A5-57E5-82D8-0B11-437A86CDE4C3}"/>
              </a:ext>
            </a:extLst>
          </p:cNvPr>
          <p:cNvSpPr>
            <a:spLocks noGrp="1"/>
          </p:cNvSpPr>
          <p:nvPr>
            <p:ph type="title"/>
          </p:nvPr>
        </p:nvSpPr>
        <p:spPr/>
        <p:txBody>
          <a:bodyPr/>
          <a:lstStyle/>
          <a:p>
            <a:r>
              <a:rPr lang="en-US" sz="3600" dirty="0"/>
              <a:t>Voriconazole Spectrum of Activity</a:t>
            </a:r>
          </a:p>
        </p:txBody>
      </p:sp>
    </p:spTree>
    <p:extLst>
      <p:ext uri="{BB962C8B-B14F-4D97-AF65-F5344CB8AC3E}">
        <p14:creationId xmlns:p14="http://schemas.microsoft.com/office/powerpoint/2010/main" val="906420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EE7F62-BC7A-49F5-05B5-ABC6094511F5}"/>
              </a:ext>
            </a:extLst>
          </p:cNvPr>
          <p:cNvSpPr>
            <a:spLocks noGrp="1"/>
          </p:cNvSpPr>
          <p:nvPr>
            <p:ph idx="1"/>
          </p:nvPr>
        </p:nvSpPr>
        <p:spPr/>
        <p:txBody>
          <a:bodyPr/>
          <a:lstStyle/>
          <a:p>
            <a:r>
              <a:rPr lang="en-US" dirty="0"/>
              <a:t>Half life: 6 hours</a:t>
            </a:r>
          </a:p>
          <a:p>
            <a:r>
              <a:rPr lang="en-US" dirty="0"/>
              <a:t>Excellent bioavailability – 97% IV = PO</a:t>
            </a:r>
          </a:p>
          <a:p>
            <a:r>
              <a:rPr lang="en-US" dirty="0"/>
              <a:t>Usual dose:</a:t>
            </a:r>
          </a:p>
          <a:p>
            <a:pPr lvl="1"/>
            <a:r>
              <a:rPr lang="en-US" dirty="0"/>
              <a:t>Load with 6 mg/kg IV/PO q12h x 2 doses</a:t>
            </a:r>
          </a:p>
          <a:p>
            <a:pPr lvl="1"/>
            <a:r>
              <a:rPr lang="en-US" dirty="0"/>
              <a:t>Maintenance dose: 4 mg/kg IV/PO q12h</a:t>
            </a:r>
          </a:p>
          <a:p>
            <a:r>
              <a:rPr lang="en-US" dirty="0"/>
              <a:t>Requires therapeutic drug monitoring </a:t>
            </a:r>
          </a:p>
          <a:p>
            <a:pPr lvl="1"/>
            <a:r>
              <a:rPr lang="en-US" dirty="0"/>
              <a:t>Wait 5-7 days to get trough level (steady state)</a:t>
            </a:r>
          </a:p>
          <a:p>
            <a:pPr lvl="1"/>
            <a:r>
              <a:rPr lang="en-US" b="1" dirty="0"/>
              <a:t>Goal trough level 2-5 mcg/mL </a:t>
            </a:r>
          </a:p>
        </p:txBody>
      </p:sp>
      <p:sp>
        <p:nvSpPr>
          <p:cNvPr id="3" name="Title 2">
            <a:extLst>
              <a:ext uri="{FF2B5EF4-FFF2-40B4-BE49-F238E27FC236}">
                <a16:creationId xmlns:a16="http://schemas.microsoft.com/office/drawing/2014/main" id="{0AC22175-A2CD-2DD3-FF52-DA3B6FC8FC24}"/>
              </a:ext>
            </a:extLst>
          </p:cNvPr>
          <p:cNvSpPr>
            <a:spLocks noGrp="1"/>
          </p:cNvSpPr>
          <p:nvPr>
            <p:ph type="title"/>
          </p:nvPr>
        </p:nvSpPr>
        <p:spPr/>
        <p:txBody>
          <a:bodyPr/>
          <a:lstStyle/>
          <a:p>
            <a:r>
              <a:rPr lang="en-US" dirty="0"/>
              <a:t>Voriconazole</a:t>
            </a:r>
          </a:p>
        </p:txBody>
      </p:sp>
    </p:spTree>
    <p:extLst>
      <p:ext uri="{BB962C8B-B14F-4D97-AF65-F5344CB8AC3E}">
        <p14:creationId xmlns:p14="http://schemas.microsoft.com/office/powerpoint/2010/main" val="2408949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D746B8-FF46-90CC-40C9-4ED93424538A}"/>
              </a:ext>
            </a:extLst>
          </p:cNvPr>
          <p:cNvSpPr>
            <a:spLocks noGrp="1"/>
          </p:cNvSpPr>
          <p:nvPr>
            <p:ph idx="1"/>
          </p:nvPr>
        </p:nvSpPr>
        <p:spPr/>
        <p:txBody>
          <a:bodyPr/>
          <a:lstStyle/>
          <a:p>
            <a:r>
              <a:rPr lang="en-US" dirty="0"/>
              <a:t>Pharmacokinetic variation with CYP2C19 polymorphisms </a:t>
            </a:r>
          </a:p>
          <a:p>
            <a:endParaRPr lang="en-US" dirty="0"/>
          </a:p>
          <a:p>
            <a:r>
              <a:rPr lang="en-US" dirty="0"/>
              <a:t>Non-linear pharmacokinetics</a:t>
            </a:r>
          </a:p>
          <a:p>
            <a:pPr lvl="1"/>
            <a:r>
              <a:rPr lang="en-US" dirty="0"/>
              <a:t>Dose increases not associated with linear increases in serum concentrations, can overshoot </a:t>
            </a:r>
          </a:p>
          <a:p>
            <a:pPr lvl="1"/>
            <a:endParaRPr lang="en-US" dirty="0"/>
          </a:p>
          <a:p>
            <a:r>
              <a:rPr lang="en-US" dirty="0"/>
              <a:t>?concerns with IV formulation given cyclodextrin solvent vehicle accumulation when </a:t>
            </a:r>
            <a:r>
              <a:rPr lang="en-US" dirty="0" err="1"/>
              <a:t>CrCl</a:t>
            </a:r>
            <a:r>
              <a:rPr lang="en-US" dirty="0"/>
              <a:t> &lt; 50 </a:t>
            </a:r>
          </a:p>
        </p:txBody>
      </p:sp>
      <p:sp>
        <p:nvSpPr>
          <p:cNvPr id="3" name="Title 2">
            <a:extLst>
              <a:ext uri="{FF2B5EF4-FFF2-40B4-BE49-F238E27FC236}">
                <a16:creationId xmlns:a16="http://schemas.microsoft.com/office/drawing/2014/main" id="{2891B8A1-C3FB-91B2-67AA-27E1400A177F}"/>
              </a:ext>
            </a:extLst>
          </p:cNvPr>
          <p:cNvSpPr>
            <a:spLocks noGrp="1"/>
          </p:cNvSpPr>
          <p:nvPr>
            <p:ph type="title"/>
          </p:nvPr>
        </p:nvSpPr>
        <p:spPr/>
        <p:txBody>
          <a:bodyPr/>
          <a:lstStyle/>
          <a:p>
            <a:r>
              <a:rPr lang="en-US" dirty="0"/>
              <a:t>Voriconazole</a:t>
            </a:r>
          </a:p>
        </p:txBody>
      </p:sp>
    </p:spTree>
    <p:extLst>
      <p:ext uri="{BB962C8B-B14F-4D97-AF65-F5344CB8AC3E}">
        <p14:creationId xmlns:p14="http://schemas.microsoft.com/office/powerpoint/2010/main" val="1407458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888088-D5B6-A6B8-0B7F-4C1C0FC00A32}"/>
              </a:ext>
            </a:extLst>
          </p:cNvPr>
          <p:cNvSpPr>
            <a:spLocks noGrp="1"/>
          </p:cNvSpPr>
          <p:nvPr>
            <p:ph idx="1"/>
          </p:nvPr>
        </p:nvSpPr>
        <p:spPr/>
        <p:txBody>
          <a:bodyPr/>
          <a:lstStyle/>
          <a:p>
            <a:r>
              <a:rPr lang="en-US" dirty="0"/>
              <a:t>Metabolism</a:t>
            </a:r>
          </a:p>
          <a:p>
            <a:pPr lvl="1"/>
            <a:r>
              <a:rPr lang="en-US" dirty="0"/>
              <a:t>Hepatic via </a:t>
            </a:r>
            <a:r>
              <a:rPr lang="en-US" b="1" dirty="0">
                <a:solidFill>
                  <a:srgbClr val="FF0000"/>
                </a:solidFill>
              </a:rPr>
              <a:t>CYP2C19, CYP2C9, CYP3A4</a:t>
            </a:r>
          </a:p>
          <a:p>
            <a:pPr lvl="1"/>
            <a:endParaRPr lang="en-US" b="1" dirty="0">
              <a:solidFill>
                <a:srgbClr val="FF0000"/>
              </a:solidFill>
            </a:endParaRPr>
          </a:p>
          <a:p>
            <a:r>
              <a:rPr lang="en-US" dirty="0"/>
              <a:t>Extensive drug-drug interactions due to affected isoenzymes above</a:t>
            </a:r>
          </a:p>
        </p:txBody>
      </p:sp>
      <p:sp>
        <p:nvSpPr>
          <p:cNvPr id="3" name="Title 2">
            <a:extLst>
              <a:ext uri="{FF2B5EF4-FFF2-40B4-BE49-F238E27FC236}">
                <a16:creationId xmlns:a16="http://schemas.microsoft.com/office/drawing/2014/main" id="{7BFB2B98-904D-A0C1-C41B-C94BF24D0D7B}"/>
              </a:ext>
            </a:extLst>
          </p:cNvPr>
          <p:cNvSpPr>
            <a:spLocks noGrp="1"/>
          </p:cNvSpPr>
          <p:nvPr>
            <p:ph type="title"/>
          </p:nvPr>
        </p:nvSpPr>
        <p:spPr/>
        <p:txBody>
          <a:bodyPr/>
          <a:lstStyle/>
          <a:p>
            <a:r>
              <a:rPr lang="en-US" dirty="0"/>
              <a:t>Voriconazole </a:t>
            </a:r>
          </a:p>
        </p:txBody>
      </p:sp>
    </p:spTree>
    <p:extLst>
      <p:ext uri="{BB962C8B-B14F-4D97-AF65-F5344CB8AC3E}">
        <p14:creationId xmlns:p14="http://schemas.microsoft.com/office/powerpoint/2010/main" val="4056064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EC95F8-3A47-43AF-63FF-5BF2B63700D6}"/>
              </a:ext>
            </a:extLst>
          </p:cNvPr>
          <p:cNvSpPr>
            <a:spLocks noGrp="1"/>
          </p:cNvSpPr>
          <p:nvPr>
            <p:ph idx="1"/>
          </p:nvPr>
        </p:nvSpPr>
        <p:spPr/>
        <p:txBody>
          <a:bodyPr/>
          <a:lstStyle/>
          <a:p>
            <a:r>
              <a:rPr lang="en-US" dirty="0"/>
              <a:t>Elevated LFTs (10-20%)</a:t>
            </a:r>
          </a:p>
          <a:p>
            <a:r>
              <a:rPr lang="en-US" dirty="0"/>
              <a:t>Transient ocular changes</a:t>
            </a:r>
          </a:p>
          <a:p>
            <a:pPr lvl="1"/>
            <a:r>
              <a:rPr lang="en-US" dirty="0"/>
              <a:t>Blurred vision, changes in color vision (difficulty distinguishing blue and green colors)</a:t>
            </a:r>
          </a:p>
          <a:p>
            <a:r>
              <a:rPr lang="en-US" dirty="0"/>
              <a:t>Audio and visual hallucinations (associated with supratherapeutic levels)</a:t>
            </a:r>
          </a:p>
          <a:p>
            <a:r>
              <a:rPr lang="en-US" dirty="0"/>
              <a:t>QTc prolongation</a:t>
            </a:r>
          </a:p>
          <a:p>
            <a:endParaRPr lang="en-US" dirty="0"/>
          </a:p>
          <a:p>
            <a:r>
              <a:rPr lang="en-US" dirty="0"/>
              <a:t>Rare: periostitis due to fluoride toxicity</a:t>
            </a:r>
          </a:p>
        </p:txBody>
      </p:sp>
      <p:sp>
        <p:nvSpPr>
          <p:cNvPr id="3" name="Title 2">
            <a:extLst>
              <a:ext uri="{FF2B5EF4-FFF2-40B4-BE49-F238E27FC236}">
                <a16:creationId xmlns:a16="http://schemas.microsoft.com/office/drawing/2014/main" id="{72CC5949-84B1-22EE-FA57-5E02B4C3A0A8}"/>
              </a:ext>
            </a:extLst>
          </p:cNvPr>
          <p:cNvSpPr>
            <a:spLocks noGrp="1"/>
          </p:cNvSpPr>
          <p:nvPr>
            <p:ph type="title"/>
          </p:nvPr>
        </p:nvSpPr>
        <p:spPr/>
        <p:txBody>
          <a:bodyPr/>
          <a:lstStyle/>
          <a:p>
            <a:r>
              <a:rPr lang="en-US" dirty="0"/>
              <a:t>Voriconazole Side Effects</a:t>
            </a:r>
          </a:p>
        </p:txBody>
      </p:sp>
    </p:spTree>
    <p:extLst>
      <p:ext uri="{BB962C8B-B14F-4D97-AF65-F5344CB8AC3E}">
        <p14:creationId xmlns:p14="http://schemas.microsoft.com/office/powerpoint/2010/main" val="4273342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09BCA5-EFCF-7800-35C3-CFA516F87F24}"/>
              </a:ext>
            </a:extLst>
          </p:cNvPr>
          <p:cNvSpPr>
            <a:spLocks noGrp="1"/>
          </p:cNvSpPr>
          <p:nvPr>
            <p:ph idx="1"/>
          </p:nvPr>
        </p:nvSpPr>
        <p:spPr/>
        <p:txBody>
          <a:bodyPr/>
          <a:lstStyle/>
          <a:p>
            <a:r>
              <a:rPr lang="en-US" dirty="0"/>
              <a:t>Active against most </a:t>
            </a:r>
            <a:r>
              <a:rPr lang="en-US" i="1" dirty="0"/>
              <a:t>Candida spp. </a:t>
            </a:r>
            <a:r>
              <a:rPr lang="en-US" dirty="0"/>
              <a:t>and </a:t>
            </a:r>
            <a:r>
              <a:rPr lang="en-US" i="1" dirty="0"/>
              <a:t>Aspergillus spp. </a:t>
            </a:r>
            <a:r>
              <a:rPr lang="en-US" dirty="0"/>
              <a:t>minus:</a:t>
            </a:r>
          </a:p>
          <a:p>
            <a:pPr lvl="1"/>
            <a:r>
              <a:rPr lang="en-US" i="1" dirty="0"/>
              <a:t>C. glabrata, C. </a:t>
            </a:r>
            <a:r>
              <a:rPr lang="en-US" i="1" dirty="0" err="1"/>
              <a:t>krusei</a:t>
            </a:r>
            <a:r>
              <a:rPr lang="en-US" i="1" dirty="0"/>
              <a:t>, A. </a:t>
            </a:r>
            <a:r>
              <a:rPr lang="en-US" i="1" dirty="0" err="1"/>
              <a:t>niger</a:t>
            </a:r>
            <a:endParaRPr lang="en-US" i="1" dirty="0"/>
          </a:p>
          <a:p>
            <a:pPr lvl="1"/>
            <a:endParaRPr lang="en-US" i="1" dirty="0"/>
          </a:p>
          <a:p>
            <a:r>
              <a:rPr lang="en-US" dirty="0"/>
              <a:t>Use superseded by voriconazole for invasive aspergillus infections </a:t>
            </a:r>
          </a:p>
          <a:p>
            <a:pPr lvl="1"/>
            <a:r>
              <a:rPr lang="en-US" dirty="0"/>
              <a:t>Voriconazole is more active, better bioavailable </a:t>
            </a:r>
          </a:p>
          <a:p>
            <a:r>
              <a:rPr lang="en-US" dirty="0"/>
              <a:t>No benefit over fluconazole for Candida infections</a:t>
            </a:r>
          </a:p>
          <a:p>
            <a:pPr lvl="1"/>
            <a:endParaRPr lang="en-US" dirty="0"/>
          </a:p>
        </p:txBody>
      </p:sp>
      <p:sp>
        <p:nvSpPr>
          <p:cNvPr id="3" name="Title 2">
            <a:extLst>
              <a:ext uri="{FF2B5EF4-FFF2-40B4-BE49-F238E27FC236}">
                <a16:creationId xmlns:a16="http://schemas.microsoft.com/office/drawing/2014/main" id="{48377F7E-EC75-DF6B-3841-18112C1B828F}"/>
              </a:ext>
            </a:extLst>
          </p:cNvPr>
          <p:cNvSpPr>
            <a:spLocks noGrp="1"/>
          </p:cNvSpPr>
          <p:nvPr>
            <p:ph type="title"/>
          </p:nvPr>
        </p:nvSpPr>
        <p:spPr/>
        <p:txBody>
          <a:bodyPr/>
          <a:lstStyle/>
          <a:p>
            <a:r>
              <a:rPr lang="en-US" dirty="0"/>
              <a:t>Itraconazole</a:t>
            </a:r>
          </a:p>
        </p:txBody>
      </p:sp>
    </p:spTree>
    <p:extLst>
      <p:ext uri="{BB962C8B-B14F-4D97-AF65-F5344CB8AC3E}">
        <p14:creationId xmlns:p14="http://schemas.microsoft.com/office/powerpoint/2010/main" val="2549618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570811-A5BE-941B-2106-7E9D876180FE}"/>
              </a:ext>
            </a:extLst>
          </p:cNvPr>
          <p:cNvSpPr>
            <a:spLocks noGrp="1"/>
          </p:cNvSpPr>
          <p:nvPr>
            <p:ph idx="1"/>
          </p:nvPr>
        </p:nvSpPr>
        <p:spPr/>
        <p:txBody>
          <a:bodyPr/>
          <a:lstStyle/>
          <a:p>
            <a:r>
              <a:rPr lang="en-US" sz="2400" b="1" dirty="0"/>
              <a:t>Niche = treatment of histoplasmosis</a:t>
            </a:r>
          </a:p>
          <a:p>
            <a:endParaRPr lang="en-US" sz="2400" b="1" dirty="0"/>
          </a:p>
          <a:p>
            <a:r>
              <a:rPr lang="en-US" sz="2400" dirty="0"/>
              <a:t>Use the oral suspension, not capsules</a:t>
            </a:r>
          </a:p>
          <a:p>
            <a:pPr lvl="1"/>
            <a:r>
              <a:rPr lang="en-US" sz="2400" dirty="0"/>
              <a:t>Better bioavailability</a:t>
            </a:r>
          </a:p>
          <a:p>
            <a:endParaRPr lang="en-US" sz="2400" dirty="0"/>
          </a:p>
          <a:p>
            <a:r>
              <a:rPr lang="en-US" sz="2400" dirty="0"/>
              <a:t>Capsules require acidic environment (take with Coca cola, avoid PPIs, H2RAs); suspension can be taken on empty stomach</a:t>
            </a:r>
          </a:p>
          <a:p>
            <a:endParaRPr lang="en-US" sz="2400" dirty="0"/>
          </a:p>
          <a:p>
            <a:r>
              <a:rPr lang="en-US" sz="2400" dirty="0"/>
              <a:t>Trough of 0.5 mg/L considered lower threshold for </a:t>
            </a:r>
            <a:r>
              <a:rPr lang="en-US" sz="2400" dirty="0" err="1"/>
              <a:t>ppx</a:t>
            </a:r>
            <a:r>
              <a:rPr lang="en-US" sz="2400" dirty="0"/>
              <a:t>; target trough of &gt;1-2 mg/L for treatment</a:t>
            </a:r>
          </a:p>
        </p:txBody>
      </p:sp>
      <p:sp>
        <p:nvSpPr>
          <p:cNvPr id="3" name="Title 2">
            <a:extLst>
              <a:ext uri="{FF2B5EF4-FFF2-40B4-BE49-F238E27FC236}">
                <a16:creationId xmlns:a16="http://schemas.microsoft.com/office/drawing/2014/main" id="{0F793CD3-70E1-25C8-0EFB-9AB8F97612A7}"/>
              </a:ext>
            </a:extLst>
          </p:cNvPr>
          <p:cNvSpPr>
            <a:spLocks noGrp="1"/>
          </p:cNvSpPr>
          <p:nvPr>
            <p:ph type="title"/>
          </p:nvPr>
        </p:nvSpPr>
        <p:spPr/>
        <p:txBody>
          <a:bodyPr/>
          <a:lstStyle/>
          <a:p>
            <a:r>
              <a:rPr lang="en-US" dirty="0"/>
              <a:t>Itraconazole</a:t>
            </a:r>
          </a:p>
        </p:txBody>
      </p:sp>
    </p:spTree>
    <p:extLst>
      <p:ext uri="{BB962C8B-B14F-4D97-AF65-F5344CB8AC3E}">
        <p14:creationId xmlns:p14="http://schemas.microsoft.com/office/powerpoint/2010/main" val="1162011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138" y="564477"/>
            <a:ext cx="7645400" cy="669005"/>
          </a:xfrm>
        </p:spPr>
        <p:txBody>
          <a:bodyPr/>
          <a:lstStyle/>
          <a:p>
            <a:r>
              <a:rPr lang="en-US" dirty="0"/>
              <a:t>History of Antifungal Therapy</a:t>
            </a:r>
          </a:p>
        </p:txBody>
      </p:sp>
      <p:graphicFrame>
        <p:nvGraphicFramePr>
          <p:cNvPr id="3" name="Diagram 2"/>
          <p:cNvGraphicFramePr/>
          <p:nvPr>
            <p:extLst>
              <p:ext uri="{D42A27DB-BD31-4B8C-83A1-F6EECF244321}">
                <p14:modId xmlns:p14="http://schemas.microsoft.com/office/powerpoint/2010/main" val="2429320025"/>
              </p:ext>
            </p:extLst>
          </p:nvPr>
        </p:nvGraphicFramePr>
        <p:xfrm>
          <a:off x="149510" y="410471"/>
          <a:ext cx="8994491" cy="5749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0895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8EE779-C7B7-3CAA-7D28-46442332368C}"/>
              </a:ext>
            </a:extLst>
          </p:cNvPr>
          <p:cNvSpPr>
            <a:spLocks noGrp="1"/>
          </p:cNvSpPr>
          <p:nvPr>
            <p:ph idx="1"/>
          </p:nvPr>
        </p:nvSpPr>
        <p:spPr/>
        <p:txBody>
          <a:bodyPr/>
          <a:lstStyle/>
          <a:p>
            <a:r>
              <a:rPr lang="en-US" i="1" dirty="0"/>
              <a:t>Candida spp. a</a:t>
            </a:r>
            <a:r>
              <a:rPr lang="en-US" dirty="0"/>
              <a:t>nd </a:t>
            </a:r>
            <a:r>
              <a:rPr lang="en-US" i="1" dirty="0"/>
              <a:t>Aspergillus spp. </a:t>
            </a:r>
          </a:p>
          <a:p>
            <a:pPr lvl="1"/>
            <a:r>
              <a:rPr lang="en-US" dirty="0"/>
              <a:t>Similar to voriconazole</a:t>
            </a:r>
          </a:p>
          <a:p>
            <a:pPr lvl="1"/>
            <a:r>
              <a:rPr lang="en-US" dirty="0"/>
              <a:t>No RCT against </a:t>
            </a:r>
            <a:r>
              <a:rPr lang="en-US" dirty="0" err="1"/>
              <a:t>ampho</a:t>
            </a:r>
            <a:r>
              <a:rPr lang="en-US" dirty="0"/>
              <a:t> or </a:t>
            </a:r>
            <a:r>
              <a:rPr lang="en-US" dirty="0" err="1"/>
              <a:t>vori</a:t>
            </a:r>
            <a:r>
              <a:rPr lang="en-US" dirty="0"/>
              <a:t> for treatment of Aspergillosis</a:t>
            </a:r>
          </a:p>
          <a:p>
            <a:r>
              <a:rPr lang="en-US" b="1" dirty="0"/>
              <a:t>+ Zygomycetes </a:t>
            </a:r>
            <a:r>
              <a:rPr lang="en-US" dirty="0"/>
              <a:t>(</a:t>
            </a:r>
            <a:r>
              <a:rPr lang="en-US" i="1" dirty="0"/>
              <a:t>Mucor, Rhizopus spp.</a:t>
            </a:r>
            <a:r>
              <a:rPr lang="en-US" dirty="0"/>
              <a:t>)</a:t>
            </a:r>
          </a:p>
        </p:txBody>
      </p:sp>
      <p:sp>
        <p:nvSpPr>
          <p:cNvPr id="3" name="Title 2">
            <a:extLst>
              <a:ext uri="{FF2B5EF4-FFF2-40B4-BE49-F238E27FC236}">
                <a16:creationId xmlns:a16="http://schemas.microsoft.com/office/drawing/2014/main" id="{525659D3-56B4-5485-F43D-7A59631033EF}"/>
              </a:ext>
            </a:extLst>
          </p:cNvPr>
          <p:cNvSpPr>
            <a:spLocks noGrp="1"/>
          </p:cNvSpPr>
          <p:nvPr>
            <p:ph type="title"/>
          </p:nvPr>
        </p:nvSpPr>
        <p:spPr/>
        <p:txBody>
          <a:bodyPr/>
          <a:lstStyle/>
          <a:p>
            <a:r>
              <a:rPr lang="en-US" dirty="0"/>
              <a:t>Posaconazole</a:t>
            </a:r>
          </a:p>
        </p:txBody>
      </p:sp>
    </p:spTree>
    <p:extLst>
      <p:ext uri="{BB962C8B-B14F-4D97-AF65-F5344CB8AC3E}">
        <p14:creationId xmlns:p14="http://schemas.microsoft.com/office/powerpoint/2010/main" val="2750119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FF456D-9327-F915-F0F6-79FABEF3A8D2}"/>
              </a:ext>
            </a:extLst>
          </p:cNvPr>
          <p:cNvSpPr>
            <a:spLocks noGrp="1"/>
          </p:cNvSpPr>
          <p:nvPr>
            <p:ph idx="1"/>
          </p:nvPr>
        </p:nvSpPr>
        <p:spPr/>
        <p:txBody>
          <a:bodyPr/>
          <a:lstStyle/>
          <a:p>
            <a:pPr>
              <a:lnSpc>
                <a:spcPct val="120000"/>
              </a:lnSpc>
            </a:pPr>
            <a:r>
              <a:rPr lang="en-US" sz="2200" dirty="0"/>
              <a:t>Commonly used for:</a:t>
            </a:r>
          </a:p>
          <a:p>
            <a:pPr lvl="1">
              <a:lnSpc>
                <a:spcPct val="120000"/>
              </a:lnSpc>
            </a:pPr>
            <a:r>
              <a:rPr lang="en-US" sz="2200" dirty="0"/>
              <a:t>Mucor and aspergillosis treatment</a:t>
            </a:r>
          </a:p>
          <a:p>
            <a:pPr lvl="1">
              <a:lnSpc>
                <a:spcPct val="120000"/>
              </a:lnSpc>
            </a:pPr>
            <a:r>
              <a:rPr lang="en-US" sz="2200" dirty="0"/>
              <a:t>Prophylaxis in high risk immunocompromised patients </a:t>
            </a:r>
          </a:p>
          <a:p>
            <a:pPr lvl="2">
              <a:lnSpc>
                <a:spcPct val="120000"/>
              </a:lnSpc>
            </a:pPr>
            <a:r>
              <a:rPr lang="en-US" sz="2200" dirty="0"/>
              <a:t>AML, myelodysplastic syndrome</a:t>
            </a:r>
          </a:p>
          <a:p>
            <a:pPr lvl="3">
              <a:lnSpc>
                <a:spcPct val="120000"/>
              </a:lnSpc>
            </a:pPr>
            <a:r>
              <a:rPr lang="en-US" sz="2200" dirty="0"/>
              <a:t>ANC &lt;500, discontinue when ANC &gt;500</a:t>
            </a:r>
          </a:p>
          <a:p>
            <a:pPr lvl="2">
              <a:lnSpc>
                <a:spcPct val="120000"/>
              </a:lnSpc>
            </a:pPr>
            <a:r>
              <a:rPr lang="en-US" sz="2200" dirty="0"/>
              <a:t>High risk allogeneic stem cell transplant</a:t>
            </a:r>
          </a:p>
          <a:p>
            <a:pPr lvl="3">
              <a:lnSpc>
                <a:spcPct val="120000"/>
              </a:lnSpc>
            </a:pPr>
            <a:r>
              <a:rPr lang="en-US" sz="2200" dirty="0"/>
              <a:t>Acute or chronic extensive GVHD, history of IFI, alemtuzumab recipient, or high dose steroids</a:t>
            </a:r>
          </a:p>
          <a:p>
            <a:pPr lvl="1">
              <a:lnSpc>
                <a:spcPct val="120000"/>
              </a:lnSpc>
            </a:pPr>
            <a:r>
              <a:rPr lang="en-US" sz="2200" dirty="0"/>
              <a:t>Resistant fungal infections</a:t>
            </a:r>
            <a:endParaRPr lang="en-US" dirty="0"/>
          </a:p>
        </p:txBody>
      </p:sp>
      <p:sp>
        <p:nvSpPr>
          <p:cNvPr id="3" name="Title 2">
            <a:extLst>
              <a:ext uri="{FF2B5EF4-FFF2-40B4-BE49-F238E27FC236}">
                <a16:creationId xmlns:a16="http://schemas.microsoft.com/office/drawing/2014/main" id="{B52C8F37-5606-9B2F-26D4-BC88014B6294}"/>
              </a:ext>
            </a:extLst>
          </p:cNvPr>
          <p:cNvSpPr>
            <a:spLocks noGrp="1"/>
          </p:cNvSpPr>
          <p:nvPr>
            <p:ph type="title"/>
          </p:nvPr>
        </p:nvSpPr>
        <p:spPr/>
        <p:txBody>
          <a:bodyPr/>
          <a:lstStyle/>
          <a:p>
            <a:r>
              <a:rPr lang="en-US" dirty="0"/>
              <a:t>Posaconazole</a:t>
            </a:r>
          </a:p>
        </p:txBody>
      </p:sp>
    </p:spTree>
    <p:extLst>
      <p:ext uri="{BB962C8B-B14F-4D97-AF65-F5344CB8AC3E}">
        <p14:creationId xmlns:p14="http://schemas.microsoft.com/office/powerpoint/2010/main" val="3386922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66841C-B0DE-407E-A44E-3CD3268BFE00}"/>
              </a:ext>
            </a:extLst>
          </p:cNvPr>
          <p:cNvSpPr>
            <a:spLocks noGrp="1"/>
          </p:cNvSpPr>
          <p:nvPr>
            <p:ph idx="1"/>
          </p:nvPr>
        </p:nvSpPr>
        <p:spPr>
          <a:xfrm>
            <a:off x="818726" y="1528384"/>
            <a:ext cx="7854494" cy="4347315"/>
          </a:xfrm>
        </p:spPr>
        <p:txBody>
          <a:bodyPr/>
          <a:lstStyle/>
          <a:p>
            <a:pPr>
              <a:lnSpc>
                <a:spcPct val="120000"/>
              </a:lnSpc>
            </a:pPr>
            <a:r>
              <a:rPr lang="en-US" sz="2400" b="1" dirty="0"/>
              <a:t>Extended release 300mg tablet is better </a:t>
            </a:r>
            <a:r>
              <a:rPr lang="en-US" sz="2400" dirty="0"/>
              <a:t>absorbed than oral suspension</a:t>
            </a:r>
          </a:p>
          <a:p>
            <a:pPr lvl="1">
              <a:lnSpc>
                <a:spcPct val="120000"/>
              </a:lnSpc>
            </a:pPr>
            <a:r>
              <a:rPr lang="en-US" sz="2400" dirty="0"/>
              <a:t>Oral suspension: PEG/NG only, avoid PPI</a:t>
            </a:r>
            <a:br>
              <a:rPr lang="en-US" sz="2400" dirty="0"/>
            </a:br>
            <a:endParaRPr lang="en-US" sz="2400" dirty="0"/>
          </a:p>
          <a:p>
            <a:pPr>
              <a:lnSpc>
                <a:spcPct val="120000"/>
              </a:lnSpc>
            </a:pPr>
            <a:r>
              <a:rPr lang="en-US" sz="2400" dirty="0"/>
              <a:t>Troughs can be monitored: &gt;2 mcg/ml</a:t>
            </a:r>
          </a:p>
          <a:p>
            <a:pPr lvl="1">
              <a:lnSpc>
                <a:spcPct val="120000"/>
              </a:lnSpc>
            </a:pPr>
            <a:r>
              <a:rPr lang="en-US" sz="2400" dirty="0"/>
              <a:t>Wait for 5- 7 for first trough from initial dose</a:t>
            </a:r>
          </a:p>
          <a:p>
            <a:endParaRPr lang="en-US" dirty="0"/>
          </a:p>
        </p:txBody>
      </p:sp>
      <p:sp>
        <p:nvSpPr>
          <p:cNvPr id="3" name="Title 2">
            <a:extLst>
              <a:ext uri="{FF2B5EF4-FFF2-40B4-BE49-F238E27FC236}">
                <a16:creationId xmlns:a16="http://schemas.microsoft.com/office/drawing/2014/main" id="{12DBE428-941E-41BF-8494-D2508033B48F}"/>
              </a:ext>
            </a:extLst>
          </p:cNvPr>
          <p:cNvSpPr>
            <a:spLocks noGrp="1"/>
          </p:cNvSpPr>
          <p:nvPr>
            <p:ph type="title"/>
          </p:nvPr>
        </p:nvSpPr>
        <p:spPr>
          <a:xfrm>
            <a:off x="749300" y="530604"/>
            <a:ext cx="7645400" cy="669005"/>
          </a:xfrm>
        </p:spPr>
        <p:txBody>
          <a:bodyPr/>
          <a:lstStyle/>
          <a:p>
            <a:r>
              <a:rPr lang="en-US" dirty="0"/>
              <a:t>Posaconazole</a:t>
            </a:r>
          </a:p>
        </p:txBody>
      </p:sp>
    </p:spTree>
    <p:extLst>
      <p:ext uri="{BB962C8B-B14F-4D97-AF65-F5344CB8AC3E}">
        <p14:creationId xmlns:p14="http://schemas.microsoft.com/office/powerpoint/2010/main" val="2753728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66506C-AE33-5DCC-18E7-28238EA0A62E}"/>
              </a:ext>
            </a:extLst>
          </p:cNvPr>
          <p:cNvSpPr>
            <a:spLocks noGrp="1"/>
          </p:cNvSpPr>
          <p:nvPr>
            <p:ph idx="1"/>
          </p:nvPr>
        </p:nvSpPr>
        <p:spPr/>
        <p:txBody>
          <a:bodyPr/>
          <a:lstStyle/>
          <a:p>
            <a:r>
              <a:rPr lang="en-US" sz="2400" dirty="0" err="1"/>
              <a:t>Isavuconazonium</a:t>
            </a:r>
            <a:r>
              <a:rPr lang="en-US" sz="2400" dirty="0"/>
              <a:t> sulfate</a:t>
            </a:r>
          </a:p>
          <a:p>
            <a:pPr lvl="1"/>
            <a:r>
              <a:rPr lang="en-US" sz="2400" dirty="0"/>
              <a:t>Prodrug, hydrolyzed in blood to </a:t>
            </a:r>
            <a:r>
              <a:rPr lang="en-US" sz="2400" dirty="0" err="1"/>
              <a:t>isavuconazole</a:t>
            </a:r>
            <a:endParaRPr lang="en-US" sz="2400" dirty="0"/>
          </a:p>
          <a:p>
            <a:endParaRPr lang="en-US" sz="2400" dirty="0"/>
          </a:p>
          <a:p>
            <a:r>
              <a:rPr lang="en-US" sz="2400" dirty="0"/>
              <a:t>Active against </a:t>
            </a:r>
            <a:r>
              <a:rPr lang="en-US" sz="2400" i="1" dirty="0"/>
              <a:t>Candida spp. </a:t>
            </a:r>
            <a:r>
              <a:rPr lang="en-US" sz="2400" dirty="0"/>
              <a:t>and </a:t>
            </a:r>
            <a:r>
              <a:rPr lang="en-US" sz="2400" i="1" dirty="0"/>
              <a:t>Aspergillus spp. </a:t>
            </a:r>
            <a:r>
              <a:rPr lang="en-US" sz="2400" dirty="0"/>
              <a:t>similar to </a:t>
            </a:r>
            <a:r>
              <a:rPr lang="en-US" sz="2400" dirty="0" err="1"/>
              <a:t>vori</a:t>
            </a:r>
            <a:endParaRPr lang="en-US" sz="2400" dirty="0"/>
          </a:p>
          <a:p>
            <a:endParaRPr lang="en-US" sz="2400" dirty="0"/>
          </a:p>
          <a:p>
            <a:r>
              <a:rPr lang="en-US" sz="2400" dirty="0"/>
              <a:t>Zygomycetes </a:t>
            </a:r>
          </a:p>
          <a:p>
            <a:pPr lvl="1"/>
            <a:r>
              <a:rPr lang="en-US" sz="2400" dirty="0"/>
              <a:t>FDA approval for treatment of Mucorales infections based on response in case series of 37 patients (success rate was 31.4%)</a:t>
            </a:r>
          </a:p>
        </p:txBody>
      </p:sp>
      <p:sp>
        <p:nvSpPr>
          <p:cNvPr id="3" name="Title 2">
            <a:extLst>
              <a:ext uri="{FF2B5EF4-FFF2-40B4-BE49-F238E27FC236}">
                <a16:creationId xmlns:a16="http://schemas.microsoft.com/office/drawing/2014/main" id="{D3B6C4EA-554E-A596-B769-8EADCEF39BF3}"/>
              </a:ext>
            </a:extLst>
          </p:cNvPr>
          <p:cNvSpPr>
            <a:spLocks noGrp="1"/>
          </p:cNvSpPr>
          <p:nvPr>
            <p:ph type="title"/>
          </p:nvPr>
        </p:nvSpPr>
        <p:spPr/>
        <p:txBody>
          <a:bodyPr/>
          <a:lstStyle/>
          <a:p>
            <a:r>
              <a:rPr lang="en-US" dirty="0" err="1"/>
              <a:t>Isavuconazole</a:t>
            </a:r>
            <a:r>
              <a:rPr lang="en-US" dirty="0"/>
              <a:t> </a:t>
            </a:r>
            <a:r>
              <a:rPr lang="en-US" dirty="0">
                <a:solidFill>
                  <a:srgbClr val="FF0000"/>
                </a:solidFill>
              </a:rPr>
              <a:t>(non-formulary)</a:t>
            </a:r>
          </a:p>
        </p:txBody>
      </p:sp>
    </p:spTree>
    <p:extLst>
      <p:ext uri="{BB962C8B-B14F-4D97-AF65-F5344CB8AC3E}">
        <p14:creationId xmlns:p14="http://schemas.microsoft.com/office/powerpoint/2010/main" val="3723416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D8A98D-105B-392C-9CC1-0B6A17B4F743}"/>
              </a:ext>
            </a:extLst>
          </p:cNvPr>
          <p:cNvSpPr>
            <a:spLocks noGrp="1"/>
          </p:cNvSpPr>
          <p:nvPr>
            <p:ph idx="1"/>
          </p:nvPr>
        </p:nvSpPr>
        <p:spPr/>
        <p:txBody>
          <a:bodyPr/>
          <a:lstStyle/>
          <a:p>
            <a:r>
              <a:rPr lang="en-US" dirty="0"/>
              <a:t>Dose</a:t>
            </a:r>
          </a:p>
          <a:p>
            <a:pPr lvl="1"/>
            <a:r>
              <a:rPr lang="en-US" dirty="0"/>
              <a:t>Load 372 mg PO/IV q8h x 6 doses</a:t>
            </a:r>
          </a:p>
          <a:p>
            <a:pPr lvl="1"/>
            <a:r>
              <a:rPr lang="en-US" dirty="0"/>
              <a:t>Maintenance dose 372 mg PO daily</a:t>
            </a:r>
          </a:p>
          <a:p>
            <a:pPr lvl="1"/>
            <a:endParaRPr lang="en-US" dirty="0"/>
          </a:p>
          <a:p>
            <a:r>
              <a:rPr lang="en-US" dirty="0"/>
              <a:t>Metabolized by CYP3A4</a:t>
            </a:r>
          </a:p>
          <a:p>
            <a:endParaRPr lang="en-US" dirty="0"/>
          </a:p>
          <a:p>
            <a:r>
              <a:rPr lang="en-US" dirty="0"/>
              <a:t>Bioavailability 98%</a:t>
            </a:r>
          </a:p>
          <a:p>
            <a:endParaRPr lang="en-US" dirty="0"/>
          </a:p>
          <a:p>
            <a:r>
              <a:rPr lang="en-US" dirty="0"/>
              <a:t>Can open capsules and administer via NGT</a:t>
            </a:r>
          </a:p>
        </p:txBody>
      </p:sp>
      <p:sp>
        <p:nvSpPr>
          <p:cNvPr id="3" name="Title 2">
            <a:extLst>
              <a:ext uri="{FF2B5EF4-FFF2-40B4-BE49-F238E27FC236}">
                <a16:creationId xmlns:a16="http://schemas.microsoft.com/office/drawing/2014/main" id="{9ABFC87E-35E4-5930-F10B-2AEFC84F7761}"/>
              </a:ext>
            </a:extLst>
          </p:cNvPr>
          <p:cNvSpPr>
            <a:spLocks noGrp="1"/>
          </p:cNvSpPr>
          <p:nvPr>
            <p:ph type="title"/>
          </p:nvPr>
        </p:nvSpPr>
        <p:spPr/>
        <p:txBody>
          <a:bodyPr/>
          <a:lstStyle/>
          <a:p>
            <a:r>
              <a:rPr lang="en-US" dirty="0" err="1"/>
              <a:t>Isavuconazole</a:t>
            </a:r>
            <a:endParaRPr lang="en-US" dirty="0"/>
          </a:p>
        </p:txBody>
      </p:sp>
    </p:spTree>
    <p:extLst>
      <p:ext uri="{BB962C8B-B14F-4D97-AF65-F5344CB8AC3E}">
        <p14:creationId xmlns:p14="http://schemas.microsoft.com/office/powerpoint/2010/main" val="3737529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ED202-2541-9FB6-CDC0-C0BCB239DE92}"/>
              </a:ext>
            </a:extLst>
          </p:cNvPr>
          <p:cNvSpPr>
            <a:spLocks noGrp="1"/>
          </p:cNvSpPr>
          <p:nvPr>
            <p:ph idx="1"/>
          </p:nvPr>
        </p:nvSpPr>
        <p:spPr/>
        <p:txBody>
          <a:bodyPr/>
          <a:lstStyle/>
          <a:p>
            <a:r>
              <a:rPr lang="en-US" dirty="0"/>
              <a:t>No TDM per manufacturer (??)</a:t>
            </a:r>
          </a:p>
          <a:p>
            <a:endParaRPr lang="en-US" dirty="0"/>
          </a:p>
          <a:p>
            <a:r>
              <a:rPr lang="en-US" dirty="0"/>
              <a:t>Only azole that shortens the QTc</a:t>
            </a:r>
          </a:p>
        </p:txBody>
      </p:sp>
      <p:sp>
        <p:nvSpPr>
          <p:cNvPr id="3" name="Title 2">
            <a:extLst>
              <a:ext uri="{FF2B5EF4-FFF2-40B4-BE49-F238E27FC236}">
                <a16:creationId xmlns:a16="http://schemas.microsoft.com/office/drawing/2014/main" id="{AB2D891C-CC8C-2FA9-F04F-18A96C0B1D54}"/>
              </a:ext>
            </a:extLst>
          </p:cNvPr>
          <p:cNvSpPr>
            <a:spLocks noGrp="1"/>
          </p:cNvSpPr>
          <p:nvPr>
            <p:ph type="title"/>
          </p:nvPr>
        </p:nvSpPr>
        <p:spPr/>
        <p:txBody>
          <a:bodyPr/>
          <a:lstStyle/>
          <a:p>
            <a:r>
              <a:rPr lang="en-US" dirty="0" err="1"/>
              <a:t>Isavuconazole</a:t>
            </a:r>
            <a:endParaRPr lang="en-US" dirty="0"/>
          </a:p>
        </p:txBody>
      </p:sp>
    </p:spTree>
    <p:extLst>
      <p:ext uri="{BB962C8B-B14F-4D97-AF65-F5344CB8AC3E}">
        <p14:creationId xmlns:p14="http://schemas.microsoft.com/office/powerpoint/2010/main" val="2713217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FD05DC-E34B-B2A0-D4DF-60E7C7CD122F}"/>
              </a:ext>
            </a:extLst>
          </p:cNvPr>
          <p:cNvSpPr>
            <a:spLocks noGrp="1"/>
          </p:cNvSpPr>
          <p:nvPr>
            <p:ph idx="1"/>
          </p:nvPr>
        </p:nvSpPr>
        <p:spPr/>
        <p:txBody>
          <a:bodyPr/>
          <a:lstStyle/>
          <a:p>
            <a:r>
              <a:rPr lang="en-US" dirty="0" err="1"/>
              <a:t>Caspofungin</a:t>
            </a:r>
            <a:endParaRPr lang="en-US" dirty="0"/>
          </a:p>
          <a:p>
            <a:endParaRPr lang="en-US" dirty="0"/>
          </a:p>
          <a:p>
            <a:r>
              <a:rPr lang="en-US" dirty="0"/>
              <a:t>Micafungin (formulary)</a:t>
            </a:r>
          </a:p>
          <a:p>
            <a:endParaRPr lang="en-US" dirty="0"/>
          </a:p>
          <a:p>
            <a:r>
              <a:rPr lang="en-US" dirty="0"/>
              <a:t>Anidulafungin </a:t>
            </a:r>
          </a:p>
        </p:txBody>
      </p:sp>
      <p:sp>
        <p:nvSpPr>
          <p:cNvPr id="3" name="Title 2">
            <a:extLst>
              <a:ext uri="{FF2B5EF4-FFF2-40B4-BE49-F238E27FC236}">
                <a16:creationId xmlns:a16="http://schemas.microsoft.com/office/drawing/2014/main" id="{8ED4D91D-CD5F-95EB-E5DD-85EC4ABD5D96}"/>
              </a:ext>
            </a:extLst>
          </p:cNvPr>
          <p:cNvSpPr>
            <a:spLocks noGrp="1"/>
          </p:cNvSpPr>
          <p:nvPr>
            <p:ph type="title"/>
          </p:nvPr>
        </p:nvSpPr>
        <p:spPr/>
        <p:txBody>
          <a:bodyPr/>
          <a:lstStyle/>
          <a:p>
            <a:r>
              <a:rPr lang="en-US" dirty="0"/>
              <a:t>Echinocandins</a:t>
            </a:r>
          </a:p>
        </p:txBody>
      </p:sp>
    </p:spTree>
    <p:extLst>
      <p:ext uri="{BB962C8B-B14F-4D97-AF65-F5344CB8AC3E}">
        <p14:creationId xmlns:p14="http://schemas.microsoft.com/office/powerpoint/2010/main" val="1262247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EFB32E-3D92-68EA-826E-CFE889257C06}"/>
              </a:ext>
            </a:extLst>
          </p:cNvPr>
          <p:cNvSpPr>
            <a:spLocks noGrp="1"/>
          </p:cNvSpPr>
          <p:nvPr>
            <p:ph idx="1"/>
          </p:nvPr>
        </p:nvSpPr>
        <p:spPr>
          <a:xfrm>
            <a:off x="719139" y="1876747"/>
            <a:ext cx="5840547" cy="1552253"/>
          </a:xfrm>
        </p:spPr>
        <p:txBody>
          <a:bodyPr/>
          <a:lstStyle/>
          <a:p>
            <a:r>
              <a:rPr lang="en-US" dirty="0"/>
              <a:t>Inhibits B(1,3)-D-glucan synthase</a:t>
            </a:r>
          </a:p>
          <a:p>
            <a:r>
              <a:rPr lang="en-US" dirty="0"/>
              <a:t>Weakens fungal cell wall</a:t>
            </a:r>
          </a:p>
          <a:p>
            <a:r>
              <a:rPr lang="en-US" dirty="0"/>
              <a:t>“Beta lactams for fungi”</a:t>
            </a:r>
          </a:p>
        </p:txBody>
      </p:sp>
      <p:sp>
        <p:nvSpPr>
          <p:cNvPr id="3" name="Title 2">
            <a:extLst>
              <a:ext uri="{FF2B5EF4-FFF2-40B4-BE49-F238E27FC236}">
                <a16:creationId xmlns:a16="http://schemas.microsoft.com/office/drawing/2014/main" id="{5539C93D-9C01-C36B-834F-B3E8D08331F3}"/>
              </a:ext>
            </a:extLst>
          </p:cNvPr>
          <p:cNvSpPr>
            <a:spLocks noGrp="1"/>
          </p:cNvSpPr>
          <p:nvPr>
            <p:ph type="title"/>
          </p:nvPr>
        </p:nvSpPr>
        <p:spPr/>
        <p:txBody>
          <a:bodyPr/>
          <a:lstStyle/>
          <a:p>
            <a:r>
              <a:rPr lang="en-US" dirty="0"/>
              <a:t>Echinocandins MOA</a:t>
            </a:r>
          </a:p>
        </p:txBody>
      </p:sp>
      <p:pic>
        <p:nvPicPr>
          <p:cNvPr id="2050" name="Picture 2" descr="PDF) antifungal-agents-10-638">
            <a:extLst>
              <a:ext uri="{FF2B5EF4-FFF2-40B4-BE49-F238E27FC236}">
                <a16:creationId xmlns:a16="http://schemas.microsoft.com/office/drawing/2014/main" id="{442332D3-0B9D-CD1C-42A7-32DA45F53C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519" t="19692" b="24770"/>
          <a:stretch/>
        </p:blipFill>
        <p:spPr bwMode="auto">
          <a:xfrm>
            <a:off x="4347428" y="3200401"/>
            <a:ext cx="4424516" cy="258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534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C55EF5-8AA7-22C8-60E0-54DA8B6EF07E}"/>
              </a:ext>
            </a:extLst>
          </p:cNvPr>
          <p:cNvSpPr>
            <a:spLocks noGrp="1"/>
          </p:cNvSpPr>
          <p:nvPr>
            <p:ph idx="1"/>
          </p:nvPr>
        </p:nvSpPr>
        <p:spPr/>
        <p:txBody>
          <a:bodyPr/>
          <a:lstStyle/>
          <a:p>
            <a:r>
              <a:rPr lang="en-US" sz="2400" i="1" dirty="0"/>
              <a:t>Candida spp. </a:t>
            </a:r>
          </a:p>
          <a:p>
            <a:pPr lvl="1"/>
            <a:r>
              <a:rPr lang="en-US" sz="2400" i="1" dirty="0"/>
              <a:t>C. albicans</a:t>
            </a:r>
          </a:p>
          <a:p>
            <a:pPr lvl="1"/>
            <a:r>
              <a:rPr lang="en-US" sz="2400" i="1" dirty="0"/>
              <a:t>C. glabrata</a:t>
            </a:r>
          </a:p>
          <a:p>
            <a:pPr lvl="1"/>
            <a:r>
              <a:rPr lang="en-US" sz="2400" i="1" dirty="0"/>
              <a:t>C. tropicalis</a:t>
            </a:r>
          </a:p>
          <a:p>
            <a:pPr lvl="1"/>
            <a:r>
              <a:rPr lang="en-US" sz="2400" i="1" dirty="0"/>
              <a:t>C. </a:t>
            </a:r>
            <a:r>
              <a:rPr lang="en-US" sz="2400" i="1" dirty="0" err="1"/>
              <a:t>krusei</a:t>
            </a:r>
            <a:endParaRPr lang="en-US" sz="2400" i="1" dirty="0"/>
          </a:p>
          <a:p>
            <a:pPr lvl="1"/>
            <a:r>
              <a:rPr lang="en-US" sz="2400" i="1" dirty="0"/>
              <a:t>C. </a:t>
            </a:r>
            <a:r>
              <a:rPr lang="en-US" sz="2400" i="1" dirty="0" err="1"/>
              <a:t>lusitaniae</a:t>
            </a:r>
            <a:endParaRPr lang="en-US" sz="2400" i="1" dirty="0"/>
          </a:p>
          <a:p>
            <a:pPr lvl="1"/>
            <a:endParaRPr lang="en-US" sz="2400" i="1" dirty="0"/>
          </a:p>
          <a:p>
            <a:r>
              <a:rPr lang="en-US" sz="2400" i="1" dirty="0" err="1"/>
              <a:t>Asperigillus</a:t>
            </a:r>
            <a:r>
              <a:rPr lang="en-US" sz="2400" i="1" dirty="0"/>
              <a:t> spp. </a:t>
            </a:r>
          </a:p>
          <a:p>
            <a:pPr lvl="1"/>
            <a:r>
              <a:rPr lang="en-US" sz="2400" i="1" dirty="0"/>
              <a:t>A. fumigatus </a:t>
            </a:r>
          </a:p>
          <a:p>
            <a:pPr lvl="1"/>
            <a:r>
              <a:rPr lang="en-US" sz="2400" i="1" dirty="0"/>
              <a:t>A. flavus</a:t>
            </a:r>
          </a:p>
          <a:p>
            <a:pPr lvl="1"/>
            <a:r>
              <a:rPr lang="en-US" sz="2400" i="1" dirty="0"/>
              <a:t>A. </a:t>
            </a:r>
            <a:r>
              <a:rPr lang="en-US" sz="2400" i="1" dirty="0" err="1"/>
              <a:t>niger</a:t>
            </a:r>
            <a:endParaRPr lang="en-US" sz="2400" i="1" dirty="0"/>
          </a:p>
        </p:txBody>
      </p:sp>
      <p:sp>
        <p:nvSpPr>
          <p:cNvPr id="3" name="Title 2">
            <a:extLst>
              <a:ext uri="{FF2B5EF4-FFF2-40B4-BE49-F238E27FC236}">
                <a16:creationId xmlns:a16="http://schemas.microsoft.com/office/drawing/2014/main" id="{D2CD32C6-EEE2-53FC-AE17-2B4A9FD3DEB3}"/>
              </a:ext>
            </a:extLst>
          </p:cNvPr>
          <p:cNvSpPr>
            <a:spLocks noGrp="1"/>
          </p:cNvSpPr>
          <p:nvPr>
            <p:ph type="title"/>
          </p:nvPr>
        </p:nvSpPr>
        <p:spPr/>
        <p:txBody>
          <a:bodyPr/>
          <a:lstStyle/>
          <a:p>
            <a:r>
              <a:rPr lang="en-US" dirty="0"/>
              <a:t>Echinocandins Spectrum</a:t>
            </a:r>
          </a:p>
        </p:txBody>
      </p:sp>
    </p:spTree>
    <p:extLst>
      <p:ext uri="{BB962C8B-B14F-4D97-AF65-F5344CB8AC3E}">
        <p14:creationId xmlns:p14="http://schemas.microsoft.com/office/powerpoint/2010/main" val="2320967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3409F4-3066-F93C-A4A8-5B8512B681B6}"/>
              </a:ext>
            </a:extLst>
          </p:cNvPr>
          <p:cNvSpPr>
            <a:spLocks noGrp="1"/>
          </p:cNvSpPr>
          <p:nvPr>
            <p:ph idx="1"/>
          </p:nvPr>
        </p:nvSpPr>
        <p:spPr/>
        <p:txBody>
          <a:bodyPr/>
          <a:lstStyle/>
          <a:p>
            <a:r>
              <a:rPr lang="en-US" b="1" dirty="0">
                <a:solidFill>
                  <a:srgbClr val="FF0000"/>
                </a:solidFill>
              </a:rPr>
              <a:t>Intrinsic resistance seen with:</a:t>
            </a:r>
          </a:p>
          <a:p>
            <a:pPr lvl="1"/>
            <a:r>
              <a:rPr lang="en-US" i="1" dirty="0">
                <a:solidFill>
                  <a:srgbClr val="FF0000"/>
                </a:solidFill>
              </a:rPr>
              <a:t>Candida </a:t>
            </a:r>
            <a:r>
              <a:rPr lang="en-US" i="1" dirty="0" err="1">
                <a:solidFill>
                  <a:srgbClr val="FF0000"/>
                </a:solidFill>
              </a:rPr>
              <a:t>parapsilosis</a:t>
            </a:r>
            <a:r>
              <a:rPr lang="en-US" i="1" dirty="0">
                <a:solidFill>
                  <a:srgbClr val="FF0000"/>
                </a:solidFill>
              </a:rPr>
              <a:t> </a:t>
            </a:r>
          </a:p>
          <a:p>
            <a:pPr lvl="1"/>
            <a:r>
              <a:rPr lang="en-US" i="1" dirty="0">
                <a:solidFill>
                  <a:srgbClr val="FF0000"/>
                </a:solidFill>
              </a:rPr>
              <a:t>Candida </a:t>
            </a:r>
            <a:r>
              <a:rPr lang="en-US" i="1" dirty="0" err="1">
                <a:solidFill>
                  <a:srgbClr val="FF0000"/>
                </a:solidFill>
              </a:rPr>
              <a:t>guilliermondii</a:t>
            </a:r>
            <a:endParaRPr lang="en-US" i="1" dirty="0">
              <a:solidFill>
                <a:srgbClr val="FF0000"/>
              </a:solidFill>
            </a:endParaRPr>
          </a:p>
          <a:p>
            <a:pPr lvl="1"/>
            <a:endParaRPr lang="en-US" dirty="0"/>
          </a:p>
          <a:p>
            <a:r>
              <a:rPr lang="en-US" dirty="0"/>
              <a:t>Due to alterations in FKS 1 and 2 which affects binding of echinocandin</a:t>
            </a:r>
          </a:p>
          <a:p>
            <a:endParaRPr lang="en-US" dirty="0"/>
          </a:p>
          <a:p>
            <a:r>
              <a:rPr lang="en-US" dirty="0"/>
              <a:t>Not active against Cryptococcus, Zygomycetes, or Fusarium spp.</a:t>
            </a:r>
          </a:p>
        </p:txBody>
      </p:sp>
      <p:sp>
        <p:nvSpPr>
          <p:cNvPr id="3" name="Title 2">
            <a:extLst>
              <a:ext uri="{FF2B5EF4-FFF2-40B4-BE49-F238E27FC236}">
                <a16:creationId xmlns:a16="http://schemas.microsoft.com/office/drawing/2014/main" id="{8F116A27-C1CD-C285-1FDF-FFB3AC4C0D65}"/>
              </a:ext>
            </a:extLst>
          </p:cNvPr>
          <p:cNvSpPr>
            <a:spLocks noGrp="1"/>
          </p:cNvSpPr>
          <p:nvPr>
            <p:ph type="title"/>
          </p:nvPr>
        </p:nvSpPr>
        <p:spPr/>
        <p:txBody>
          <a:bodyPr/>
          <a:lstStyle/>
          <a:p>
            <a:r>
              <a:rPr lang="en-US" dirty="0"/>
              <a:t>Echinocandins Spectrum</a:t>
            </a:r>
          </a:p>
        </p:txBody>
      </p:sp>
    </p:spTree>
    <p:extLst>
      <p:ext uri="{BB962C8B-B14F-4D97-AF65-F5344CB8AC3E}">
        <p14:creationId xmlns:p14="http://schemas.microsoft.com/office/powerpoint/2010/main" val="2335994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1E6F57-D689-4F24-8DEE-EAC4CEA81013}"/>
              </a:ext>
            </a:extLst>
          </p:cNvPr>
          <p:cNvSpPr>
            <a:spLocks noGrp="1"/>
          </p:cNvSpPr>
          <p:nvPr>
            <p:ph idx="1"/>
          </p:nvPr>
        </p:nvSpPr>
        <p:spPr/>
        <p:txBody>
          <a:bodyPr/>
          <a:lstStyle/>
          <a:p>
            <a:r>
              <a:rPr lang="en-US" dirty="0"/>
              <a:t>Polyene antifungal</a:t>
            </a:r>
          </a:p>
          <a:p>
            <a:r>
              <a:rPr lang="en-US" dirty="0"/>
              <a:t>Lipophilic rod like molecule produced by </a:t>
            </a:r>
            <a:r>
              <a:rPr lang="en-US" i="1" dirty="0"/>
              <a:t>Streptomyces nodosus </a:t>
            </a:r>
          </a:p>
        </p:txBody>
      </p:sp>
      <p:sp>
        <p:nvSpPr>
          <p:cNvPr id="3" name="Title 2">
            <a:extLst>
              <a:ext uri="{FF2B5EF4-FFF2-40B4-BE49-F238E27FC236}">
                <a16:creationId xmlns:a16="http://schemas.microsoft.com/office/drawing/2014/main" id="{49A15D36-7675-414B-8F40-A8384411E6DA}"/>
              </a:ext>
            </a:extLst>
          </p:cNvPr>
          <p:cNvSpPr>
            <a:spLocks noGrp="1"/>
          </p:cNvSpPr>
          <p:nvPr>
            <p:ph type="title"/>
          </p:nvPr>
        </p:nvSpPr>
        <p:spPr/>
        <p:txBody>
          <a:bodyPr/>
          <a:lstStyle/>
          <a:p>
            <a:r>
              <a:rPr lang="en-US" dirty="0"/>
              <a:t>Amphotericin </a:t>
            </a:r>
          </a:p>
        </p:txBody>
      </p:sp>
      <p:pic>
        <p:nvPicPr>
          <p:cNvPr id="1026" name="Picture 2" descr="See the source image">
            <a:extLst>
              <a:ext uri="{FF2B5EF4-FFF2-40B4-BE49-F238E27FC236}">
                <a16:creationId xmlns:a16="http://schemas.microsoft.com/office/drawing/2014/main" id="{2B114AFE-A280-4417-A3A0-9BD28C11A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706" y="3315314"/>
            <a:ext cx="5428613" cy="238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49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95884D-E808-75BF-C938-B2A0D6230833}"/>
              </a:ext>
            </a:extLst>
          </p:cNvPr>
          <p:cNvSpPr>
            <a:spLocks noGrp="1"/>
          </p:cNvSpPr>
          <p:nvPr>
            <p:ph idx="1"/>
          </p:nvPr>
        </p:nvSpPr>
        <p:spPr/>
        <p:txBody>
          <a:bodyPr/>
          <a:lstStyle/>
          <a:p>
            <a:pPr>
              <a:spcAft>
                <a:spcPts val="0"/>
              </a:spcAft>
            </a:pPr>
            <a:r>
              <a:rPr lang="en-US" sz="2000" dirty="0"/>
              <a:t>All available IV only</a:t>
            </a:r>
          </a:p>
          <a:p>
            <a:pPr>
              <a:spcAft>
                <a:spcPts val="0"/>
              </a:spcAft>
            </a:pPr>
            <a:endParaRPr lang="en-US" sz="800" dirty="0"/>
          </a:p>
          <a:p>
            <a:pPr>
              <a:spcAft>
                <a:spcPts val="0"/>
              </a:spcAft>
            </a:pPr>
            <a:r>
              <a:rPr lang="en-US" sz="2000" dirty="0" err="1">
                <a:solidFill>
                  <a:schemeClr val="accent5"/>
                </a:solidFill>
              </a:rPr>
              <a:t>Caspofungin</a:t>
            </a:r>
            <a:r>
              <a:rPr lang="en-US" sz="2000" dirty="0">
                <a:solidFill>
                  <a:schemeClr val="accent5"/>
                </a:solidFill>
              </a:rPr>
              <a:t> has more </a:t>
            </a:r>
            <a:r>
              <a:rPr lang="en-US" sz="2000" b="1" dirty="0">
                <a:solidFill>
                  <a:schemeClr val="accent5"/>
                </a:solidFill>
              </a:rPr>
              <a:t>DDIs</a:t>
            </a:r>
            <a:r>
              <a:rPr lang="en-US" sz="2000" dirty="0">
                <a:solidFill>
                  <a:schemeClr val="accent5"/>
                </a:solidFill>
              </a:rPr>
              <a:t>: cyclosporine, tacrolimus, CYP450 inducers</a:t>
            </a:r>
          </a:p>
          <a:p>
            <a:pPr>
              <a:spcAft>
                <a:spcPts val="0"/>
              </a:spcAft>
            </a:pPr>
            <a:endParaRPr lang="en-US" sz="800" dirty="0">
              <a:solidFill>
                <a:schemeClr val="accent5"/>
              </a:solidFill>
            </a:endParaRPr>
          </a:p>
          <a:p>
            <a:pPr>
              <a:spcAft>
                <a:spcPts val="0"/>
              </a:spcAft>
            </a:pPr>
            <a:r>
              <a:rPr lang="en-US" sz="2000" dirty="0"/>
              <a:t>Well-tolerated as a class, besides histamine-release related reactions</a:t>
            </a:r>
          </a:p>
          <a:p>
            <a:pPr>
              <a:spcAft>
                <a:spcPts val="0"/>
              </a:spcAft>
            </a:pPr>
            <a:endParaRPr lang="en-US" sz="800" b="1" dirty="0"/>
          </a:p>
          <a:p>
            <a:pPr>
              <a:spcAft>
                <a:spcPts val="0"/>
              </a:spcAft>
            </a:pPr>
            <a:r>
              <a:rPr lang="en-US" sz="2000" b="1" dirty="0"/>
              <a:t>Poor penetration into CNS, urinary tract, and eye</a:t>
            </a:r>
          </a:p>
          <a:p>
            <a:pPr>
              <a:spcAft>
                <a:spcPts val="0"/>
              </a:spcAft>
            </a:pPr>
            <a:endParaRPr lang="en-US" sz="800" b="1" dirty="0"/>
          </a:p>
          <a:p>
            <a:pPr>
              <a:spcAft>
                <a:spcPts val="0"/>
              </a:spcAft>
            </a:pPr>
            <a:r>
              <a:rPr lang="en-US" sz="2000" dirty="0"/>
              <a:t>Micafungin does not routinely use a loading dose</a:t>
            </a:r>
          </a:p>
          <a:p>
            <a:pPr lvl="1">
              <a:spcAft>
                <a:spcPts val="0"/>
              </a:spcAft>
            </a:pPr>
            <a:r>
              <a:rPr lang="en-US" sz="2000" dirty="0"/>
              <a:t>Usual dosing: 100-150 mg IV daily</a:t>
            </a:r>
          </a:p>
          <a:p>
            <a:pPr lvl="1">
              <a:spcAft>
                <a:spcPts val="0"/>
              </a:spcAft>
            </a:pPr>
            <a:r>
              <a:rPr lang="en-US" sz="2000" dirty="0"/>
              <a:t>HSCT prophylaxis: 50 mg IV daily</a:t>
            </a:r>
          </a:p>
          <a:p>
            <a:pPr marL="457200" lvl="1" indent="0">
              <a:spcAft>
                <a:spcPts val="0"/>
              </a:spcAft>
              <a:buNone/>
            </a:pPr>
            <a:endParaRPr lang="en-US" sz="800" dirty="0"/>
          </a:p>
          <a:p>
            <a:pPr marL="457200" lvl="1" indent="0">
              <a:spcAft>
                <a:spcPts val="0"/>
              </a:spcAft>
              <a:buNone/>
            </a:pPr>
            <a:endParaRPr lang="en-US" sz="800" dirty="0"/>
          </a:p>
          <a:p>
            <a:pPr>
              <a:spcAft>
                <a:spcPts val="0"/>
              </a:spcAft>
            </a:pPr>
            <a:r>
              <a:rPr lang="en-US" sz="2000" b="1" dirty="0"/>
              <a:t>Less hepatotoxic compare to azoles</a:t>
            </a:r>
            <a:endParaRPr lang="en-US" sz="2000" dirty="0"/>
          </a:p>
        </p:txBody>
      </p:sp>
      <p:sp>
        <p:nvSpPr>
          <p:cNvPr id="3" name="Title 2">
            <a:extLst>
              <a:ext uri="{FF2B5EF4-FFF2-40B4-BE49-F238E27FC236}">
                <a16:creationId xmlns:a16="http://schemas.microsoft.com/office/drawing/2014/main" id="{BBBA2B3C-8D9D-788B-1CDE-D4AD9FE81C19}"/>
              </a:ext>
            </a:extLst>
          </p:cNvPr>
          <p:cNvSpPr>
            <a:spLocks noGrp="1"/>
          </p:cNvSpPr>
          <p:nvPr>
            <p:ph type="title"/>
          </p:nvPr>
        </p:nvSpPr>
        <p:spPr/>
        <p:txBody>
          <a:bodyPr/>
          <a:lstStyle/>
          <a:p>
            <a:r>
              <a:rPr lang="en-US" dirty="0"/>
              <a:t>Echinocandins</a:t>
            </a:r>
          </a:p>
        </p:txBody>
      </p:sp>
    </p:spTree>
    <p:extLst>
      <p:ext uri="{BB962C8B-B14F-4D97-AF65-F5344CB8AC3E}">
        <p14:creationId xmlns:p14="http://schemas.microsoft.com/office/powerpoint/2010/main" val="3101001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9A98F3-A6E9-446B-9CD2-F302A072215D}"/>
              </a:ext>
            </a:extLst>
          </p:cNvPr>
          <p:cNvSpPr>
            <a:spLocks noGrp="1"/>
          </p:cNvSpPr>
          <p:nvPr>
            <p:ph idx="1"/>
          </p:nvPr>
        </p:nvSpPr>
        <p:spPr>
          <a:xfrm>
            <a:off x="232251" y="810487"/>
            <a:ext cx="8507988" cy="5403273"/>
          </a:xfrm>
        </p:spPr>
        <p:txBody>
          <a:bodyPr/>
          <a:lstStyle/>
          <a:p>
            <a:r>
              <a:rPr lang="en-US" sz="2000" b="1" dirty="0"/>
              <a:t>Ibrexafungerp</a:t>
            </a:r>
            <a:r>
              <a:rPr lang="en-US" sz="2000" b="1" i="1" dirty="0"/>
              <a:t> </a:t>
            </a:r>
          </a:p>
          <a:p>
            <a:pPr lvl="1"/>
            <a:r>
              <a:rPr lang="en-US" sz="1800" dirty="0">
                <a:ea typeface="Calibri" panose="020F0502020204030204" pitchFamily="34" charset="0"/>
                <a:cs typeface="Times New Roman" panose="02020603050405020304" pitchFamily="18" charset="0"/>
              </a:rPr>
              <a:t>First in class, </a:t>
            </a:r>
            <a:r>
              <a:rPr lang="en-US" sz="1800" dirty="0">
                <a:effectLst/>
                <a:ea typeface="Calibri" panose="020F0502020204030204" pitchFamily="34" charset="0"/>
                <a:cs typeface="Times New Roman" panose="02020603050405020304" pitchFamily="18" charset="0"/>
              </a:rPr>
              <a:t>oral triterpenoid; inhibits 1,3-β-D-glucan synthase at a different binding site from echinocandins</a:t>
            </a:r>
          </a:p>
          <a:p>
            <a:pPr lvl="1"/>
            <a:r>
              <a:rPr lang="en-US" sz="1800" dirty="0">
                <a:ea typeface="Calibri" panose="020F0502020204030204" pitchFamily="34" charset="0"/>
                <a:cs typeface="Times New Roman" panose="02020603050405020304" pitchFamily="18" charset="0"/>
              </a:rPr>
              <a:t>FDA approved June 1, 2021 for vulvovaginal candidiasis (low dose, 1 day)</a:t>
            </a:r>
          </a:p>
          <a:p>
            <a:r>
              <a:rPr lang="en-US" sz="2000" i="1" dirty="0">
                <a:effectLst/>
                <a:ea typeface="Calibri" panose="020F0502020204030204" pitchFamily="34" charset="0"/>
                <a:cs typeface="Times New Roman" panose="02020603050405020304" pitchFamily="18" charset="0"/>
              </a:rPr>
              <a:t>Concomitant strong CYP3A inhibitors</a:t>
            </a:r>
            <a:r>
              <a:rPr lang="en-US" sz="2000" dirty="0">
                <a:effectLst/>
                <a:ea typeface="Calibri" panose="020F0502020204030204" pitchFamily="34" charset="0"/>
                <a:cs typeface="Times New Roman" panose="02020603050405020304" pitchFamily="18" charset="0"/>
              </a:rPr>
              <a:t>: dose reduce ibrexafungerp</a:t>
            </a:r>
          </a:p>
          <a:p>
            <a:endParaRPr lang="en-US" sz="1800" dirty="0">
              <a:effectLst/>
              <a:ea typeface="Times New Roman" panose="02020603050405020304" pitchFamily="18" charset="0"/>
              <a:cs typeface="Times New Roman" panose="02020603050405020304" pitchFamily="18" charset="0"/>
            </a:endParaRPr>
          </a:p>
          <a:p>
            <a:r>
              <a:rPr lang="en-US" sz="1800" dirty="0">
                <a:effectLst/>
                <a:ea typeface="Times New Roman" panose="02020603050405020304" pitchFamily="18" charset="0"/>
                <a:cs typeface="Times New Roman" panose="02020603050405020304" pitchFamily="18" charset="0"/>
              </a:rPr>
              <a:t>Activity against echinocandin resistant </a:t>
            </a:r>
            <a:r>
              <a:rPr lang="en-US" sz="1800" i="1" dirty="0">
                <a:effectLst/>
                <a:ea typeface="Times New Roman" panose="02020603050405020304" pitchFamily="18" charset="0"/>
                <a:cs typeface="Times New Roman" panose="02020603050405020304" pitchFamily="18" charset="0"/>
              </a:rPr>
              <a:t>Candida sp.</a:t>
            </a:r>
            <a:r>
              <a:rPr lang="en-US" sz="1800" dirty="0">
                <a:effectLst/>
                <a:ea typeface="Times New Roman" panose="02020603050405020304" pitchFamily="18" charset="0"/>
                <a:cs typeface="Times New Roman" panose="02020603050405020304" pitchFamily="18" charset="0"/>
              </a:rPr>
              <a:t> and </a:t>
            </a:r>
            <a:r>
              <a:rPr lang="en-US" sz="1800" i="1" dirty="0">
                <a:effectLst/>
                <a:ea typeface="Times New Roman" panose="02020603050405020304" pitchFamily="18" charset="0"/>
                <a:cs typeface="Times New Roman" panose="02020603050405020304" pitchFamily="18" charset="0"/>
              </a:rPr>
              <a:t>Aspergillus sp.</a:t>
            </a:r>
            <a:r>
              <a:rPr lang="en-US" sz="1800" dirty="0">
                <a:effectLst/>
                <a:ea typeface="Times New Roman" panose="02020603050405020304" pitchFamily="18" charset="0"/>
                <a:cs typeface="Times New Roman" panose="02020603050405020304" pitchFamily="18" charset="0"/>
              </a:rPr>
              <a:t> </a:t>
            </a:r>
          </a:p>
          <a:p>
            <a:endParaRPr lang="en-US" sz="1800" dirty="0">
              <a:effectLst/>
              <a:ea typeface="Times New Roman" panose="02020603050405020304" pitchFamily="18" charset="0"/>
              <a:cs typeface="Times New Roman" panose="02020603050405020304" pitchFamily="18" charset="0"/>
            </a:endParaRPr>
          </a:p>
          <a:p>
            <a:r>
              <a:rPr lang="en-US" sz="1800" dirty="0">
                <a:effectLst/>
                <a:ea typeface="Times New Roman" panose="02020603050405020304" pitchFamily="18" charset="0"/>
                <a:cs typeface="Times New Roman" panose="02020603050405020304" pitchFamily="18" charset="0"/>
              </a:rPr>
              <a:t>High bioavailability, </a:t>
            </a:r>
            <a:r>
              <a:rPr lang="en-US" sz="1800" dirty="0">
                <a:effectLst/>
                <a:ea typeface="Calibri" panose="020F0502020204030204" pitchFamily="34" charset="0"/>
                <a:cs typeface="Times New Roman" panose="02020603050405020304" pitchFamily="18" charset="0"/>
              </a:rPr>
              <a:t>e</a:t>
            </a:r>
            <a:r>
              <a:rPr lang="en-US" sz="1800" dirty="0">
                <a:effectLst/>
                <a:ea typeface="Times New Roman" panose="02020603050405020304" pitchFamily="18" charset="0"/>
                <a:cs typeface="Times New Roman" panose="02020603050405020304" pitchFamily="18" charset="0"/>
              </a:rPr>
              <a:t>xtensive tissue penetration, </a:t>
            </a:r>
            <a:r>
              <a:rPr lang="en-US" sz="1800" u="sng" dirty="0">
                <a:effectLst/>
                <a:ea typeface="Times New Roman" panose="02020603050405020304" pitchFamily="18" charset="0"/>
                <a:cs typeface="Times New Roman" panose="02020603050405020304" pitchFamily="18" charset="0"/>
              </a:rPr>
              <a:t>but not into CNS</a:t>
            </a:r>
            <a:endParaRPr lang="en-US" sz="1800" u="sng" dirty="0">
              <a:ea typeface="Times New Roman" panose="02020603050405020304" pitchFamily="18" charset="0"/>
              <a:cs typeface="Times New Roman" panose="02020603050405020304" pitchFamily="18" charset="0"/>
            </a:endParaRPr>
          </a:p>
          <a:p>
            <a:endParaRPr lang="en-US" sz="1800" u="sng" dirty="0">
              <a:effectLst/>
              <a:ea typeface="Times New Roman" panose="02020603050405020304" pitchFamily="18" charset="0"/>
              <a:cs typeface="Times New Roman" panose="02020603050405020304" pitchFamily="18" charset="0"/>
            </a:endParaRPr>
          </a:p>
          <a:p>
            <a:r>
              <a:rPr lang="en-US" sz="1800" dirty="0">
                <a:effectLst/>
                <a:ea typeface="Times New Roman" panose="02020603050405020304" pitchFamily="18" charset="0"/>
                <a:cs typeface="Times New Roman" panose="02020603050405020304" pitchFamily="18" charset="0"/>
              </a:rPr>
              <a:t>Studies for invasive fungal infections required loading dose followed by higher daily doses (e.g. 1250mg to 1500mg load, followed by 750mg daily)</a:t>
            </a:r>
            <a:endParaRPr lang="en-US" sz="1800" dirty="0">
              <a:ea typeface="Times New Roman" panose="02020603050405020304" pitchFamily="18" charset="0"/>
              <a:cs typeface="Times New Roman" panose="02020603050405020304" pitchFamily="18" charset="0"/>
            </a:endParaRPr>
          </a:p>
          <a:p>
            <a:endParaRPr lang="en-US" sz="1800" dirty="0">
              <a:effectLst/>
              <a:ea typeface="Times New Roman" panose="02020603050405020304" pitchFamily="18" charset="0"/>
              <a:cs typeface="Times New Roman" panose="02020603050405020304" pitchFamily="18" charset="0"/>
            </a:endParaRPr>
          </a:p>
          <a:p>
            <a:r>
              <a:rPr lang="en-US" sz="1800" dirty="0">
                <a:effectLst/>
                <a:ea typeface="Times New Roman" panose="02020603050405020304" pitchFamily="18" charset="0"/>
                <a:cs typeface="Times New Roman" panose="02020603050405020304" pitchFamily="18" charset="0"/>
              </a:rPr>
              <a:t>No activity against </a:t>
            </a:r>
            <a:r>
              <a:rPr lang="en-US" sz="1800" i="1" dirty="0">
                <a:effectLst/>
                <a:ea typeface="Calibri" panose="020F0502020204030204" pitchFamily="34" charset="0"/>
                <a:cs typeface="Times New Roman" panose="02020603050405020304" pitchFamily="18" charset="0"/>
              </a:rPr>
              <a:t>Mucorales </a:t>
            </a:r>
            <a:r>
              <a:rPr lang="en-US" sz="1800" dirty="0">
                <a:effectLst/>
                <a:ea typeface="Calibri" panose="020F0502020204030204" pitchFamily="34" charset="0"/>
                <a:cs typeface="Times New Roman" panose="02020603050405020304" pitchFamily="18" charset="0"/>
              </a:rPr>
              <a:t>and </a:t>
            </a:r>
            <a:r>
              <a:rPr lang="en-US" sz="1800" i="1" dirty="0">
                <a:effectLst/>
                <a:ea typeface="Calibri" panose="020F0502020204030204" pitchFamily="34" charset="0"/>
                <a:cs typeface="Times New Roman" panose="02020603050405020304" pitchFamily="18" charset="0"/>
              </a:rPr>
              <a:t>Fusarium sp</a:t>
            </a:r>
            <a:r>
              <a:rPr lang="en-US" sz="1800" dirty="0">
                <a:effectLst/>
                <a:ea typeface="Calibri" panose="020F0502020204030204" pitchFamily="34" charset="0"/>
                <a:cs typeface="Times New Roman" panose="02020603050405020304" pitchFamily="18" charset="0"/>
              </a:rPr>
              <a:t>., however, is active against</a:t>
            </a:r>
            <a:r>
              <a:rPr lang="en-US" sz="1800" i="1" dirty="0">
                <a:effectLst/>
                <a:ea typeface="Calibri" panose="020F0502020204030204" pitchFamily="34" charset="0"/>
                <a:cs typeface="Times New Roman" panose="02020603050405020304" pitchFamily="18" charset="0"/>
              </a:rPr>
              <a:t> </a:t>
            </a:r>
            <a:r>
              <a:rPr lang="en-US" sz="1800" i="1" dirty="0" err="1">
                <a:effectLst/>
                <a:ea typeface="Calibri" panose="020F0502020204030204" pitchFamily="34" charset="0"/>
                <a:cs typeface="Times New Roman" panose="02020603050405020304" pitchFamily="18" charset="0"/>
              </a:rPr>
              <a:t>Paecilomyces</a:t>
            </a:r>
            <a:r>
              <a:rPr lang="en-US" sz="1800" i="1" dirty="0">
                <a:effectLst/>
                <a:ea typeface="Calibri" panose="020F0502020204030204" pitchFamily="34" charset="0"/>
                <a:cs typeface="Times New Roman" panose="02020603050405020304" pitchFamily="18" charset="0"/>
              </a:rPr>
              <a:t> </a:t>
            </a:r>
            <a:r>
              <a:rPr lang="en-US" sz="1800" i="1" dirty="0" err="1">
                <a:effectLst/>
                <a:ea typeface="Calibri" panose="020F0502020204030204" pitchFamily="34" charset="0"/>
                <a:cs typeface="Times New Roman" panose="02020603050405020304" pitchFamily="18" charset="0"/>
              </a:rPr>
              <a:t>variotii</a:t>
            </a:r>
            <a:r>
              <a:rPr lang="en-US" sz="1800" dirty="0">
                <a:effectLst/>
                <a:ea typeface="Calibri" panose="020F0502020204030204" pitchFamily="34" charset="0"/>
                <a:cs typeface="Times New Roman" panose="02020603050405020304" pitchFamily="18" charset="0"/>
              </a:rPr>
              <a:t> and </a:t>
            </a:r>
            <a:r>
              <a:rPr lang="en-US" sz="1800" dirty="0" err="1">
                <a:effectLst/>
                <a:ea typeface="Calibri" panose="020F0502020204030204" pitchFamily="34" charset="0"/>
                <a:cs typeface="Times New Roman" panose="02020603050405020304" pitchFamily="18" charset="0"/>
              </a:rPr>
              <a:t>panresistant</a:t>
            </a:r>
            <a:r>
              <a:rPr lang="en-US" sz="1800" dirty="0">
                <a:effectLst/>
                <a:ea typeface="Calibri" panose="020F0502020204030204" pitchFamily="34" charset="0"/>
                <a:cs typeface="Times New Roman" panose="02020603050405020304" pitchFamily="18" charset="0"/>
              </a:rPr>
              <a:t> </a:t>
            </a:r>
            <a:r>
              <a:rPr lang="en-US" sz="1800" i="1" dirty="0" err="1">
                <a:effectLst/>
                <a:ea typeface="Calibri" panose="020F0502020204030204" pitchFamily="34" charset="0"/>
                <a:cs typeface="Times New Roman" panose="02020603050405020304" pitchFamily="18" charset="0"/>
              </a:rPr>
              <a:t>Scedosporium</a:t>
            </a:r>
            <a:r>
              <a:rPr lang="en-US" sz="1800" i="1" dirty="0">
                <a:effectLst/>
                <a:ea typeface="Calibri" panose="020F0502020204030204" pitchFamily="34" charset="0"/>
                <a:cs typeface="Times New Roman" panose="02020603050405020304" pitchFamily="18" charset="0"/>
              </a:rPr>
              <a:t> prolificans</a:t>
            </a:r>
            <a:endParaRPr lang="en-US" sz="1800" dirty="0">
              <a:effectLst/>
              <a:ea typeface="Calibri" panose="020F0502020204030204" pitchFamily="34" charset="0"/>
              <a:cs typeface="Times New Roman" panose="02020603050405020304" pitchFamily="18" charset="0"/>
            </a:endParaRPr>
          </a:p>
          <a:p>
            <a:endParaRPr lang="en-US" b="1" dirty="0"/>
          </a:p>
        </p:txBody>
      </p:sp>
      <p:sp>
        <p:nvSpPr>
          <p:cNvPr id="3" name="Title 2">
            <a:extLst>
              <a:ext uri="{FF2B5EF4-FFF2-40B4-BE49-F238E27FC236}">
                <a16:creationId xmlns:a16="http://schemas.microsoft.com/office/drawing/2014/main" id="{C3430B66-3005-4DB8-A4AC-80475972683D}"/>
              </a:ext>
            </a:extLst>
          </p:cNvPr>
          <p:cNvSpPr>
            <a:spLocks noGrp="1"/>
          </p:cNvSpPr>
          <p:nvPr>
            <p:ph type="title"/>
          </p:nvPr>
        </p:nvSpPr>
        <p:spPr>
          <a:xfrm>
            <a:off x="232251" y="186338"/>
            <a:ext cx="7645400" cy="669005"/>
          </a:xfrm>
        </p:spPr>
        <p:txBody>
          <a:bodyPr/>
          <a:lstStyle/>
          <a:p>
            <a:r>
              <a:rPr lang="en-US" dirty="0"/>
              <a:t>Triterpenoid</a:t>
            </a:r>
          </a:p>
        </p:txBody>
      </p:sp>
    </p:spTree>
    <p:extLst>
      <p:ext uri="{BB962C8B-B14F-4D97-AF65-F5344CB8AC3E}">
        <p14:creationId xmlns:p14="http://schemas.microsoft.com/office/powerpoint/2010/main" val="1949089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72" y="256032"/>
            <a:ext cx="7909560" cy="5221224"/>
          </a:xfrm>
        </p:spPr>
        <p:txBody>
          <a:bodyPr>
            <a:normAutofit/>
          </a:bodyPr>
          <a:lstStyle/>
          <a:p>
            <a:r>
              <a:rPr lang="en-US" sz="1800" b="1" dirty="0"/>
              <a:t>Beyond Antibiotics:</a:t>
            </a:r>
            <a:br>
              <a:rPr lang="en-US" sz="2700" b="1" dirty="0"/>
            </a:br>
            <a:r>
              <a:rPr lang="en-US" sz="2700" b="1" dirty="0"/>
              <a:t>A Review of Antivirals</a:t>
            </a:r>
          </a:p>
        </p:txBody>
      </p:sp>
      <p:sp>
        <p:nvSpPr>
          <p:cNvPr id="3" name="Content Placeholder 2"/>
          <p:cNvSpPr>
            <a:spLocks noGrp="1"/>
          </p:cNvSpPr>
          <p:nvPr>
            <p:ph idx="1"/>
          </p:nvPr>
        </p:nvSpPr>
        <p:spPr>
          <a:xfrm>
            <a:off x="1106424" y="3054096"/>
            <a:ext cx="6647688" cy="2295144"/>
          </a:xfrm>
        </p:spPr>
        <p:txBody>
          <a:bodyPr anchor="ctr">
            <a:normAutofit/>
          </a:bodyPr>
          <a:lstStyle/>
          <a:p>
            <a:pPr marL="0" indent="0" algn="ctr">
              <a:buNone/>
            </a:pPr>
            <a:r>
              <a:rPr lang="en-US" sz="1350" b="1" dirty="0"/>
              <a:t> Mei H. Chang, PharmD, BCPS, BCIDP, BCCCP</a:t>
            </a:r>
          </a:p>
          <a:p>
            <a:pPr marL="0" indent="0" algn="ctr">
              <a:buNone/>
            </a:pPr>
            <a:r>
              <a:rPr lang="en-US" sz="1350" dirty="0"/>
              <a:t>Clinical Pharmacy Manager, Infectious Diseases</a:t>
            </a:r>
          </a:p>
          <a:p>
            <a:pPr marL="0" indent="0" algn="ctr">
              <a:buNone/>
            </a:pPr>
            <a:r>
              <a:rPr lang="en-US" sz="1350" dirty="0"/>
              <a:t>Montefiore Medical Center, Einstein Division</a:t>
            </a:r>
          </a:p>
          <a:p>
            <a:pPr marL="0" indent="0" algn="ctr">
              <a:buNone/>
            </a:pPr>
            <a:r>
              <a:rPr lang="en-US" sz="1350" dirty="0"/>
              <a:t>July 2022</a:t>
            </a:r>
          </a:p>
          <a:p>
            <a:pPr marL="0" indent="0" algn="ctr">
              <a:buNone/>
            </a:pPr>
            <a:endParaRPr lang="en-US" sz="1500" dirty="0"/>
          </a:p>
        </p:txBody>
      </p:sp>
    </p:spTree>
    <p:extLst>
      <p:ext uri="{BB962C8B-B14F-4D97-AF65-F5344CB8AC3E}">
        <p14:creationId xmlns:p14="http://schemas.microsoft.com/office/powerpoint/2010/main" val="41039332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2354" y="2239823"/>
            <a:ext cx="5734050" cy="2000013"/>
          </a:xfrm>
        </p:spPr>
        <p:txBody>
          <a:bodyPr>
            <a:noAutofit/>
          </a:bodyPr>
          <a:lstStyle/>
          <a:p>
            <a:pPr>
              <a:spcBef>
                <a:spcPts val="0"/>
              </a:spcBef>
            </a:pPr>
            <a:r>
              <a:rPr lang="en-US" sz="1650" dirty="0"/>
              <a:t>Review antiviral mechanisms of action</a:t>
            </a:r>
          </a:p>
          <a:p>
            <a:pPr>
              <a:spcBef>
                <a:spcPts val="0"/>
              </a:spcBef>
            </a:pPr>
            <a:endParaRPr lang="en-US" sz="1650" dirty="0"/>
          </a:p>
          <a:p>
            <a:pPr>
              <a:spcBef>
                <a:spcPts val="0"/>
              </a:spcBef>
            </a:pPr>
            <a:r>
              <a:rPr lang="en-US" sz="1650" dirty="0"/>
              <a:t>Examine the spectrum of activity of antivirals</a:t>
            </a:r>
          </a:p>
          <a:p>
            <a:pPr>
              <a:spcBef>
                <a:spcPts val="0"/>
              </a:spcBef>
            </a:pPr>
            <a:endParaRPr lang="en-US" sz="1650" dirty="0"/>
          </a:p>
          <a:p>
            <a:pPr>
              <a:spcBef>
                <a:spcPts val="0"/>
              </a:spcBef>
            </a:pPr>
            <a:r>
              <a:rPr lang="en-US" sz="1650" dirty="0"/>
              <a:t>Describe antiviral dosing strategies and when to dose adjust for renal or hepatic impairments</a:t>
            </a:r>
          </a:p>
          <a:p>
            <a:pPr>
              <a:spcBef>
                <a:spcPts val="0"/>
              </a:spcBef>
            </a:pPr>
            <a:endParaRPr lang="en-US" sz="1650" dirty="0"/>
          </a:p>
          <a:p>
            <a:pPr>
              <a:spcBef>
                <a:spcPts val="0"/>
              </a:spcBef>
            </a:pPr>
            <a:r>
              <a:rPr lang="en-US" sz="1650" dirty="0"/>
              <a:t>Discuss the clinical pearls of various antiviral agents</a:t>
            </a:r>
          </a:p>
          <a:p>
            <a:pPr marL="0" indent="0">
              <a:spcBef>
                <a:spcPts val="0"/>
              </a:spcBef>
              <a:buNone/>
            </a:pPr>
            <a:endParaRPr lang="en-US" sz="1500" dirty="0"/>
          </a:p>
        </p:txBody>
      </p:sp>
      <p:sp>
        <p:nvSpPr>
          <p:cNvPr id="2" name="Title 1"/>
          <p:cNvSpPr>
            <a:spLocks noGrp="1"/>
          </p:cNvSpPr>
          <p:nvPr>
            <p:ph type="title"/>
          </p:nvPr>
        </p:nvSpPr>
        <p:spPr/>
        <p:txBody>
          <a:bodyPr>
            <a:normAutofit/>
          </a:bodyPr>
          <a:lstStyle/>
          <a:p>
            <a:r>
              <a:rPr lang="en-US" dirty="0"/>
              <a:t>Objectives</a:t>
            </a:r>
          </a:p>
        </p:txBody>
      </p:sp>
    </p:spTree>
    <p:extLst>
      <p:ext uri="{BB962C8B-B14F-4D97-AF65-F5344CB8AC3E}">
        <p14:creationId xmlns:p14="http://schemas.microsoft.com/office/powerpoint/2010/main" val="39857315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5" descr="Ein Bild, das Zug enthält.&#10;&#10;Automatisch generierte Beschreibung">
            <a:extLst>
              <a:ext uri="{FF2B5EF4-FFF2-40B4-BE49-F238E27FC236}">
                <a16:creationId xmlns:a16="http://schemas.microsoft.com/office/drawing/2014/main" id="{8E4BF73A-2A5F-42C7-804D-8A4049A675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 y="857250"/>
            <a:ext cx="9143985" cy="5142539"/>
          </a:xfrm>
          <a:prstGeom prst="rect">
            <a:avLst/>
          </a:prstGeom>
        </p:spPr>
      </p:pic>
      <p:pic>
        <p:nvPicPr>
          <p:cNvPr id="4" name="Picture 3">
            <a:extLst>
              <a:ext uri="{FF2B5EF4-FFF2-40B4-BE49-F238E27FC236}">
                <a16:creationId xmlns:a16="http://schemas.microsoft.com/office/drawing/2014/main" id="{ADE19746-B19A-4979-93CA-34BDDDC93615}"/>
              </a:ext>
            </a:extLst>
          </p:cNvPr>
          <p:cNvPicPr>
            <a:picLocks noChangeAspect="1"/>
          </p:cNvPicPr>
          <p:nvPr/>
        </p:nvPicPr>
        <p:blipFill>
          <a:blip r:embed="rId3"/>
          <a:stretch>
            <a:fillRect/>
          </a:stretch>
        </p:blipFill>
        <p:spPr>
          <a:xfrm>
            <a:off x="132063" y="5445083"/>
            <a:ext cx="1428750" cy="428625"/>
          </a:xfrm>
          <a:prstGeom prst="rect">
            <a:avLst/>
          </a:prstGeom>
        </p:spPr>
      </p:pic>
      <p:pic>
        <p:nvPicPr>
          <p:cNvPr id="5" name="Picture 4">
            <a:extLst>
              <a:ext uri="{FF2B5EF4-FFF2-40B4-BE49-F238E27FC236}">
                <a16:creationId xmlns:a16="http://schemas.microsoft.com/office/drawing/2014/main" id="{DA668F16-1DFA-4892-ACD5-B4DF9EF1F528}"/>
              </a:ext>
            </a:extLst>
          </p:cNvPr>
          <p:cNvPicPr>
            <a:picLocks noChangeAspect="1"/>
          </p:cNvPicPr>
          <p:nvPr/>
        </p:nvPicPr>
        <p:blipFill>
          <a:blip r:embed="rId4"/>
          <a:stretch>
            <a:fillRect/>
          </a:stretch>
        </p:blipFill>
        <p:spPr>
          <a:xfrm>
            <a:off x="7432108" y="5453868"/>
            <a:ext cx="1607344" cy="435769"/>
          </a:xfrm>
          <a:prstGeom prst="rect">
            <a:avLst/>
          </a:prstGeom>
        </p:spPr>
      </p:pic>
    </p:spTree>
    <p:extLst>
      <p:ext uri="{BB962C8B-B14F-4D97-AF65-F5344CB8AC3E}">
        <p14:creationId xmlns:p14="http://schemas.microsoft.com/office/powerpoint/2010/main" val="1830832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08EA97-F4C2-4013-ABAB-3C8FCE8FF6C3}"/>
              </a:ext>
            </a:extLst>
          </p:cNvPr>
          <p:cNvSpPr/>
          <p:nvPr/>
        </p:nvSpPr>
        <p:spPr>
          <a:xfrm>
            <a:off x="0" y="857250"/>
            <a:ext cx="9144000" cy="51435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pic>
        <p:nvPicPr>
          <p:cNvPr id="17" name="Grafik 16" descr="Ein Bild, das Zug enthält.&#10;&#10;Automatisch generierte Beschreibung">
            <a:extLst>
              <a:ext uri="{FF2B5EF4-FFF2-40B4-BE49-F238E27FC236}">
                <a16:creationId xmlns:a16="http://schemas.microsoft.com/office/drawing/2014/main" id="{F0965CF8-557D-4209-A200-97D81CEA11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79" y="1686117"/>
            <a:ext cx="9175232" cy="4305898"/>
          </a:xfrm>
          <a:prstGeom prst="rect">
            <a:avLst/>
          </a:prstGeom>
        </p:spPr>
      </p:pic>
      <p:sp>
        <p:nvSpPr>
          <p:cNvPr id="9" name="Textfeld 8">
            <a:extLst>
              <a:ext uri="{FF2B5EF4-FFF2-40B4-BE49-F238E27FC236}">
                <a16:creationId xmlns:a16="http://schemas.microsoft.com/office/drawing/2014/main" id="{0E88241F-4542-41EF-8D10-35BA8F089CE7}"/>
              </a:ext>
            </a:extLst>
          </p:cNvPr>
          <p:cNvSpPr txBox="1"/>
          <p:nvPr/>
        </p:nvSpPr>
        <p:spPr>
          <a:xfrm>
            <a:off x="547707" y="1863781"/>
            <a:ext cx="8402284" cy="923330"/>
          </a:xfrm>
          <a:prstGeom prst="rect">
            <a:avLst/>
          </a:prstGeom>
          <a:noFill/>
        </p:spPr>
        <p:txBody>
          <a:bodyPr wrap="square" rtlCol="0">
            <a:spAutoFit/>
          </a:bodyPr>
          <a:lstStyle/>
          <a:p>
            <a:pPr algn="ctr" defTabSz="685800" fontAlgn="auto">
              <a:spcBef>
                <a:spcPts val="0"/>
              </a:spcBef>
              <a:spcAft>
                <a:spcPts val="0"/>
              </a:spcAft>
            </a:pPr>
            <a:r>
              <a:rPr lang="de-AT"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FINISHED THIS GAME</a:t>
            </a:r>
          </a:p>
        </p:txBody>
      </p:sp>
      <p:sp>
        <p:nvSpPr>
          <p:cNvPr id="11" name="Textfeld 10">
            <a:extLst>
              <a:ext uri="{FF2B5EF4-FFF2-40B4-BE49-F238E27FC236}">
                <a16:creationId xmlns:a16="http://schemas.microsoft.com/office/drawing/2014/main" id="{13ECA668-EB4D-4085-A66C-36CAB66B813A}"/>
              </a:ext>
            </a:extLst>
          </p:cNvPr>
          <p:cNvSpPr txBox="1"/>
          <p:nvPr/>
        </p:nvSpPr>
        <p:spPr>
          <a:xfrm>
            <a:off x="152085" y="5042631"/>
            <a:ext cx="8843002" cy="923330"/>
          </a:xfrm>
          <a:prstGeom prst="rect">
            <a:avLst/>
          </a:prstGeom>
          <a:noFill/>
        </p:spPr>
        <p:txBody>
          <a:bodyPr wrap="square" rtlCol="0">
            <a:spAutoFit/>
          </a:bodyPr>
          <a:lstStyle/>
          <a:p>
            <a:pPr algn="ctr" defTabSz="685800" fontAlgn="auto">
              <a:spcBef>
                <a:spcPts val="0"/>
              </a:spcBef>
              <a:spcAft>
                <a:spcPts val="0"/>
              </a:spcAft>
            </a:pPr>
            <a:r>
              <a:rPr lang="de-AT"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 TO COUNT THE MONEY! </a:t>
            </a:r>
          </a:p>
        </p:txBody>
      </p:sp>
      <p:sp>
        <p:nvSpPr>
          <p:cNvPr id="85" name="title1">
            <a:extLst>
              <a:ext uri="{FF2B5EF4-FFF2-40B4-BE49-F238E27FC236}">
                <a16:creationId xmlns:a16="http://schemas.microsoft.com/office/drawing/2014/main" id="{901CB557-0EF8-4F05-A3F0-0F6244AAB29C}"/>
              </a:ext>
            </a:extLst>
          </p:cNvPr>
          <p:cNvSpPr txBox="1"/>
          <p:nvPr/>
        </p:nvSpPr>
        <p:spPr>
          <a:xfrm>
            <a:off x="-100673" y="894166"/>
            <a:ext cx="1690419"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defTabSz="685800" fontAlgn="auto">
              <a:spcBef>
                <a:spcPts val="0"/>
              </a:spcBef>
              <a:spcAft>
                <a:spcPts val="0"/>
              </a:spcAft>
            </a:pPr>
            <a:r>
              <a:rPr lang="de-AT" dirty="0">
                <a:solidFill>
                  <a:prstClr val="white"/>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HIV</a:t>
            </a:r>
          </a:p>
          <a:p>
            <a:pPr algn="ctr" defTabSz="685800" fontAlgn="auto">
              <a:spcBef>
                <a:spcPts val="0"/>
              </a:spcBef>
              <a:spcAft>
                <a:spcPts val="0"/>
              </a:spcAft>
            </a:pPr>
            <a:r>
              <a:rPr lang="de-AT" dirty="0">
                <a:solidFill>
                  <a:prstClr val="white"/>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TIME!</a:t>
            </a:r>
          </a:p>
        </p:txBody>
      </p:sp>
      <p:sp>
        <p:nvSpPr>
          <p:cNvPr id="3" name="title2">
            <a:extLst>
              <a:ext uri="{FF2B5EF4-FFF2-40B4-BE49-F238E27FC236}">
                <a16:creationId xmlns:a16="http://schemas.microsoft.com/office/drawing/2014/main" id="{8592A4B4-7E48-410E-99D4-84A1253A6ADD}"/>
              </a:ext>
            </a:extLst>
          </p:cNvPr>
          <p:cNvSpPr txBox="1"/>
          <p:nvPr/>
        </p:nvSpPr>
        <p:spPr>
          <a:xfrm>
            <a:off x="1475548" y="885835"/>
            <a:ext cx="1604625"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defTabSz="685800" fontAlgn="auto">
              <a:spcBef>
                <a:spcPts val="0"/>
              </a:spcBef>
              <a:spcAft>
                <a:spcPts val="0"/>
              </a:spcAft>
            </a:pPr>
            <a:r>
              <a:rPr lang="de-AT" dirty="0">
                <a:solidFill>
                  <a:prstClr val="white"/>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Hepatitis</a:t>
            </a:r>
          </a:p>
          <a:p>
            <a:pPr algn="ctr" defTabSz="685800" fontAlgn="auto">
              <a:spcBef>
                <a:spcPts val="0"/>
              </a:spcBef>
              <a:spcAft>
                <a:spcPts val="0"/>
              </a:spcAft>
            </a:pPr>
            <a:r>
              <a:rPr lang="de-AT" dirty="0">
                <a:solidFill>
                  <a:prstClr val="white"/>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CLASSICS </a:t>
            </a:r>
          </a:p>
        </p:txBody>
      </p:sp>
      <p:sp>
        <p:nvSpPr>
          <p:cNvPr id="8" name="title5">
            <a:extLst>
              <a:ext uri="{FF2B5EF4-FFF2-40B4-BE49-F238E27FC236}">
                <a16:creationId xmlns:a16="http://schemas.microsoft.com/office/drawing/2014/main" id="{CB1155BC-0D1C-497D-8F12-D9557C693AAF}"/>
              </a:ext>
            </a:extLst>
          </p:cNvPr>
          <p:cNvSpPr txBox="1"/>
          <p:nvPr/>
        </p:nvSpPr>
        <p:spPr>
          <a:xfrm>
            <a:off x="6037382" y="844469"/>
            <a:ext cx="1690419" cy="46166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defTabSz="685800" fontAlgn="auto">
              <a:spcBef>
                <a:spcPts val="0"/>
              </a:spcBef>
              <a:spcAft>
                <a:spcPts val="0"/>
              </a:spcAft>
            </a:pPr>
            <a:endParaRPr lang="de-AT" dirty="0">
              <a:solidFill>
                <a:prstClr val="white"/>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0" name="title6">
            <a:extLst>
              <a:ext uri="{FF2B5EF4-FFF2-40B4-BE49-F238E27FC236}">
                <a16:creationId xmlns:a16="http://schemas.microsoft.com/office/drawing/2014/main" id="{08CDD077-3C5D-47D4-BEC4-13817F1C6213}"/>
              </a:ext>
            </a:extLst>
          </p:cNvPr>
          <p:cNvSpPr txBox="1"/>
          <p:nvPr/>
        </p:nvSpPr>
        <p:spPr>
          <a:xfrm>
            <a:off x="7569620" y="938192"/>
            <a:ext cx="1690419" cy="646331"/>
          </a:xfrm>
          <a:prstGeom prst="rect">
            <a:avLst/>
          </a:prstGeom>
          <a:noFill/>
          <a:effectLst>
            <a:outerShdw blurRad="50800" dist="38100" dir="2700000" algn="tl" rotWithShape="0">
              <a:prstClr val="black">
                <a:alpha val="98000"/>
              </a:prstClr>
            </a:outerShdw>
          </a:effectLst>
        </p:spPr>
        <p:txBody>
          <a:bodyPr wrap="square" rtlCol="0">
            <a:spAutoFit/>
          </a:bodyPr>
          <a:lstStyle/>
          <a:p>
            <a:pPr algn="ctr" defTabSz="685800" fontAlgn="auto">
              <a:spcBef>
                <a:spcPts val="0"/>
              </a:spcBef>
              <a:spcAft>
                <a:spcPts val="0"/>
              </a:spcAft>
            </a:pPr>
            <a:r>
              <a:rPr lang="de-AT" sz="1800" dirty="0">
                <a:solidFill>
                  <a:prstClr val="white"/>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Bust the MYTHS</a:t>
            </a:r>
          </a:p>
        </p:txBody>
      </p:sp>
      <p:sp>
        <p:nvSpPr>
          <p:cNvPr id="4" name="title3">
            <a:extLst>
              <a:ext uri="{FF2B5EF4-FFF2-40B4-BE49-F238E27FC236}">
                <a16:creationId xmlns:a16="http://schemas.microsoft.com/office/drawing/2014/main" id="{E0236156-F464-4A73-855E-2491BCFF8940}"/>
              </a:ext>
            </a:extLst>
          </p:cNvPr>
          <p:cNvSpPr txBox="1"/>
          <p:nvPr/>
        </p:nvSpPr>
        <p:spPr>
          <a:xfrm>
            <a:off x="2981852" y="976186"/>
            <a:ext cx="1690419" cy="646331"/>
          </a:xfrm>
          <a:prstGeom prst="rect">
            <a:avLst/>
          </a:prstGeom>
          <a:noFill/>
          <a:effectLst>
            <a:outerShdw blurRad="50800" dist="38100" dir="2700000" algn="tl" rotWithShape="0">
              <a:prstClr val="black">
                <a:alpha val="94000"/>
              </a:prstClr>
            </a:outerShdw>
          </a:effectLst>
        </p:spPr>
        <p:txBody>
          <a:bodyPr wrap="square" rtlCol="0">
            <a:spAutoFit/>
          </a:bodyPr>
          <a:lstStyle/>
          <a:p>
            <a:pPr algn="ctr" defTabSz="685800" fontAlgn="auto">
              <a:spcBef>
                <a:spcPts val="0"/>
              </a:spcBef>
              <a:spcAft>
                <a:spcPts val="0"/>
              </a:spcAft>
            </a:pPr>
            <a:r>
              <a:rPr lang="de-AT" sz="1800" dirty="0">
                <a:solidFill>
                  <a:prstClr val="white"/>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Mechanisms of Actions </a:t>
            </a:r>
          </a:p>
        </p:txBody>
      </p:sp>
      <mc:AlternateContent xmlns:mc="http://schemas.openxmlformats.org/markup-compatibility/2006">
        <mc:Choice xmlns:pslz="http://schemas.microsoft.com/office/powerpoint/2016/slidezoom" Requires="pslz">
          <p:graphicFrame>
            <p:nvGraphicFramePr>
              <p:cNvPr id="157" name="Folienzoom - 5/6">
                <a:extLst>
                  <a:ext uri="{FF2B5EF4-FFF2-40B4-BE49-F238E27FC236}">
                    <a16:creationId xmlns:a16="http://schemas.microsoft.com/office/drawing/2014/main" id="{590F7C80-4009-4033-B250-068A8FB7D3B6}"/>
                  </a:ext>
                </a:extLst>
              </p:cNvPr>
              <p:cNvGraphicFramePr>
                <a:graphicFrameLocks noChangeAspect="1"/>
              </p:cNvGraphicFramePr>
              <p:nvPr/>
            </p:nvGraphicFramePr>
            <p:xfrm>
              <a:off x="7681640" y="5173032"/>
              <a:ext cx="1471500" cy="827719"/>
            </p:xfrm>
            <a:graphic>
              <a:graphicData uri="http://schemas.microsoft.com/office/powerpoint/2016/slidezoom">
                <pslz:sldZm>
                  <pslz:sldZmObj sldId="298" cId="645985678">
                    <pslz:zmPr id="{6151FFEA-129A-40B2-94E9-0E3C267FC6F4}"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71500" cy="827719"/>
                        </a:xfrm>
                        <a:prstGeom prst="rect">
                          <a:avLst/>
                        </a:prstGeom>
                        <a:ln w="3175">
                          <a:solidFill>
                            <a:prstClr val="ltGray"/>
                          </a:solidFill>
                        </a:ln>
                      </p166:spPr>
                    </pslz:zmPr>
                  </pslz:sldZmObj>
                </pslz:sldZm>
              </a:graphicData>
            </a:graphic>
          </p:graphicFrame>
        </mc:Choice>
        <mc:Fallback>
          <p:pic>
            <p:nvPicPr>
              <p:cNvPr id="157" name="Folienzoom - 5/6">
                <a:hlinkClick r:id="rId4" action="ppaction://hlinksldjump"/>
                <a:extLst>
                  <a:ext uri="{FF2B5EF4-FFF2-40B4-BE49-F238E27FC236}">
                    <a16:creationId xmlns:a16="http://schemas.microsoft.com/office/drawing/2014/main" id="{590F7C80-4009-4033-B250-068A8FB7D3B6}"/>
                  </a:ext>
                </a:extLst>
              </p:cNvPr>
              <p:cNvPicPr>
                <a:picLocks noGrp="1" noRot="1" noChangeAspect="1" noMove="1" noResize="1" noEditPoints="1" noAdjustHandles="1" noChangeArrowheads="1" noChangeShapeType="1"/>
              </p:cNvPicPr>
              <p:nvPr/>
            </p:nvPicPr>
            <p:blipFill>
              <a:blip r:embed="rId3" cstate="screen">
                <a:extLst>
                  <a:ext uri="{28A0092B-C50C-407E-A947-70E740481C1C}">
                    <a14:useLocalDpi xmlns:a14="http://schemas.microsoft.com/office/drawing/2010/main"/>
                  </a:ext>
                </a:extLst>
              </a:blip>
              <a:stretch>
                <a:fillRect/>
              </a:stretch>
            </p:blipFill>
            <p:spPr>
              <a:xfrm>
                <a:off x="7681640" y="5173032"/>
                <a:ext cx="1471500" cy="82771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38" name="Folienzoom - 5/5">
                <a:extLst>
                  <a:ext uri="{FF2B5EF4-FFF2-40B4-BE49-F238E27FC236}">
                    <a16:creationId xmlns:a16="http://schemas.microsoft.com/office/drawing/2014/main" id="{492029E1-A281-4BF5-91B9-BB2152DEB3A0}"/>
                  </a:ext>
                </a:extLst>
              </p:cNvPr>
              <p:cNvGraphicFramePr>
                <a:graphicFrameLocks noChangeAspect="1"/>
              </p:cNvGraphicFramePr>
              <p:nvPr/>
            </p:nvGraphicFramePr>
            <p:xfrm>
              <a:off x="6142029" y="5169185"/>
              <a:ext cx="1481982" cy="833615"/>
            </p:xfrm>
            <a:graphic>
              <a:graphicData uri="http://schemas.microsoft.com/office/powerpoint/2016/slidezoom">
                <pslz:sldZm>
                  <pslz:sldZmObj sldId="293" cId="3521076982">
                    <pslz:zmPr id="{9B6BE783-80BF-4442-BEC6-EF19D29C46C5}" returnToParent="0" imageType="cover" transitionDur="1000">
                      <p166:blipFill xmlns:p166="http://schemas.microsoft.com/office/powerpoint/2016/6/main">
                        <a:blip r:embed="rId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81982" cy="833615"/>
                        </a:xfrm>
                        <a:prstGeom prst="rect">
                          <a:avLst/>
                        </a:prstGeom>
                        <a:ln w="3175">
                          <a:solidFill>
                            <a:prstClr val="ltGray"/>
                          </a:solidFill>
                        </a:ln>
                      </p166:spPr>
                    </pslz:zmPr>
                  </pslz:sldZmObj>
                </pslz:sldZm>
              </a:graphicData>
            </a:graphic>
          </p:graphicFrame>
        </mc:Choice>
        <mc:Fallback>
          <p:pic>
            <p:nvPicPr>
              <p:cNvPr id="138" name="Folienzoom - 5/5">
                <a:hlinkClick r:id="rId6" action="ppaction://hlinksldjump"/>
                <a:extLst>
                  <a:ext uri="{FF2B5EF4-FFF2-40B4-BE49-F238E27FC236}">
                    <a16:creationId xmlns:a16="http://schemas.microsoft.com/office/drawing/2014/main" id="{492029E1-A281-4BF5-91B9-BB2152DEB3A0}"/>
                  </a:ext>
                </a:extLst>
              </p:cNvPr>
              <p:cNvPicPr>
                <a:picLocks noGrp="1" noRot="1" noChangeAspect="1" noMove="1" noResize="1" noEditPoints="1" noAdjustHandles="1" noChangeArrowheads="1" noChangeShapeType="1"/>
              </p:cNvPicPr>
              <p:nvPr/>
            </p:nvPicPr>
            <p:blipFill>
              <a:blip r:embed="rId5" cstate="screen">
                <a:extLst>
                  <a:ext uri="{28A0092B-C50C-407E-A947-70E740481C1C}">
                    <a14:useLocalDpi xmlns:a14="http://schemas.microsoft.com/office/drawing/2010/main"/>
                  </a:ext>
                </a:extLst>
              </a:blip>
              <a:stretch>
                <a:fillRect/>
              </a:stretch>
            </p:blipFill>
            <p:spPr>
              <a:xfrm>
                <a:off x="6142029" y="5169185"/>
                <a:ext cx="1481982" cy="833615"/>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18" name="Folienzoom - 5/4">
                <a:extLst>
                  <a:ext uri="{FF2B5EF4-FFF2-40B4-BE49-F238E27FC236}">
                    <a16:creationId xmlns:a16="http://schemas.microsoft.com/office/drawing/2014/main" id="{8803308B-21EB-4FFE-866D-69BAA9498122}"/>
                  </a:ext>
                </a:extLst>
              </p:cNvPr>
              <p:cNvGraphicFramePr>
                <a:graphicFrameLocks noChangeAspect="1"/>
              </p:cNvGraphicFramePr>
              <p:nvPr/>
            </p:nvGraphicFramePr>
            <p:xfrm>
              <a:off x="4604240" y="5170511"/>
              <a:ext cx="1485639" cy="835672"/>
            </p:xfrm>
            <a:graphic>
              <a:graphicData uri="http://schemas.microsoft.com/office/powerpoint/2016/slidezoom">
                <pslz:sldZm>
                  <pslz:sldZmObj sldId="288" cId="651233427">
                    <pslz:zmPr id="{4EC7CF26-D57F-41B9-95E5-0022A90E8D6D}" returnToParent="0" imageType="cover" transitionDur="1000">
                      <p166:blipFill xmlns:p166="http://schemas.microsoft.com/office/powerpoint/2016/6/main">
                        <a:blip r:embed="rId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85639" cy="835672"/>
                        </a:xfrm>
                        <a:prstGeom prst="rect">
                          <a:avLst/>
                        </a:prstGeom>
                        <a:ln w="3175">
                          <a:solidFill>
                            <a:prstClr val="ltGray"/>
                          </a:solidFill>
                        </a:ln>
                      </p166:spPr>
                    </pslz:zmPr>
                  </pslz:sldZmObj>
                </pslz:sldZm>
              </a:graphicData>
            </a:graphic>
          </p:graphicFrame>
        </mc:Choice>
        <mc:Fallback>
          <p:pic>
            <p:nvPicPr>
              <p:cNvPr id="118" name="Folienzoom - 5/4">
                <a:hlinkClick r:id="rId8" action="ppaction://hlinksldjump"/>
                <a:extLst>
                  <a:ext uri="{FF2B5EF4-FFF2-40B4-BE49-F238E27FC236}">
                    <a16:creationId xmlns:a16="http://schemas.microsoft.com/office/drawing/2014/main" id="{8803308B-21EB-4FFE-866D-69BAA9498122}"/>
                  </a:ext>
                </a:extLst>
              </p:cNvPr>
              <p:cNvPicPr>
                <a:picLocks noGrp="1" noRot="1" noChangeAspect="1" noMove="1" noResize="1" noEditPoints="1" noAdjustHandles="1" noChangeArrowheads="1" noChangeShapeType="1"/>
              </p:cNvPicPr>
              <p:nvPr/>
            </p:nvPicPr>
            <p:blipFill>
              <a:blip r:embed="rId7" cstate="screen">
                <a:extLst>
                  <a:ext uri="{28A0092B-C50C-407E-A947-70E740481C1C}">
                    <a14:useLocalDpi xmlns:a14="http://schemas.microsoft.com/office/drawing/2010/main"/>
                  </a:ext>
                </a:extLst>
              </a:blip>
              <a:stretch>
                <a:fillRect/>
              </a:stretch>
            </p:blipFill>
            <p:spPr>
              <a:xfrm>
                <a:off x="4604240" y="5170511"/>
                <a:ext cx="1485639" cy="83567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97" name="Folienzoom - 5/3">
                <a:extLst>
                  <a:ext uri="{FF2B5EF4-FFF2-40B4-BE49-F238E27FC236}">
                    <a16:creationId xmlns:a16="http://schemas.microsoft.com/office/drawing/2014/main" id="{0F1F1A49-5B9E-468B-BCE0-35716F102BEA}"/>
                  </a:ext>
                </a:extLst>
              </p:cNvPr>
              <p:cNvGraphicFramePr>
                <a:graphicFrameLocks noChangeAspect="1"/>
              </p:cNvGraphicFramePr>
              <p:nvPr/>
            </p:nvGraphicFramePr>
            <p:xfrm>
              <a:off x="3067859" y="5168915"/>
              <a:ext cx="1478954" cy="831912"/>
            </p:xfrm>
            <a:graphic>
              <a:graphicData uri="http://schemas.microsoft.com/office/powerpoint/2016/slidezoom">
                <pslz:sldZm>
                  <pslz:sldZmObj sldId="283" cId="931888346">
                    <pslz:zmPr id="{33F4333D-2EFC-4E57-98DE-28B541727BD2}" returnToParent="0" imageType="cover" transitionDur="1000">
                      <p166:blipFill xmlns:p166="http://schemas.microsoft.com/office/powerpoint/2016/6/main">
                        <a:blip r:embed="rId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78954" cy="831912"/>
                        </a:xfrm>
                        <a:prstGeom prst="rect">
                          <a:avLst/>
                        </a:prstGeom>
                        <a:ln w="3175">
                          <a:solidFill>
                            <a:prstClr val="ltGray"/>
                          </a:solidFill>
                        </a:ln>
                      </p166:spPr>
                    </pslz:zmPr>
                  </pslz:sldZmObj>
                </pslz:sldZm>
              </a:graphicData>
            </a:graphic>
          </p:graphicFrame>
        </mc:Choice>
        <mc:Fallback>
          <p:pic>
            <p:nvPicPr>
              <p:cNvPr id="97" name="Folienzoom - 5/3">
                <a:hlinkClick r:id="rId10" action="ppaction://hlinksldjump"/>
                <a:extLst>
                  <a:ext uri="{FF2B5EF4-FFF2-40B4-BE49-F238E27FC236}">
                    <a16:creationId xmlns:a16="http://schemas.microsoft.com/office/drawing/2014/main" id="{0F1F1A49-5B9E-468B-BCE0-35716F102BEA}"/>
                  </a:ext>
                </a:extLst>
              </p:cNvPr>
              <p:cNvPicPr>
                <a:picLocks noGrp="1" noRot="1" noChangeAspect="1" noMove="1" noResize="1" noEditPoints="1" noAdjustHandles="1" noChangeArrowheads="1" noChangeShapeType="1"/>
              </p:cNvPicPr>
              <p:nvPr/>
            </p:nvPicPr>
            <p:blipFill>
              <a:blip r:embed="rId9" cstate="screen">
                <a:extLst>
                  <a:ext uri="{28A0092B-C50C-407E-A947-70E740481C1C}">
                    <a14:useLocalDpi xmlns:a14="http://schemas.microsoft.com/office/drawing/2010/main"/>
                  </a:ext>
                </a:extLst>
              </a:blip>
              <a:stretch>
                <a:fillRect/>
              </a:stretch>
            </p:blipFill>
            <p:spPr>
              <a:xfrm>
                <a:off x="3067859" y="5168915"/>
                <a:ext cx="1478954" cy="83191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84" name="Folienzoom - 5/2">
                <a:extLst>
                  <a:ext uri="{FF2B5EF4-FFF2-40B4-BE49-F238E27FC236}">
                    <a16:creationId xmlns:a16="http://schemas.microsoft.com/office/drawing/2014/main" id="{EFB97240-BBED-46E8-8E29-801064152833}"/>
                  </a:ext>
                </a:extLst>
              </p:cNvPr>
              <p:cNvGraphicFramePr>
                <a:graphicFrameLocks noChangeAspect="1"/>
              </p:cNvGraphicFramePr>
              <p:nvPr/>
            </p:nvGraphicFramePr>
            <p:xfrm>
              <a:off x="1539124" y="5172003"/>
              <a:ext cx="1471364" cy="827642"/>
            </p:xfrm>
            <a:graphic>
              <a:graphicData uri="http://schemas.microsoft.com/office/powerpoint/2016/slidezoom">
                <pslz:sldZm>
                  <pslz:sldZmObj sldId="278" cId="2408853563">
                    <pslz:zmPr id="{BC64698D-D4E3-43B9-8E39-787BB862BE1B}"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71364" cy="827642"/>
                        </a:xfrm>
                        <a:prstGeom prst="rect">
                          <a:avLst/>
                        </a:prstGeom>
                        <a:ln w="3175">
                          <a:solidFill>
                            <a:prstClr val="ltGray"/>
                          </a:solidFill>
                        </a:ln>
                      </p166:spPr>
                    </pslz:zmPr>
                  </pslz:sldZmObj>
                </pslz:sldZm>
              </a:graphicData>
            </a:graphic>
          </p:graphicFrame>
        </mc:Choice>
        <mc:Fallback>
          <p:pic>
            <p:nvPicPr>
              <p:cNvPr id="84" name="Folienzoom - 5/2">
                <a:hlinkClick r:id="rId11" action="ppaction://hlinksldjump"/>
                <a:extLst>
                  <a:ext uri="{FF2B5EF4-FFF2-40B4-BE49-F238E27FC236}">
                    <a16:creationId xmlns:a16="http://schemas.microsoft.com/office/drawing/2014/main" id="{EFB97240-BBED-46E8-8E29-801064152833}"/>
                  </a:ext>
                </a:extLst>
              </p:cNvPr>
              <p:cNvPicPr>
                <a:picLocks noGrp="1" noRot="1" noChangeAspect="1" noMove="1" noResize="1" noEditPoints="1" noAdjustHandles="1" noChangeArrowheads="1" noChangeShapeType="1"/>
              </p:cNvPicPr>
              <p:nvPr/>
            </p:nvPicPr>
            <p:blipFill>
              <a:blip r:embed="rId3" cstate="screen">
                <a:extLst>
                  <a:ext uri="{28A0092B-C50C-407E-A947-70E740481C1C}">
                    <a14:useLocalDpi xmlns:a14="http://schemas.microsoft.com/office/drawing/2010/main"/>
                  </a:ext>
                </a:extLst>
              </a:blip>
              <a:stretch>
                <a:fillRect/>
              </a:stretch>
            </p:blipFill>
            <p:spPr>
              <a:xfrm>
                <a:off x="1539124" y="5172003"/>
                <a:ext cx="1471364" cy="82764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38" name="Folienzoom - 5/1">
                <a:extLst>
                  <a:ext uri="{FF2B5EF4-FFF2-40B4-BE49-F238E27FC236}">
                    <a16:creationId xmlns:a16="http://schemas.microsoft.com/office/drawing/2014/main" id="{96E6541A-F84D-491B-84BA-932283760904}"/>
                  </a:ext>
                </a:extLst>
              </p:cNvPr>
              <p:cNvGraphicFramePr>
                <a:graphicFrameLocks noChangeAspect="1"/>
              </p:cNvGraphicFramePr>
              <p:nvPr/>
            </p:nvGraphicFramePr>
            <p:xfrm>
              <a:off x="8452" y="5165391"/>
              <a:ext cx="1485639" cy="835672"/>
            </p:xfrm>
            <a:graphic>
              <a:graphicData uri="http://schemas.microsoft.com/office/powerpoint/2016/slidezoom">
                <pslz:sldZm>
                  <pslz:sldZmObj sldId="272" cId="885251257">
                    <pslz:zmPr id="{3081A411-539C-48AE-B322-F5AD322A86D7}" returnToParent="0" imageType="cover" transitionDur="1000">
                      <p166:blipFill xmlns:p166="http://schemas.microsoft.com/office/powerpoint/2016/6/main">
                        <a:blip r:embed="rId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85639" cy="835672"/>
                        </a:xfrm>
                        <a:prstGeom prst="rect">
                          <a:avLst/>
                        </a:prstGeom>
                        <a:ln w="3175">
                          <a:solidFill>
                            <a:prstClr val="ltGray"/>
                          </a:solidFill>
                        </a:ln>
                      </p166:spPr>
                    </pslz:zmPr>
                  </pslz:sldZmObj>
                </pslz:sldZm>
              </a:graphicData>
            </a:graphic>
          </p:graphicFrame>
        </mc:Choice>
        <mc:Fallback>
          <p:pic>
            <p:nvPicPr>
              <p:cNvPr id="38" name="Folienzoom - 5/1">
                <a:hlinkClick r:id="rId12" action="ppaction://hlinksldjump"/>
                <a:extLst>
                  <a:ext uri="{FF2B5EF4-FFF2-40B4-BE49-F238E27FC236}">
                    <a16:creationId xmlns:a16="http://schemas.microsoft.com/office/drawing/2014/main" id="{96E6541A-F84D-491B-84BA-932283760904}"/>
                  </a:ext>
                </a:extLst>
              </p:cNvPr>
              <p:cNvPicPr>
                <a:picLocks noGrp="1" noRot="1" noChangeAspect="1" noMove="1" noResize="1" noEditPoints="1" noAdjustHandles="1" noChangeArrowheads="1" noChangeShapeType="1"/>
              </p:cNvPicPr>
              <p:nvPr/>
            </p:nvPicPr>
            <p:blipFill>
              <a:blip r:embed="rId7" cstate="screen">
                <a:extLst>
                  <a:ext uri="{28A0092B-C50C-407E-A947-70E740481C1C}">
                    <a14:useLocalDpi xmlns:a14="http://schemas.microsoft.com/office/drawing/2010/main"/>
                  </a:ext>
                </a:extLst>
              </a:blip>
              <a:stretch>
                <a:fillRect/>
              </a:stretch>
            </p:blipFill>
            <p:spPr>
              <a:xfrm>
                <a:off x="8452" y="5165391"/>
                <a:ext cx="1485639" cy="83567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54" name="Folienzoom - 4/6">
                <a:extLst>
                  <a:ext uri="{FF2B5EF4-FFF2-40B4-BE49-F238E27FC236}">
                    <a16:creationId xmlns:a16="http://schemas.microsoft.com/office/drawing/2014/main" id="{5B6B5E99-CEB1-42BA-8633-D9C3CD8D9CE8}"/>
                  </a:ext>
                </a:extLst>
              </p:cNvPr>
              <p:cNvGraphicFramePr>
                <a:graphicFrameLocks noChangeAspect="1"/>
              </p:cNvGraphicFramePr>
              <p:nvPr/>
            </p:nvGraphicFramePr>
            <p:xfrm>
              <a:off x="7675917" y="4300418"/>
              <a:ext cx="1471500" cy="827719"/>
            </p:xfrm>
            <a:graphic>
              <a:graphicData uri="http://schemas.microsoft.com/office/powerpoint/2016/slidezoom">
                <pslz:sldZm>
                  <pslz:sldZmObj sldId="297" cId="2735875147">
                    <pslz:zmPr id="{4022518B-DB75-49D1-9EBD-CD88BB17F8DB}" returnToParent="0" imageType="cover" transitionDur="1000">
                      <p166:blipFill xmlns:p166="http://schemas.microsoft.com/office/powerpoint/2016/6/main">
                        <a:blip r:embed="rId1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71500" cy="827719"/>
                        </a:xfrm>
                        <a:prstGeom prst="rect">
                          <a:avLst/>
                        </a:prstGeom>
                        <a:ln w="3175">
                          <a:solidFill>
                            <a:prstClr val="ltGray"/>
                          </a:solidFill>
                        </a:ln>
                      </p166:spPr>
                    </pslz:zmPr>
                  </pslz:sldZmObj>
                </pslz:sldZm>
              </a:graphicData>
            </a:graphic>
          </p:graphicFrame>
        </mc:Choice>
        <mc:Fallback>
          <p:pic>
            <p:nvPicPr>
              <p:cNvPr id="154" name="Folienzoom - 4/6">
                <a:hlinkClick r:id="rId14" action="ppaction://hlinksldjump"/>
                <a:extLst>
                  <a:ext uri="{FF2B5EF4-FFF2-40B4-BE49-F238E27FC236}">
                    <a16:creationId xmlns:a16="http://schemas.microsoft.com/office/drawing/2014/main" id="{5B6B5E99-CEB1-42BA-8633-D9C3CD8D9CE8}"/>
                  </a:ext>
                </a:extLst>
              </p:cNvPr>
              <p:cNvPicPr>
                <a:picLocks noGrp="1" noRot="1" noChangeAspect="1" noMove="1" noResize="1" noEditPoints="1" noAdjustHandles="1" noChangeArrowheads="1" noChangeShapeType="1"/>
              </p:cNvPicPr>
              <p:nvPr/>
            </p:nvPicPr>
            <p:blipFill>
              <a:blip r:embed="rId13" cstate="screen">
                <a:extLst>
                  <a:ext uri="{28A0092B-C50C-407E-A947-70E740481C1C}">
                    <a14:useLocalDpi xmlns:a14="http://schemas.microsoft.com/office/drawing/2010/main"/>
                  </a:ext>
                </a:extLst>
              </a:blip>
              <a:stretch>
                <a:fillRect/>
              </a:stretch>
            </p:blipFill>
            <p:spPr>
              <a:xfrm>
                <a:off x="7675917" y="4300418"/>
                <a:ext cx="1471500" cy="82771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34" name="Folienzoom - 4/5">
                <a:extLst>
                  <a:ext uri="{FF2B5EF4-FFF2-40B4-BE49-F238E27FC236}">
                    <a16:creationId xmlns:a16="http://schemas.microsoft.com/office/drawing/2014/main" id="{E62F3464-8E44-4181-B0C8-D108886CE600}"/>
                  </a:ext>
                </a:extLst>
              </p:cNvPr>
              <p:cNvGraphicFramePr>
                <a:graphicFrameLocks noChangeAspect="1"/>
              </p:cNvGraphicFramePr>
              <p:nvPr/>
            </p:nvGraphicFramePr>
            <p:xfrm>
              <a:off x="6144023" y="4309706"/>
              <a:ext cx="1481982" cy="833615"/>
            </p:xfrm>
            <a:graphic>
              <a:graphicData uri="http://schemas.microsoft.com/office/powerpoint/2016/slidezoom">
                <pslz:sldZm>
                  <pslz:sldZmObj sldId="292" cId="2740082526">
                    <pslz:zmPr id="{A6672339-AF73-45F5-8A80-8CA124DCFA45}" returnToParent="0" imageType="cover" transitionDur="1000">
                      <p166:blipFill xmlns:p166="http://schemas.microsoft.com/office/powerpoint/2016/6/main">
                        <a:blip r:embed="rId1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81982" cy="833615"/>
                        </a:xfrm>
                        <a:prstGeom prst="rect">
                          <a:avLst/>
                        </a:prstGeom>
                        <a:ln w="3175">
                          <a:solidFill>
                            <a:prstClr val="ltGray"/>
                          </a:solidFill>
                        </a:ln>
                      </p166:spPr>
                    </pslz:zmPr>
                  </pslz:sldZmObj>
                </pslz:sldZm>
              </a:graphicData>
            </a:graphic>
          </p:graphicFrame>
        </mc:Choice>
        <mc:Fallback>
          <p:pic>
            <p:nvPicPr>
              <p:cNvPr id="134" name="Folienzoom - 4/5">
                <a:hlinkClick r:id="rId16" action="ppaction://hlinksldjump"/>
                <a:extLst>
                  <a:ext uri="{FF2B5EF4-FFF2-40B4-BE49-F238E27FC236}">
                    <a16:creationId xmlns:a16="http://schemas.microsoft.com/office/drawing/2014/main" id="{E62F3464-8E44-4181-B0C8-D108886CE600}"/>
                  </a:ext>
                </a:extLst>
              </p:cNvPr>
              <p:cNvPicPr>
                <a:picLocks noGrp="1" noRot="1" noChangeAspect="1" noMove="1" noResize="1" noEditPoints="1" noAdjustHandles="1" noChangeArrowheads="1" noChangeShapeType="1"/>
              </p:cNvPicPr>
              <p:nvPr/>
            </p:nvPicPr>
            <p:blipFill>
              <a:blip r:embed="rId15" cstate="screen">
                <a:extLst>
                  <a:ext uri="{28A0092B-C50C-407E-A947-70E740481C1C}">
                    <a14:useLocalDpi xmlns:a14="http://schemas.microsoft.com/office/drawing/2010/main"/>
                  </a:ext>
                </a:extLst>
              </a:blip>
              <a:stretch>
                <a:fillRect/>
              </a:stretch>
            </p:blipFill>
            <p:spPr>
              <a:xfrm>
                <a:off x="6144023" y="4309706"/>
                <a:ext cx="1481982" cy="833615"/>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14" name="Folienzoom - 4/4">
                <a:extLst>
                  <a:ext uri="{FF2B5EF4-FFF2-40B4-BE49-F238E27FC236}">
                    <a16:creationId xmlns:a16="http://schemas.microsoft.com/office/drawing/2014/main" id="{7CEDB38F-3747-4029-9E15-E056631E867A}"/>
                  </a:ext>
                </a:extLst>
              </p:cNvPr>
              <p:cNvGraphicFramePr>
                <a:graphicFrameLocks noChangeAspect="1"/>
              </p:cNvGraphicFramePr>
              <p:nvPr/>
            </p:nvGraphicFramePr>
            <p:xfrm>
              <a:off x="4607388" y="4327039"/>
              <a:ext cx="1485639" cy="835672"/>
            </p:xfrm>
            <a:graphic>
              <a:graphicData uri="http://schemas.microsoft.com/office/powerpoint/2016/slidezoom">
                <pslz:sldZm>
                  <pslz:sldZmObj sldId="287" cId="2627552705">
                    <pslz:zmPr id="{074134CD-36DC-429F-8186-E55B7F659B53}" returnToParent="0" imageType="cover" transitionDur="1000">
                      <p166:blipFill xmlns:p166="http://schemas.microsoft.com/office/powerpoint/2016/6/main">
                        <a:blip r:embed="rId1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85639" cy="835672"/>
                        </a:xfrm>
                        <a:prstGeom prst="rect">
                          <a:avLst/>
                        </a:prstGeom>
                        <a:ln w="3175">
                          <a:solidFill>
                            <a:prstClr val="ltGray"/>
                          </a:solidFill>
                        </a:ln>
                      </p166:spPr>
                    </pslz:zmPr>
                  </pslz:sldZmObj>
                </pslz:sldZm>
              </a:graphicData>
            </a:graphic>
          </p:graphicFrame>
        </mc:Choice>
        <mc:Fallback>
          <p:pic>
            <p:nvPicPr>
              <p:cNvPr id="114" name="Folienzoom - 4/4">
                <a:hlinkClick r:id="rId18" action="ppaction://hlinksldjump"/>
                <a:extLst>
                  <a:ext uri="{FF2B5EF4-FFF2-40B4-BE49-F238E27FC236}">
                    <a16:creationId xmlns:a16="http://schemas.microsoft.com/office/drawing/2014/main" id="{7CEDB38F-3747-4029-9E15-E056631E867A}"/>
                  </a:ext>
                </a:extLst>
              </p:cNvPr>
              <p:cNvPicPr>
                <a:picLocks noGrp="1" noRot="1" noChangeAspect="1" noMove="1" noResize="1" noEditPoints="1" noAdjustHandles="1" noChangeArrowheads="1" noChangeShapeType="1"/>
              </p:cNvPicPr>
              <p:nvPr/>
            </p:nvPicPr>
            <p:blipFill>
              <a:blip r:embed="rId17" cstate="screen">
                <a:extLst>
                  <a:ext uri="{28A0092B-C50C-407E-A947-70E740481C1C}">
                    <a14:useLocalDpi xmlns:a14="http://schemas.microsoft.com/office/drawing/2010/main"/>
                  </a:ext>
                </a:extLst>
              </a:blip>
              <a:stretch>
                <a:fillRect/>
              </a:stretch>
            </p:blipFill>
            <p:spPr>
              <a:xfrm>
                <a:off x="4607388" y="4327039"/>
                <a:ext cx="1485639" cy="83567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93" name="Folienzoom - 4/3">
                <a:extLst>
                  <a:ext uri="{FF2B5EF4-FFF2-40B4-BE49-F238E27FC236}">
                    <a16:creationId xmlns:a16="http://schemas.microsoft.com/office/drawing/2014/main" id="{6A3A7877-0BE7-4A5F-A0D6-CC50543C59D8}"/>
                  </a:ext>
                </a:extLst>
              </p:cNvPr>
              <p:cNvGraphicFramePr>
                <a:graphicFrameLocks noChangeAspect="1"/>
              </p:cNvGraphicFramePr>
              <p:nvPr/>
            </p:nvGraphicFramePr>
            <p:xfrm>
              <a:off x="3069997" y="4325623"/>
              <a:ext cx="1478954" cy="831912"/>
            </p:xfrm>
            <a:graphic>
              <a:graphicData uri="http://schemas.microsoft.com/office/powerpoint/2016/slidezoom">
                <pslz:sldZm>
                  <pslz:sldZmObj sldId="282" cId="1713479205">
                    <pslz:zmPr id="{97D47C76-B9BD-4FB7-949B-823C41333D96}" returnToParent="0" imageType="cover" transitionDur="1000">
                      <p166:blipFill xmlns:p166="http://schemas.microsoft.com/office/powerpoint/2016/6/main">
                        <a:blip r:embed="rId1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78954" cy="831912"/>
                        </a:xfrm>
                        <a:prstGeom prst="rect">
                          <a:avLst/>
                        </a:prstGeom>
                        <a:ln w="3175">
                          <a:solidFill>
                            <a:prstClr val="ltGray"/>
                          </a:solidFill>
                        </a:ln>
                      </p166:spPr>
                    </pslz:zmPr>
                  </pslz:sldZmObj>
                </pslz:sldZm>
              </a:graphicData>
            </a:graphic>
          </p:graphicFrame>
        </mc:Choice>
        <mc:Fallback>
          <p:pic>
            <p:nvPicPr>
              <p:cNvPr id="93" name="Folienzoom - 4/3">
                <a:hlinkClick r:id="rId20" action="ppaction://hlinksldjump"/>
                <a:extLst>
                  <a:ext uri="{FF2B5EF4-FFF2-40B4-BE49-F238E27FC236}">
                    <a16:creationId xmlns:a16="http://schemas.microsoft.com/office/drawing/2014/main" id="{6A3A7877-0BE7-4A5F-A0D6-CC50543C59D8}"/>
                  </a:ext>
                </a:extLst>
              </p:cNvPr>
              <p:cNvPicPr>
                <a:picLocks noGrp="1" noRot="1" noChangeAspect="1" noMove="1" noResize="1" noEditPoints="1" noAdjustHandles="1" noChangeArrowheads="1" noChangeShapeType="1"/>
              </p:cNvPicPr>
              <p:nvPr/>
            </p:nvPicPr>
            <p:blipFill>
              <a:blip r:embed="rId19" cstate="screen">
                <a:extLst>
                  <a:ext uri="{28A0092B-C50C-407E-A947-70E740481C1C}">
                    <a14:useLocalDpi xmlns:a14="http://schemas.microsoft.com/office/drawing/2010/main"/>
                  </a:ext>
                </a:extLst>
              </a:blip>
              <a:stretch>
                <a:fillRect/>
              </a:stretch>
            </p:blipFill>
            <p:spPr>
              <a:xfrm>
                <a:off x="3069997" y="4325623"/>
                <a:ext cx="1478954" cy="83191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82" name="Folienzoom - 4/2">
                <a:extLst>
                  <a:ext uri="{FF2B5EF4-FFF2-40B4-BE49-F238E27FC236}">
                    <a16:creationId xmlns:a16="http://schemas.microsoft.com/office/drawing/2014/main" id="{48A89C60-6FFC-4B57-AA21-850830654208}"/>
                  </a:ext>
                </a:extLst>
              </p:cNvPr>
              <p:cNvGraphicFramePr>
                <a:graphicFrameLocks noChangeAspect="1"/>
              </p:cNvGraphicFramePr>
              <p:nvPr/>
            </p:nvGraphicFramePr>
            <p:xfrm>
              <a:off x="1527397" y="4309113"/>
              <a:ext cx="1497287" cy="842224"/>
            </p:xfrm>
            <a:graphic>
              <a:graphicData uri="http://schemas.microsoft.com/office/powerpoint/2016/slidezoom">
                <pslz:sldZm>
                  <pslz:sldZmObj sldId="277" cId="1083251038">
                    <pslz:zmPr id="{20BFE3CD-D689-4CA3-9F02-1D896603F94E}" returnToParent="0" imageType="cover" transitionDur="1000">
                      <p166:blipFill xmlns:p166="http://schemas.microsoft.com/office/powerpoint/2016/6/main">
                        <a:blip r:embed="rId2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97287" cy="842224"/>
                        </a:xfrm>
                        <a:prstGeom prst="rect">
                          <a:avLst/>
                        </a:prstGeom>
                        <a:ln w="3175">
                          <a:solidFill>
                            <a:prstClr val="ltGray"/>
                          </a:solidFill>
                        </a:ln>
                      </p166:spPr>
                    </pslz:zmPr>
                  </pslz:sldZmObj>
                </pslz:sldZm>
              </a:graphicData>
            </a:graphic>
          </p:graphicFrame>
        </mc:Choice>
        <mc:Fallback>
          <p:pic>
            <p:nvPicPr>
              <p:cNvPr id="82" name="Folienzoom - 4/2">
                <a:hlinkClick r:id="rId22" action="ppaction://hlinksldjump"/>
                <a:extLst>
                  <a:ext uri="{FF2B5EF4-FFF2-40B4-BE49-F238E27FC236}">
                    <a16:creationId xmlns:a16="http://schemas.microsoft.com/office/drawing/2014/main" id="{48A89C60-6FFC-4B57-AA21-850830654208}"/>
                  </a:ext>
                </a:extLst>
              </p:cNvPr>
              <p:cNvPicPr>
                <a:picLocks noGrp="1" noRot="1" noChangeAspect="1" noMove="1" noResize="1" noEditPoints="1" noAdjustHandles="1" noChangeArrowheads="1" noChangeShapeType="1"/>
              </p:cNvPicPr>
              <p:nvPr/>
            </p:nvPicPr>
            <p:blipFill>
              <a:blip r:embed="rId21" cstate="screen">
                <a:extLst>
                  <a:ext uri="{28A0092B-C50C-407E-A947-70E740481C1C}">
                    <a14:useLocalDpi xmlns:a14="http://schemas.microsoft.com/office/drawing/2010/main"/>
                  </a:ext>
                </a:extLst>
              </a:blip>
              <a:stretch>
                <a:fillRect/>
              </a:stretch>
            </p:blipFill>
            <p:spPr>
              <a:xfrm>
                <a:off x="1527397" y="4309113"/>
                <a:ext cx="1497287" cy="842224"/>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34" name="Folienzoom - 4/1">
                <a:extLst>
                  <a:ext uri="{FF2B5EF4-FFF2-40B4-BE49-F238E27FC236}">
                    <a16:creationId xmlns:a16="http://schemas.microsoft.com/office/drawing/2014/main" id="{37EF6882-75F2-4FF0-9DF5-0CC26FEE60D8}"/>
                  </a:ext>
                </a:extLst>
              </p:cNvPr>
              <p:cNvGraphicFramePr>
                <a:graphicFrameLocks noChangeAspect="1"/>
              </p:cNvGraphicFramePr>
              <p:nvPr/>
            </p:nvGraphicFramePr>
            <p:xfrm>
              <a:off x="1" y="4303327"/>
              <a:ext cx="1511516" cy="850228"/>
            </p:xfrm>
            <a:graphic>
              <a:graphicData uri="http://schemas.microsoft.com/office/powerpoint/2016/slidezoom">
                <pslz:sldZm>
                  <pslz:sldZmObj sldId="271" cId="2738594996">
                    <pslz:zmPr id="{2456DF3D-2160-44DB-850E-382AC2A993E3}" returnToParent="0" imageType="cover" transitionDur="1000">
                      <p166:blipFill xmlns:p166="http://schemas.microsoft.com/office/powerpoint/2016/6/main">
                        <a:blip r:embed="rId2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511516" cy="850228"/>
                        </a:xfrm>
                        <a:prstGeom prst="rect">
                          <a:avLst/>
                        </a:prstGeom>
                        <a:ln w="3175">
                          <a:solidFill>
                            <a:prstClr val="ltGray"/>
                          </a:solidFill>
                        </a:ln>
                      </p166:spPr>
                    </pslz:zmPr>
                  </pslz:sldZmObj>
                </pslz:sldZm>
              </a:graphicData>
            </a:graphic>
          </p:graphicFrame>
        </mc:Choice>
        <mc:Fallback>
          <p:pic>
            <p:nvPicPr>
              <p:cNvPr id="34" name="Folienzoom - 4/1">
                <a:hlinkClick r:id="rId24" action="ppaction://hlinksldjump"/>
                <a:extLst>
                  <a:ext uri="{FF2B5EF4-FFF2-40B4-BE49-F238E27FC236}">
                    <a16:creationId xmlns:a16="http://schemas.microsoft.com/office/drawing/2014/main" id="{37EF6882-75F2-4FF0-9DF5-0CC26FEE60D8}"/>
                  </a:ext>
                </a:extLst>
              </p:cNvPr>
              <p:cNvPicPr>
                <a:picLocks noGrp="1" noRot="1" noChangeAspect="1" noMove="1" noResize="1" noEditPoints="1" noAdjustHandles="1" noChangeArrowheads="1" noChangeShapeType="1"/>
              </p:cNvPicPr>
              <p:nvPr/>
            </p:nvPicPr>
            <p:blipFill>
              <a:blip r:embed="rId23" cstate="screen">
                <a:extLst>
                  <a:ext uri="{28A0092B-C50C-407E-A947-70E740481C1C}">
                    <a14:useLocalDpi xmlns:a14="http://schemas.microsoft.com/office/drawing/2010/main"/>
                  </a:ext>
                </a:extLst>
              </a:blip>
              <a:stretch>
                <a:fillRect/>
              </a:stretch>
            </p:blipFill>
            <p:spPr>
              <a:xfrm>
                <a:off x="1" y="4303327"/>
                <a:ext cx="1511516" cy="850228"/>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50" name="Folienzoom - 3/6">
                <a:extLst>
                  <a:ext uri="{FF2B5EF4-FFF2-40B4-BE49-F238E27FC236}">
                    <a16:creationId xmlns:a16="http://schemas.microsoft.com/office/drawing/2014/main" id="{8ACF8313-CDA4-457B-9FEF-A9992B3DEC94}"/>
                  </a:ext>
                </a:extLst>
              </p:cNvPr>
              <p:cNvGraphicFramePr>
                <a:graphicFrameLocks noChangeAspect="1"/>
              </p:cNvGraphicFramePr>
              <p:nvPr/>
            </p:nvGraphicFramePr>
            <p:xfrm>
              <a:off x="7675842" y="3456196"/>
              <a:ext cx="1471500" cy="827719"/>
            </p:xfrm>
            <a:graphic>
              <a:graphicData uri="http://schemas.microsoft.com/office/powerpoint/2016/slidezoom">
                <pslz:sldZm>
                  <pslz:sldZmObj sldId="296" cId="1537631514">
                    <pslz:zmPr id="{95EC5095-BDEC-4F16-B3C9-7617C712EEE5}" returnToParent="0" imageType="cover" transitionDur="1000">
                      <p166:blipFill xmlns:p166="http://schemas.microsoft.com/office/powerpoint/2016/6/main">
                        <a:blip r:embed="rId2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71500" cy="827719"/>
                        </a:xfrm>
                        <a:prstGeom prst="rect">
                          <a:avLst/>
                        </a:prstGeom>
                        <a:ln w="3175">
                          <a:solidFill>
                            <a:prstClr val="ltGray"/>
                          </a:solidFill>
                        </a:ln>
                      </p166:spPr>
                    </pslz:zmPr>
                  </pslz:sldZmObj>
                </pslz:sldZm>
              </a:graphicData>
            </a:graphic>
          </p:graphicFrame>
        </mc:Choice>
        <mc:Fallback>
          <p:pic>
            <p:nvPicPr>
              <p:cNvPr id="150" name="Folienzoom - 3/6">
                <a:hlinkClick r:id="rId26" action="ppaction://hlinksldjump"/>
                <a:extLst>
                  <a:ext uri="{FF2B5EF4-FFF2-40B4-BE49-F238E27FC236}">
                    <a16:creationId xmlns:a16="http://schemas.microsoft.com/office/drawing/2014/main" id="{8ACF8313-CDA4-457B-9FEF-A9992B3DEC94}"/>
                  </a:ext>
                </a:extLst>
              </p:cNvPr>
              <p:cNvPicPr>
                <a:picLocks noGrp="1" noRot="1" noChangeAspect="1" noMove="1" noResize="1" noEditPoints="1" noAdjustHandles="1" noChangeArrowheads="1" noChangeShapeType="1"/>
              </p:cNvPicPr>
              <p:nvPr/>
            </p:nvPicPr>
            <p:blipFill>
              <a:blip r:embed="rId25" cstate="screen">
                <a:extLst>
                  <a:ext uri="{28A0092B-C50C-407E-A947-70E740481C1C}">
                    <a14:useLocalDpi xmlns:a14="http://schemas.microsoft.com/office/drawing/2010/main"/>
                  </a:ext>
                </a:extLst>
              </a:blip>
              <a:stretch>
                <a:fillRect/>
              </a:stretch>
            </p:blipFill>
            <p:spPr>
              <a:xfrm>
                <a:off x="7675842" y="3456196"/>
                <a:ext cx="1471500" cy="82771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30" name="Folienzoom - 3/5">
                <a:extLst>
                  <a:ext uri="{FF2B5EF4-FFF2-40B4-BE49-F238E27FC236}">
                    <a16:creationId xmlns:a16="http://schemas.microsoft.com/office/drawing/2014/main" id="{02F074A4-6E41-42B2-A054-0F706F882739}"/>
                  </a:ext>
                </a:extLst>
              </p:cNvPr>
              <p:cNvGraphicFramePr>
                <a:graphicFrameLocks noChangeAspect="1"/>
              </p:cNvGraphicFramePr>
              <p:nvPr/>
            </p:nvGraphicFramePr>
            <p:xfrm>
              <a:off x="6144023" y="3473070"/>
              <a:ext cx="1481982" cy="833615"/>
            </p:xfrm>
            <a:graphic>
              <a:graphicData uri="http://schemas.microsoft.com/office/powerpoint/2016/slidezoom">
                <pslz:sldZm>
                  <pslz:sldZmObj sldId="291" cId="1096644749">
                    <pslz:zmPr id="{8DEC09B3-439B-40C2-91E9-5DAA30E164BF}" returnToParent="0" imageType="cover" transitionDur="1000">
                      <p166:blipFill xmlns:p166="http://schemas.microsoft.com/office/powerpoint/2016/6/main">
                        <a:blip r:embed="rId2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81982" cy="833615"/>
                        </a:xfrm>
                        <a:prstGeom prst="rect">
                          <a:avLst/>
                        </a:prstGeom>
                        <a:ln w="3175">
                          <a:solidFill>
                            <a:prstClr val="ltGray"/>
                          </a:solidFill>
                        </a:ln>
                      </p166:spPr>
                    </pslz:zmPr>
                  </pslz:sldZmObj>
                </pslz:sldZm>
              </a:graphicData>
            </a:graphic>
          </p:graphicFrame>
        </mc:Choice>
        <mc:Fallback>
          <p:pic>
            <p:nvPicPr>
              <p:cNvPr id="130" name="Folienzoom - 3/5">
                <a:hlinkClick r:id="rId28" action="ppaction://hlinksldjump"/>
                <a:extLst>
                  <a:ext uri="{FF2B5EF4-FFF2-40B4-BE49-F238E27FC236}">
                    <a16:creationId xmlns:a16="http://schemas.microsoft.com/office/drawing/2014/main" id="{02F074A4-6E41-42B2-A054-0F706F882739}"/>
                  </a:ext>
                </a:extLst>
              </p:cNvPr>
              <p:cNvPicPr>
                <a:picLocks noGrp="1" noRot="1" noChangeAspect="1" noMove="1" noResize="1" noEditPoints="1" noAdjustHandles="1" noChangeArrowheads="1" noChangeShapeType="1"/>
              </p:cNvPicPr>
              <p:nvPr/>
            </p:nvPicPr>
            <p:blipFill>
              <a:blip r:embed="rId27" cstate="screen">
                <a:extLst>
                  <a:ext uri="{28A0092B-C50C-407E-A947-70E740481C1C}">
                    <a14:useLocalDpi xmlns:a14="http://schemas.microsoft.com/office/drawing/2010/main"/>
                  </a:ext>
                </a:extLst>
              </a:blip>
              <a:stretch>
                <a:fillRect/>
              </a:stretch>
            </p:blipFill>
            <p:spPr>
              <a:xfrm>
                <a:off x="6144023" y="3473070"/>
                <a:ext cx="1481982" cy="833615"/>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10" name="Folienzoom - 3/4">
                <a:extLst>
                  <a:ext uri="{FF2B5EF4-FFF2-40B4-BE49-F238E27FC236}">
                    <a16:creationId xmlns:a16="http://schemas.microsoft.com/office/drawing/2014/main" id="{82836F43-6125-4DC5-8EFE-996F6EFFF086}"/>
                  </a:ext>
                </a:extLst>
              </p:cNvPr>
              <p:cNvGraphicFramePr>
                <a:graphicFrameLocks noChangeAspect="1"/>
              </p:cNvGraphicFramePr>
              <p:nvPr/>
            </p:nvGraphicFramePr>
            <p:xfrm>
              <a:off x="4607388" y="3460619"/>
              <a:ext cx="1485639" cy="835672"/>
            </p:xfrm>
            <a:graphic>
              <a:graphicData uri="http://schemas.microsoft.com/office/powerpoint/2016/slidezoom">
                <pslz:sldZm>
                  <pslz:sldZmObj sldId="286" cId="1321349439">
                    <pslz:zmPr id="{3D1CF146-AA8C-4087-BC66-77BEE191AC7A}" returnToParent="0" imageType="cover" transitionDur="1000">
                      <p166:blipFill xmlns:p166="http://schemas.microsoft.com/office/powerpoint/2016/6/main">
                        <a:blip r:embed="rId2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85639" cy="835672"/>
                        </a:xfrm>
                        <a:prstGeom prst="rect">
                          <a:avLst/>
                        </a:prstGeom>
                        <a:ln w="3175">
                          <a:solidFill>
                            <a:prstClr val="ltGray"/>
                          </a:solidFill>
                        </a:ln>
                      </p166:spPr>
                    </pslz:zmPr>
                  </pslz:sldZmObj>
                </pslz:sldZm>
              </a:graphicData>
            </a:graphic>
          </p:graphicFrame>
        </mc:Choice>
        <mc:Fallback>
          <p:pic>
            <p:nvPicPr>
              <p:cNvPr id="110" name="Folienzoom - 3/4">
                <a:hlinkClick r:id="rId30" action="ppaction://hlinksldjump"/>
                <a:extLst>
                  <a:ext uri="{FF2B5EF4-FFF2-40B4-BE49-F238E27FC236}">
                    <a16:creationId xmlns:a16="http://schemas.microsoft.com/office/drawing/2014/main" id="{82836F43-6125-4DC5-8EFE-996F6EFFF086}"/>
                  </a:ext>
                </a:extLst>
              </p:cNvPr>
              <p:cNvPicPr>
                <a:picLocks noGrp="1" noRot="1" noChangeAspect="1" noMove="1" noResize="1" noEditPoints="1" noAdjustHandles="1" noChangeArrowheads="1" noChangeShapeType="1"/>
              </p:cNvPicPr>
              <p:nvPr/>
            </p:nvPicPr>
            <p:blipFill>
              <a:blip r:embed="rId29" cstate="screen">
                <a:extLst>
                  <a:ext uri="{28A0092B-C50C-407E-A947-70E740481C1C}">
                    <a14:useLocalDpi xmlns:a14="http://schemas.microsoft.com/office/drawing/2010/main"/>
                  </a:ext>
                </a:extLst>
              </a:blip>
              <a:stretch>
                <a:fillRect/>
              </a:stretch>
            </p:blipFill>
            <p:spPr>
              <a:xfrm>
                <a:off x="4607388" y="3460619"/>
                <a:ext cx="1485639" cy="83567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91" name="Folienzoom - 3/3">
                <a:extLst>
                  <a:ext uri="{FF2B5EF4-FFF2-40B4-BE49-F238E27FC236}">
                    <a16:creationId xmlns:a16="http://schemas.microsoft.com/office/drawing/2014/main" id="{CB691788-42FD-4287-A593-AC756E6DE1DE}"/>
                  </a:ext>
                </a:extLst>
              </p:cNvPr>
              <p:cNvGraphicFramePr>
                <a:graphicFrameLocks noChangeAspect="1"/>
              </p:cNvGraphicFramePr>
              <p:nvPr/>
            </p:nvGraphicFramePr>
            <p:xfrm>
              <a:off x="3068857" y="3453286"/>
              <a:ext cx="1478954" cy="831912"/>
            </p:xfrm>
            <a:graphic>
              <a:graphicData uri="http://schemas.microsoft.com/office/powerpoint/2016/slidezoom">
                <pslz:sldZm>
                  <pslz:sldZmObj sldId="281" cId="317693037">
                    <pslz:zmPr id="{0A489BAF-63CA-4004-9840-7EEF435E19F9}" returnToParent="0" imageType="cover" transitionDur="1000">
                      <p166:blipFill xmlns:p166="http://schemas.microsoft.com/office/powerpoint/2016/6/main">
                        <a:blip r:embed="rId3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78954" cy="831912"/>
                        </a:xfrm>
                        <a:prstGeom prst="rect">
                          <a:avLst/>
                        </a:prstGeom>
                        <a:ln w="3175">
                          <a:solidFill>
                            <a:prstClr val="ltGray"/>
                          </a:solidFill>
                        </a:ln>
                      </p166:spPr>
                    </pslz:zmPr>
                  </pslz:sldZmObj>
                </pslz:sldZm>
              </a:graphicData>
            </a:graphic>
          </p:graphicFrame>
        </mc:Choice>
        <mc:Fallback>
          <p:pic>
            <p:nvPicPr>
              <p:cNvPr id="91" name="Folienzoom - 3/3">
                <a:hlinkClick r:id="rId32" action="ppaction://hlinksldjump"/>
                <a:extLst>
                  <a:ext uri="{FF2B5EF4-FFF2-40B4-BE49-F238E27FC236}">
                    <a16:creationId xmlns:a16="http://schemas.microsoft.com/office/drawing/2014/main" id="{CB691788-42FD-4287-A593-AC756E6DE1DE}"/>
                  </a:ext>
                </a:extLst>
              </p:cNvPr>
              <p:cNvPicPr>
                <a:picLocks noGrp="1" noRot="1" noChangeAspect="1" noMove="1" noResize="1" noEditPoints="1" noAdjustHandles="1" noChangeArrowheads="1" noChangeShapeType="1"/>
              </p:cNvPicPr>
              <p:nvPr/>
            </p:nvPicPr>
            <p:blipFill>
              <a:blip r:embed="rId31" cstate="screen">
                <a:extLst>
                  <a:ext uri="{28A0092B-C50C-407E-A947-70E740481C1C}">
                    <a14:useLocalDpi xmlns:a14="http://schemas.microsoft.com/office/drawing/2010/main"/>
                  </a:ext>
                </a:extLst>
              </a:blip>
              <a:stretch>
                <a:fillRect/>
              </a:stretch>
            </p:blipFill>
            <p:spPr>
              <a:xfrm>
                <a:off x="3068857" y="3453286"/>
                <a:ext cx="1478954" cy="83191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79" name="Folienzoom - 3/2">
                <a:extLst>
                  <a:ext uri="{FF2B5EF4-FFF2-40B4-BE49-F238E27FC236}">
                    <a16:creationId xmlns:a16="http://schemas.microsoft.com/office/drawing/2014/main" id="{8C3CD49A-BEFD-4A88-955C-F5777281A357}"/>
                  </a:ext>
                </a:extLst>
              </p:cNvPr>
              <p:cNvGraphicFramePr>
                <a:graphicFrameLocks noChangeAspect="1"/>
              </p:cNvGraphicFramePr>
              <p:nvPr/>
            </p:nvGraphicFramePr>
            <p:xfrm>
              <a:off x="1521058" y="3454067"/>
              <a:ext cx="1497287" cy="842224"/>
            </p:xfrm>
            <a:graphic>
              <a:graphicData uri="http://schemas.microsoft.com/office/powerpoint/2016/slidezoom">
                <pslz:sldZm>
                  <pslz:sldZmObj sldId="276" cId="1442414698">
                    <pslz:zmPr id="{A7F34820-12EE-43E1-BFCF-0138F87C246C}" returnToParent="0" imageType="cover" transitionDur="1000">
                      <p166:blipFill xmlns:p166="http://schemas.microsoft.com/office/powerpoint/2016/6/main">
                        <a:blip r:embed="rId3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97287" cy="842224"/>
                        </a:xfrm>
                        <a:prstGeom prst="rect">
                          <a:avLst/>
                        </a:prstGeom>
                        <a:ln w="3175">
                          <a:solidFill>
                            <a:prstClr val="ltGray"/>
                          </a:solidFill>
                        </a:ln>
                      </p166:spPr>
                    </pslz:zmPr>
                  </pslz:sldZmObj>
                </pslz:sldZm>
              </a:graphicData>
            </a:graphic>
          </p:graphicFrame>
        </mc:Choice>
        <mc:Fallback>
          <p:pic>
            <p:nvPicPr>
              <p:cNvPr id="79" name="Folienzoom - 3/2">
                <a:hlinkClick r:id="rId34" action="ppaction://hlinksldjump"/>
                <a:extLst>
                  <a:ext uri="{FF2B5EF4-FFF2-40B4-BE49-F238E27FC236}">
                    <a16:creationId xmlns:a16="http://schemas.microsoft.com/office/drawing/2014/main" id="{8C3CD49A-BEFD-4A88-955C-F5777281A357}"/>
                  </a:ext>
                </a:extLst>
              </p:cNvPr>
              <p:cNvPicPr>
                <a:picLocks noGrp="1" noRot="1" noChangeAspect="1" noMove="1" noResize="1" noEditPoints="1" noAdjustHandles="1" noChangeArrowheads="1" noChangeShapeType="1"/>
              </p:cNvPicPr>
              <p:nvPr/>
            </p:nvPicPr>
            <p:blipFill>
              <a:blip r:embed="rId33" cstate="screen">
                <a:extLst>
                  <a:ext uri="{28A0092B-C50C-407E-A947-70E740481C1C}">
                    <a14:useLocalDpi xmlns:a14="http://schemas.microsoft.com/office/drawing/2010/main"/>
                  </a:ext>
                </a:extLst>
              </a:blip>
              <a:stretch>
                <a:fillRect/>
              </a:stretch>
            </p:blipFill>
            <p:spPr>
              <a:xfrm>
                <a:off x="1521058" y="3454067"/>
                <a:ext cx="1497287" cy="842224"/>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30" name="Folienzoom - 3/1">
                <a:extLst>
                  <a:ext uri="{FF2B5EF4-FFF2-40B4-BE49-F238E27FC236}">
                    <a16:creationId xmlns:a16="http://schemas.microsoft.com/office/drawing/2014/main" id="{132B3020-CDDA-4B6A-B957-931D76CE9988}"/>
                  </a:ext>
                </a:extLst>
              </p:cNvPr>
              <p:cNvGraphicFramePr>
                <a:graphicFrameLocks noChangeAspect="1"/>
              </p:cNvGraphicFramePr>
              <p:nvPr/>
            </p:nvGraphicFramePr>
            <p:xfrm>
              <a:off x="-3654" y="3463967"/>
              <a:ext cx="1512859" cy="850983"/>
            </p:xfrm>
            <a:graphic>
              <a:graphicData uri="http://schemas.microsoft.com/office/powerpoint/2016/slidezoom">
                <pslz:sldZm>
                  <pslz:sldZmObj sldId="270" cId="2309015311">
                    <pslz:zmPr id="{23A1A43D-DD8F-4396-9CEC-3366A82C66DC}" returnToParent="0" imageType="cover" transitionDur="1000">
                      <p166:blipFill xmlns:p166="http://schemas.microsoft.com/office/powerpoint/2016/6/main">
                        <a:blip r:embed="rId3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512859" cy="850983"/>
                        </a:xfrm>
                        <a:prstGeom prst="rect">
                          <a:avLst/>
                        </a:prstGeom>
                        <a:ln w="3175">
                          <a:solidFill>
                            <a:prstClr val="ltGray"/>
                          </a:solidFill>
                        </a:ln>
                      </p166:spPr>
                    </pslz:zmPr>
                  </pslz:sldZmObj>
                </pslz:sldZm>
              </a:graphicData>
            </a:graphic>
          </p:graphicFrame>
        </mc:Choice>
        <mc:Fallback>
          <p:pic>
            <p:nvPicPr>
              <p:cNvPr id="30" name="Folienzoom - 3/1">
                <a:hlinkClick r:id="rId36" action="ppaction://hlinksldjump"/>
                <a:extLst>
                  <a:ext uri="{FF2B5EF4-FFF2-40B4-BE49-F238E27FC236}">
                    <a16:creationId xmlns:a16="http://schemas.microsoft.com/office/drawing/2014/main" id="{132B3020-CDDA-4B6A-B957-931D76CE9988}"/>
                  </a:ext>
                </a:extLst>
              </p:cNvPr>
              <p:cNvPicPr>
                <a:picLocks noGrp="1" noRot="1" noChangeAspect="1" noMove="1" noResize="1" noEditPoints="1" noAdjustHandles="1" noChangeArrowheads="1" noChangeShapeType="1"/>
              </p:cNvPicPr>
              <p:nvPr/>
            </p:nvPicPr>
            <p:blipFill>
              <a:blip r:embed="rId35" cstate="screen">
                <a:extLst>
                  <a:ext uri="{28A0092B-C50C-407E-A947-70E740481C1C}">
                    <a14:useLocalDpi xmlns:a14="http://schemas.microsoft.com/office/drawing/2010/main"/>
                  </a:ext>
                </a:extLst>
              </a:blip>
              <a:stretch>
                <a:fillRect/>
              </a:stretch>
            </p:blipFill>
            <p:spPr>
              <a:xfrm>
                <a:off x="-3654" y="3463967"/>
                <a:ext cx="1512859" cy="850983"/>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46" name="Folienzoom - 2/6">
                <a:extLst>
                  <a:ext uri="{FF2B5EF4-FFF2-40B4-BE49-F238E27FC236}">
                    <a16:creationId xmlns:a16="http://schemas.microsoft.com/office/drawing/2014/main" id="{F7AEC9C9-BBCB-46C1-9A45-7DEA2AFDCBB1}"/>
                  </a:ext>
                </a:extLst>
              </p:cNvPr>
              <p:cNvGraphicFramePr>
                <a:graphicFrameLocks noChangeAspect="1"/>
              </p:cNvGraphicFramePr>
              <p:nvPr/>
            </p:nvGraphicFramePr>
            <p:xfrm>
              <a:off x="7672502" y="2607373"/>
              <a:ext cx="1471500" cy="827719"/>
            </p:xfrm>
            <a:graphic>
              <a:graphicData uri="http://schemas.microsoft.com/office/powerpoint/2016/slidezoom">
                <pslz:sldZm>
                  <pslz:sldZmObj sldId="295" cId="3008896825">
                    <pslz:zmPr id="{2C742313-4A37-4783-AAD6-F030DC18ABBB}" returnToParent="0" imageType="cover" transitionDur="1000">
                      <p166:blipFill xmlns:p166="http://schemas.microsoft.com/office/powerpoint/2016/6/main">
                        <a:blip r:embed="rId3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71500" cy="827719"/>
                        </a:xfrm>
                        <a:prstGeom prst="rect">
                          <a:avLst/>
                        </a:prstGeom>
                        <a:ln w="3175">
                          <a:solidFill>
                            <a:prstClr val="ltGray"/>
                          </a:solidFill>
                        </a:ln>
                      </p166:spPr>
                    </pslz:zmPr>
                  </pslz:sldZmObj>
                </pslz:sldZm>
              </a:graphicData>
            </a:graphic>
          </p:graphicFrame>
        </mc:Choice>
        <mc:Fallback>
          <p:pic>
            <p:nvPicPr>
              <p:cNvPr id="146" name="Folienzoom - 2/6">
                <a:hlinkClick r:id="rId38" action="ppaction://hlinksldjump"/>
                <a:extLst>
                  <a:ext uri="{FF2B5EF4-FFF2-40B4-BE49-F238E27FC236}">
                    <a16:creationId xmlns:a16="http://schemas.microsoft.com/office/drawing/2014/main" id="{F7AEC9C9-BBCB-46C1-9A45-7DEA2AFDCBB1}"/>
                  </a:ext>
                </a:extLst>
              </p:cNvPr>
              <p:cNvPicPr>
                <a:picLocks noGrp="1" noRot="1" noChangeAspect="1" noMove="1" noResize="1" noEditPoints="1" noAdjustHandles="1" noChangeArrowheads="1" noChangeShapeType="1"/>
              </p:cNvPicPr>
              <p:nvPr/>
            </p:nvPicPr>
            <p:blipFill>
              <a:blip r:embed="rId37" cstate="screen">
                <a:extLst>
                  <a:ext uri="{28A0092B-C50C-407E-A947-70E740481C1C}">
                    <a14:useLocalDpi xmlns:a14="http://schemas.microsoft.com/office/drawing/2010/main"/>
                  </a:ext>
                </a:extLst>
              </a:blip>
              <a:stretch>
                <a:fillRect/>
              </a:stretch>
            </p:blipFill>
            <p:spPr>
              <a:xfrm>
                <a:off x="7672502" y="2607373"/>
                <a:ext cx="1471500" cy="82771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26" name="Folienzoom - 2/5">
                <a:extLst>
                  <a:ext uri="{FF2B5EF4-FFF2-40B4-BE49-F238E27FC236}">
                    <a16:creationId xmlns:a16="http://schemas.microsoft.com/office/drawing/2014/main" id="{8A4BC507-27F8-4222-BC2F-BF5377766B9A}"/>
                  </a:ext>
                </a:extLst>
              </p:cNvPr>
              <p:cNvGraphicFramePr>
                <a:graphicFrameLocks noChangeAspect="1"/>
              </p:cNvGraphicFramePr>
              <p:nvPr/>
            </p:nvGraphicFramePr>
            <p:xfrm>
              <a:off x="6144023" y="2601013"/>
              <a:ext cx="1481982" cy="833615"/>
            </p:xfrm>
            <a:graphic>
              <a:graphicData uri="http://schemas.microsoft.com/office/powerpoint/2016/slidezoom">
                <pslz:sldZm>
                  <pslz:sldZmObj sldId="290" cId="4100315965">
                    <pslz:zmPr id="{BD9BFBC9-CD7C-4217-95ED-E61C2388EB0B}" returnToParent="0" imageType="cover" transitionDur="1000">
                      <p166:blipFill xmlns:p166="http://schemas.microsoft.com/office/powerpoint/2016/6/main">
                        <a:blip r:embed="rId3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81982" cy="833615"/>
                        </a:xfrm>
                        <a:prstGeom prst="rect">
                          <a:avLst/>
                        </a:prstGeom>
                        <a:ln w="3175">
                          <a:solidFill>
                            <a:prstClr val="ltGray"/>
                          </a:solidFill>
                        </a:ln>
                      </p166:spPr>
                    </pslz:zmPr>
                  </pslz:sldZmObj>
                </pslz:sldZm>
              </a:graphicData>
            </a:graphic>
          </p:graphicFrame>
        </mc:Choice>
        <mc:Fallback>
          <p:pic>
            <p:nvPicPr>
              <p:cNvPr id="126" name="Folienzoom - 2/5">
                <a:hlinkClick r:id="rId40" action="ppaction://hlinksldjump"/>
                <a:extLst>
                  <a:ext uri="{FF2B5EF4-FFF2-40B4-BE49-F238E27FC236}">
                    <a16:creationId xmlns:a16="http://schemas.microsoft.com/office/drawing/2014/main" id="{8A4BC507-27F8-4222-BC2F-BF5377766B9A}"/>
                  </a:ext>
                </a:extLst>
              </p:cNvPr>
              <p:cNvPicPr>
                <a:picLocks noGrp="1" noRot="1" noChangeAspect="1" noMove="1" noResize="1" noEditPoints="1" noAdjustHandles="1" noChangeArrowheads="1" noChangeShapeType="1"/>
              </p:cNvPicPr>
              <p:nvPr/>
            </p:nvPicPr>
            <p:blipFill>
              <a:blip r:embed="rId39" cstate="screen">
                <a:extLst>
                  <a:ext uri="{28A0092B-C50C-407E-A947-70E740481C1C}">
                    <a14:useLocalDpi xmlns:a14="http://schemas.microsoft.com/office/drawing/2010/main"/>
                  </a:ext>
                </a:extLst>
              </a:blip>
              <a:stretch>
                <a:fillRect/>
              </a:stretch>
            </p:blipFill>
            <p:spPr>
              <a:xfrm>
                <a:off x="6144023" y="2601013"/>
                <a:ext cx="1481982" cy="833615"/>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05" name="Folienzoom - 2/4">
                <a:extLst>
                  <a:ext uri="{FF2B5EF4-FFF2-40B4-BE49-F238E27FC236}">
                    <a16:creationId xmlns:a16="http://schemas.microsoft.com/office/drawing/2014/main" id="{B4445AE1-1DEC-43B1-9869-21805F816B58}"/>
                  </a:ext>
                </a:extLst>
              </p:cNvPr>
              <p:cNvGraphicFramePr>
                <a:graphicFrameLocks noChangeAspect="1"/>
              </p:cNvGraphicFramePr>
              <p:nvPr/>
            </p:nvGraphicFramePr>
            <p:xfrm>
              <a:off x="4593439" y="2582480"/>
              <a:ext cx="1501412" cy="844544"/>
            </p:xfrm>
            <a:graphic>
              <a:graphicData uri="http://schemas.microsoft.com/office/powerpoint/2016/slidezoom">
                <pslz:sldZm>
                  <pslz:sldZmObj sldId="285" cId="1616482804">
                    <pslz:zmPr id="{5AA4B083-9CDA-4CD8-A5C0-93D2E68D1FBE}" returnToParent="0" imageType="cover" transitionDur="1000">
                      <p166:blipFill xmlns:p166="http://schemas.microsoft.com/office/powerpoint/2016/6/main">
                        <a:blip r:embed="rId4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501412" cy="844544"/>
                        </a:xfrm>
                        <a:prstGeom prst="rect">
                          <a:avLst/>
                        </a:prstGeom>
                        <a:ln w="3175">
                          <a:solidFill>
                            <a:prstClr val="ltGray"/>
                          </a:solidFill>
                        </a:ln>
                      </p166:spPr>
                    </pslz:zmPr>
                  </pslz:sldZmObj>
                </pslz:sldZm>
              </a:graphicData>
            </a:graphic>
          </p:graphicFrame>
        </mc:Choice>
        <mc:Fallback>
          <p:pic>
            <p:nvPicPr>
              <p:cNvPr id="105" name="Folienzoom - 2/4">
                <a:hlinkClick r:id="rId42" action="ppaction://hlinksldjump"/>
                <a:extLst>
                  <a:ext uri="{FF2B5EF4-FFF2-40B4-BE49-F238E27FC236}">
                    <a16:creationId xmlns:a16="http://schemas.microsoft.com/office/drawing/2014/main" id="{B4445AE1-1DEC-43B1-9869-21805F816B58}"/>
                  </a:ext>
                </a:extLst>
              </p:cNvPr>
              <p:cNvPicPr>
                <a:picLocks noGrp="1" noRot="1" noChangeAspect="1" noMove="1" noResize="1" noEditPoints="1" noAdjustHandles="1" noChangeArrowheads="1" noChangeShapeType="1"/>
              </p:cNvPicPr>
              <p:nvPr/>
            </p:nvPicPr>
            <p:blipFill>
              <a:blip r:embed="rId41" cstate="screen">
                <a:extLst>
                  <a:ext uri="{28A0092B-C50C-407E-A947-70E740481C1C}">
                    <a14:useLocalDpi xmlns:a14="http://schemas.microsoft.com/office/drawing/2010/main"/>
                  </a:ext>
                </a:extLst>
              </a:blip>
              <a:stretch>
                <a:fillRect/>
              </a:stretch>
            </p:blipFill>
            <p:spPr>
              <a:xfrm>
                <a:off x="4593439" y="2582480"/>
                <a:ext cx="1501412" cy="844544"/>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89" name="Folienzoom - 2/3">
                <a:extLst>
                  <a:ext uri="{FF2B5EF4-FFF2-40B4-BE49-F238E27FC236}">
                    <a16:creationId xmlns:a16="http://schemas.microsoft.com/office/drawing/2014/main" id="{9CF87086-54F7-42EB-A0C1-8D07936CA518}"/>
                  </a:ext>
                </a:extLst>
              </p:cNvPr>
              <p:cNvGraphicFramePr>
                <a:graphicFrameLocks noChangeAspect="1"/>
              </p:cNvGraphicFramePr>
              <p:nvPr/>
            </p:nvGraphicFramePr>
            <p:xfrm>
              <a:off x="3071608" y="2586664"/>
              <a:ext cx="1478954" cy="831912"/>
            </p:xfrm>
            <a:graphic>
              <a:graphicData uri="http://schemas.microsoft.com/office/powerpoint/2016/slidezoom">
                <pslz:sldZm>
                  <pslz:sldZmObj sldId="280" cId="1146334913">
                    <pslz:zmPr id="{DFCDC141-801A-4D8C-BEB2-F6A2DC80D6DC}" returnToParent="0" imageType="cover" transitionDur="1000">
                      <p166:blipFill xmlns:p166="http://schemas.microsoft.com/office/powerpoint/2016/6/main">
                        <a:blip r:embed="rId4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78954" cy="831912"/>
                        </a:xfrm>
                        <a:prstGeom prst="rect">
                          <a:avLst/>
                        </a:prstGeom>
                        <a:ln w="3175">
                          <a:solidFill>
                            <a:prstClr val="ltGray"/>
                          </a:solidFill>
                        </a:ln>
                      </p166:spPr>
                    </pslz:zmPr>
                  </pslz:sldZmObj>
                </pslz:sldZm>
              </a:graphicData>
            </a:graphic>
          </p:graphicFrame>
        </mc:Choice>
        <mc:Fallback>
          <p:pic>
            <p:nvPicPr>
              <p:cNvPr id="89" name="Folienzoom - 2/3">
                <a:hlinkClick r:id="rId44" action="ppaction://hlinksldjump"/>
                <a:extLst>
                  <a:ext uri="{FF2B5EF4-FFF2-40B4-BE49-F238E27FC236}">
                    <a16:creationId xmlns:a16="http://schemas.microsoft.com/office/drawing/2014/main" id="{9CF87086-54F7-42EB-A0C1-8D07936CA518}"/>
                  </a:ext>
                </a:extLst>
              </p:cNvPr>
              <p:cNvPicPr>
                <a:picLocks noGrp="1" noRot="1" noChangeAspect="1" noMove="1" noResize="1" noEditPoints="1" noAdjustHandles="1" noChangeArrowheads="1" noChangeShapeType="1"/>
              </p:cNvPicPr>
              <p:nvPr/>
            </p:nvPicPr>
            <p:blipFill>
              <a:blip r:embed="rId43" cstate="screen">
                <a:extLst>
                  <a:ext uri="{28A0092B-C50C-407E-A947-70E740481C1C}">
                    <a14:useLocalDpi xmlns:a14="http://schemas.microsoft.com/office/drawing/2010/main"/>
                  </a:ext>
                </a:extLst>
              </a:blip>
              <a:stretch>
                <a:fillRect/>
              </a:stretch>
            </p:blipFill>
            <p:spPr>
              <a:xfrm>
                <a:off x="3071608" y="2586664"/>
                <a:ext cx="1478954" cy="83191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75" name="Folienzoom - 2/2">
                <a:extLst>
                  <a:ext uri="{FF2B5EF4-FFF2-40B4-BE49-F238E27FC236}">
                    <a16:creationId xmlns:a16="http://schemas.microsoft.com/office/drawing/2014/main" id="{104ED8CD-2627-4498-AB1F-E7A2603EFC46}"/>
                  </a:ext>
                </a:extLst>
              </p:cNvPr>
              <p:cNvGraphicFramePr>
                <a:graphicFrameLocks noChangeAspect="1"/>
              </p:cNvGraphicFramePr>
              <p:nvPr/>
            </p:nvGraphicFramePr>
            <p:xfrm>
              <a:off x="1541878" y="2581371"/>
              <a:ext cx="1497287" cy="842224"/>
            </p:xfrm>
            <a:graphic>
              <a:graphicData uri="http://schemas.microsoft.com/office/powerpoint/2016/slidezoom">
                <pslz:sldZm>
                  <pslz:sldZmObj sldId="275" cId="267572749">
                    <pslz:zmPr id="{B488AA5C-1BFF-49DE-964A-9EC8F81A5062}" returnToParent="0" imageType="cover" transitionDur="1000">
                      <p166:blipFill xmlns:p166="http://schemas.microsoft.com/office/powerpoint/2016/6/main">
                        <a:blip r:embed="rId4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97287" cy="842224"/>
                        </a:xfrm>
                        <a:prstGeom prst="rect">
                          <a:avLst/>
                        </a:prstGeom>
                        <a:ln w="3175">
                          <a:solidFill>
                            <a:prstClr val="ltGray"/>
                          </a:solidFill>
                        </a:ln>
                      </p166:spPr>
                    </pslz:zmPr>
                  </pslz:sldZmObj>
                </pslz:sldZm>
              </a:graphicData>
            </a:graphic>
          </p:graphicFrame>
        </mc:Choice>
        <mc:Fallback>
          <p:pic>
            <p:nvPicPr>
              <p:cNvPr id="75" name="Folienzoom - 2/2">
                <a:hlinkClick r:id="rId46" action="ppaction://hlinksldjump"/>
                <a:extLst>
                  <a:ext uri="{FF2B5EF4-FFF2-40B4-BE49-F238E27FC236}">
                    <a16:creationId xmlns:a16="http://schemas.microsoft.com/office/drawing/2014/main" id="{104ED8CD-2627-4498-AB1F-E7A2603EFC46}"/>
                  </a:ext>
                </a:extLst>
              </p:cNvPr>
              <p:cNvPicPr>
                <a:picLocks noGrp="1" noRot="1" noChangeAspect="1" noMove="1" noResize="1" noEditPoints="1" noAdjustHandles="1" noChangeArrowheads="1" noChangeShapeType="1"/>
              </p:cNvPicPr>
              <p:nvPr/>
            </p:nvPicPr>
            <p:blipFill>
              <a:blip r:embed="rId45" cstate="screen">
                <a:extLst>
                  <a:ext uri="{28A0092B-C50C-407E-A947-70E740481C1C}">
                    <a14:useLocalDpi xmlns:a14="http://schemas.microsoft.com/office/drawing/2010/main"/>
                  </a:ext>
                </a:extLst>
              </a:blip>
              <a:stretch>
                <a:fillRect/>
              </a:stretch>
            </p:blipFill>
            <p:spPr>
              <a:xfrm>
                <a:off x="1541878" y="2581371"/>
                <a:ext cx="1497287" cy="842224"/>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26" name="Folienzoom - 2/1">
                <a:extLst>
                  <a:ext uri="{FF2B5EF4-FFF2-40B4-BE49-F238E27FC236}">
                    <a16:creationId xmlns:a16="http://schemas.microsoft.com/office/drawing/2014/main" id="{E17EAECD-D242-48D3-84D0-0895B6CB7E22}"/>
                  </a:ext>
                </a:extLst>
              </p:cNvPr>
              <p:cNvGraphicFramePr>
                <a:graphicFrameLocks noChangeAspect="1"/>
              </p:cNvGraphicFramePr>
              <p:nvPr/>
            </p:nvGraphicFramePr>
            <p:xfrm>
              <a:off x="1189" y="2587938"/>
              <a:ext cx="1484908" cy="835261"/>
            </p:xfrm>
            <a:graphic>
              <a:graphicData uri="http://schemas.microsoft.com/office/powerpoint/2016/slidezoom">
                <pslz:sldZm>
                  <pslz:sldZmObj sldId="269" cId="1546973757">
                    <pslz:zmPr id="{423B7F9D-AD39-4200-A919-6EA14605E56F}" returnToParent="0" imageType="cover" transitionDur="1000">
                      <p166:blipFill xmlns:p166="http://schemas.microsoft.com/office/powerpoint/2016/6/main">
                        <a:blip r:embed="rId4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84908" cy="835261"/>
                        </a:xfrm>
                        <a:prstGeom prst="rect">
                          <a:avLst/>
                        </a:prstGeom>
                        <a:ln w="3175">
                          <a:solidFill>
                            <a:prstClr val="ltGray"/>
                          </a:solidFill>
                        </a:ln>
                      </p166:spPr>
                    </pslz:zmPr>
                  </pslz:sldZmObj>
                </pslz:sldZm>
              </a:graphicData>
            </a:graphic>
          </p:graphicFrame>
        </mc:Choice>
        <mc:Fallback>
          <p:pic>
            <p:nvPicPr>
              <p:cNvPr id="26" name="Folienzoom - 2/1">
                <a:hlinkClick r:id="rId48" action="ppaction://hlinksldjump"/>
                <a:extLst>
                  <a:ext uri="{FF2B5EF4-FFF2-40B4-BE49-F238E27FC236}">
                    <a16:creationId xmlns:a16="http://schemas.microsoft.com/office/drawing/2014/main" id="{E17EAECD-D242-48D3-84D0-0895B6CB7E22}"/>
                  </a:ext>
                </a:extLst>
              </p:cNvPr>
              <p:cNvPicPr>
                <a:picLocks noGrp="1" noRot="1" noChangeAspect="1" noMove="1" noResize="1" noEditPoints="1" noAdjustHandles="1" noChangeArrowheads="1" noChangeShapeType="1"/>
              </p:cNvPicPr>
              <p:nvPr/>
            </p:nvPicPr>
            <p:blipFill>
              <a:blip r:embed="rId47" cstate="screen">
                <a:extLst>
                  <a:ext uri="{28A0092B-C50C-407E-A947-70E740481C1C}">
                    <a14:useLocalDpi xmlns:a14="http://schemas.microsoft.com/office/drawing/2010/main"/>
                  </a:ext>
                </a:extLst>
              </a:blip>
              <a:stretch>
                <a:fillRect/>
              </a:stretch>
            </p:blipFill>
            <p:spPr>
              <a:xfrm>
                <a:off x="1189" y="2587938"/>
                <a:ext cx="1484908" cy="835261"/>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42" name="Folienzoom - 1/6">
                <a:extLst>
                  <a:ext uri="{FF2B5EF4-FFF2-40B4-BE49-F238E27FC236}">
                    <a16:creationId xmlns:a16="http://schemas.microsoft.com/office/drawing/2014/main" id="{8BA50168-71A4-40A3-9949-A58A82AE504B}"/>
                  </a:ext>
                </a:extLst>
              </p:cNvPr>
              <p:cNvGraphicFramePr>
                <a:graphicFrameLocks noChangeAspect="1"/>
              </p:cNvGraphicFramePr>
              <p:nvPr/>
            </p:nvGraphicFramePr>
            <p:xfrm>
              <a:off x="7672695" y="1734295"/>
              <a:ext cx="1471500" cy="827719"/>
            </p:xfrm>
            <a:graphic>
              <a:graphicData uri="http://schemas.microsoft.com/office/powerpoint/2016/slidezoom">
                <pslz:sldZm>
                  <pslz:sldZmObj sldId="294" cId="2792275259">
                    <pslz:zmPr id="{77BFBB8C-6C40-4790-AF87-1A97DFE37BD3}" returnToParent="0" imageType="cover" transitionDur="1000">
                      <p166:blipFill xmlns:p166="http://schemas.microsoft.com/office/powerpoint/2016/6/main">
                        <a:blip r:embed="rId4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71500" cy="827719"/>
                        </a:xfrm>
                        <a:prstGeom prst="rect">
                          <a:avLst/>
                        </a:prstGeom>
                        <a:ln w="3175">
                          <a:solidFill>
                            <a:prstClr val="ltGray"/>
                          </a:solidFill>
                        </a:ln>
                      </p166:spPr>
                    </pslz:zmPr>
                  </pslz:sldZmObj>
                </pslz:sldZm>
              </a:graphicData>
            </a:graphic>
          </p:graphicFrame>
        </mc:Choice>
        <mc:Fallback>
          <p:pic>
            <p:nvPicPr>
              <p:cNvPr id="142" name="Folienzoom - 1/6">
                <a:hlinkClick r:id="rId50" action="ppaction://hlinksldjump"/>
                <a:extLst>
                  <a:ext uri="{FF2B5EF4-FFF2-40B4-BE49-F238E27FC236}">
                    <a16:creationId xmlns:a16="http://schemas.microsoft.com/office/drawing/2014/main" id="{8BA50168-71A4-40A3-9949-A58A82AE504B}"/>
                  </a:ext>
                </a:extLst>
              </p:cNvPr>
              <p:cNvPicPr>
                <a:picLocks noGrp="1" noRot="1" noChangeAspect="1" noMove="1" noResize="1" noEditPoints="1" noAdjustHandles="1" noChangeArrowheads="1" noChangeShapeType="1"/>
              </p:cNvPicPr>
              <p:nvPr/>
            </p:nvPicPr>
            <p:blipFill>
              <a:blip r:embed="rId49" cstate="screen">
                <a:extLst>
                  <a:ext uri="{28A0092B-C50C-407E-A947-70E740481C1C}">
                    <a14:useLocalDpi xmlns:a14="http://schemas.microsoft.com/office/drawing/2010/main"/>
                  </a:ext>
                </a:extLst>
              </a:blip>
              <a:stretch>
                <a:fillRect/>
              </a:stretch>
            </p:blipFill>
            <p:spPr>
              <a:xfrm>
                <a:off x="7672695" y="1734295"/>
                <a:ext cx="1471500" cy="82771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22" name="Folienzoom - 1/5">
                <a:extLst>
                  <a:ext uri="{FF2B5EF4-FFF2-40B4-BE49-F238E27FC236}">
                    <a16:creationId xmlns:a16="http://schemas.microsoft.com/office/drawing/2014/main" id="{E44C575A-B200-40CF-8EC4-2BA13A446365}"/>
                  </a:ext>
                </a:extLst>
              </p:cNvPr>
              <p:cNvGraphicFramePr>
                <a:graphicFrameLocks noChangeAspect="1"/>
              </p:cNvGraphicFramePr>
              <p:nvPr/>
            </p:nvGraphicFramePr>
            <p:xfrm>
              <a:off x="6138686" y="1706594"/>
              <a:ext cx="1481982" cy="833615"/>
            </p:xfrm>
            <a:graphic>
              <a:graphicData uri="http://schemas.microsoft.com/office/powerpoint/2016/slidezoom">
                <pslz:sldZm>
                  <pslz:sldZmObj sldId="289" cId="1891947413">
                    <pslz:zmPr id="{E1977B2C-D94D-40E1-8C10-0034549F84AE}" returnToParent="0" imageType="cover" transitionDur="1000">
                      <p166:blipFill xmlns:p166="http://schemas.microsoft.com/office/powerpoint/2016/6/main">
                        <a:blip r:embed="rId5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81982" cy="833615"/>
                        </a:xfrm>
                        <a:prstGeom prst="rect">
                          <a:avLst/>
                        </a:prstGeom>
                        <a:ln w="3175">
                          <a:solidFill>
                            <a:prstClr val="ltGray"/>
                          </a:solidFill>
                        </a:ln>
                      </p166:spPr>
                    </pslz:zmPr>
                  </pslz:sldZmObj>
                </pslz:sldZm>
              </a:graphicData>
            </a:graphic>
          </p:graphicFrame>
        </mc:Choice>
        <mc:Fallback>
          <p:pic>
            <p:nvPicPr>
              <p:cNvPr id="122" name="Folienzoom - 1/5">
                <a:hlinkClick r:id="rId52" action="ppaction://hlinksldjump"/>
                <a:extLst>
                  <a:ext uri="{FF2B5EF4-FFF2-40B4-BE49-F238E27FC236}">
                    <a16:creationId xmlns:a16="http://schemas.microsoft.com/office/drawing/2014/main" id="{E44C575A-B200-40CF-8EC4-2BA13A446365}"/>
                  </a:ext>
                </a:extLst>
              </p:cNvPr>
              <p:cNvPicPr>
                <a:picLocks noGrp="1" noRot="1" noChangeAspect="1" noMove="1" noResize="1" noEditPoints="1" noAdjustHandles="1" noChangeArrowheads="1" noChangeShapeType="1"/>
              </p:cNvPicPr>
              <p:nvPr/>
            </p:nvPicPr>
            <p:blipFill>
              <a:blip r:embed="rId51" cstate="screen">
                <a:extLst>
                  <a:ext uri="{28A0092B-C50C-407E-A947-70E740481C1C}">
                    <a14:useLocalDpi xmlns:a14="http://schemas.microsoft.com/office/drawing/2010/main"/>
                  </a:ext>
                </a:extLst>
              </a:blip>
              <a:stretch>
                <a:fillRect/>
              </a:stretch>
            </p:blipFill>
            <p:spPr>
              <a:xfrm>
                <a:off x="6138686" y="1706594"/>
                <a:ext cx="1481982" cy="833615"/>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01" name="Folienzoom - 1/4">
                <a:extLst>
                  <a:ext uri="{FF2B5EF4-FFF2-40B4-BE49-F238E27FC236}">
                    <a16:creationId xmlns:a16="http://schemas.microsoft.com/office/drawing/2014/main" id="{C71BDF74-4994-42C5-8E53-5A9272E47045}"/>
                  </a:ext>
                </a:extLst>
              </p:cNvPr>
              <p:cNvGraphicFramePr>
                <a:graphicFrameLocks noChangeAspect="1"/>
              </p:cNvGraphicFramePr>
              <p:nvPr/>
            </p:nvGraphicFramePr>
            <p:xfrm>
              <a:off x="4609063" y="1739101"/>
              <a:ext cx="1485639" cy="835672"/>
            </p:xfrm>
            <a:graphic>
              <a:graphicData uri="http://schemas.microsoft.com/office/powerpoint/2016/slidezoom">
                <pslz:sldZm>
                  <pslz:sldZmObj sldId="284" cId="2652402265">
                    <pslz:zmPr id="{1DC0CA83-30CC-4209-ABD4-D8BCD687B58B}" returnToParent="0" imageType="cover" transitionDur="1000">
                      <p166:blipFill xmlns:p166="http://schemas.microsoft.com/office/powerpoint/2016/6/main">
                        <a:blip r:embed="rId5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85639" cy="835672"/>
                        </a:xfrm>
                        <a:prstGeom prst="rect">
                          <a:avLst/>
                        </a:prstGeom>
                        <a:ln w="3175">
                          <a:solidFill>
                            <a:prstClr val="ltGray"/>
                          </a:solidFill>
                        </a:ln>
                      </p166:spPr>
                    </pslz:zmPr>
                  </pslz:sldZmObj>
                </pslz:sldZm>
              </a:graphicData>
            </a:graphic>
          </p:graphicFrame>
        </mc:Choice>
        <mc:Fallback>
          <p:pic>
            <p:nvPicPr>
              <p:cNvPr id="101" name="Folienzoom - 1/4">
                <a:hlinkClick r:id="rId54" action="ppaction://hlinksldjump"/>
                <a:extLst>
                  <a:ext uri="{FF2B5EF4-FFF2-40B4-BE49-F238E27FC236}">
                    <a16:creationId xmlns:a16="http://schemas.microsoft.com/office/drawing/2014/main" id="{C71BDF74-4994-42C5-8E53-5A9272E47045}"/>
                  </a:ext>
                </a:extLst>
              </p:cNvPr>
              <p:cNvPicPr>
                <a:picLocks noGrp="1" noRot="1" noChangeAspect="1" noMove="1" noResize="1" noEditPoints="1" noAdjustHandles="1" noChangeArrowheads="1" noChangeShapeType="1"/>
              </p:cNvPicPr>
              <p:nvPr/>
            </p:nvPicPr>
            <p:blipFill>
              <a:blip r:embed="rId53" cstate="screen">
                <a:extLst>
                  <a:ext uri="{28A0092B-C50C-407E-A947-70E740481C1C}">
                    <a14:useLocalDpi xmlns:a14="http://schemas.microsoft.com/office/drawing/2010/main"/>
                  </a:ext>
                </a:extLst>
              </a:blip>
              <a:stretch>
                <a:fillRect/>
              </a:stretch>
            </p:blipFill>
            <p:spPr>
              <a:xfrm>
                <a:off x="4609063" y="1739101"/>
                <a:ext cx="1485639" cy="83567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87" name="Folienzoom - 1/3">
                <a:extLst>
                  <a:ext uri="{FF2B5EF4-FFF2-40B4-BE49-F238E27FC236}">
                    <a16:creationId xmlns:a16="http://schemas.microsoft.com/office/drawing/2014/main" id="{9BA7F9F2-6E44-4948-BC16-37FDD8BCBE2A}"/>
                  </a:ext>
                </a:extLst>
              </p:cNvPr>
              <p:cNvGraphicFramePr>
                <a:graphicFrameLocks noChangeAspect="1"/>
              </p:cNvGraphicFramePr>
              <p:nvPr/>
            </p:nvGraphicFramePr>
            <p:xfrm>
              <a:off x="3072370" y="1715913"/>
              <a:ext cx="1478954" cy="831912"/>
            </p:xfrm>
            <a:graphic>
              <a:graphicData uri="http://schemas.microsoft.com/office/powerpoint/2016/slidezoom">
                <pslz:sldZm>
                  <pslz:sldZmObj sldId="279" cId="754673021">
                    <pslz:zmPr id="{BBFE92D9-E330-49BE-9D96-338AE04E5086}" returnToParent="0" imageType="cover" transitionDur="1000">
                      <p166:blipFill xmlns:p166="http://schemas.microsoft.com/office/powerpoint/2016/6/main">
                        <a:blip r:embed="rId5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78954" cy="831912"/>
                        </a:xfrm>
                        <a:prstGeom prst="rect">
                          <a:avLst/>
                        </a:prstGeom>
                        <a:ln w="3175">
                          <a:solidFill>
                            <a:prstClr val="ltGray"/>
                          </a:solidFill>
                        </a:ln>
                      </p166:spPr>
                    </pslz:zmPr>
                  </pslz:sldZmObj>
                </pslz:sldZm>
              </a:graphicData>
            </a:graphic>
          </p:graphicFrame>
        </mc:Choice>
        <mc:Fallback>
          <p:pic>
            <p:nvPicPr>
              <p:cNvPr id="87" name="Folienzoom - 1/3">
                <a:hlinkClick r:id="rId56" action="ppaction://hlinksldjump"/>
                <a:extLst>
                  <a:ext uri="{FF2B5EF4-FFF2-40B4-BE49-F238E27FC236}">
                    <a16:creationId xmlns:a16="http://schemas.microsoft.com/office/drawing/2014/main" id="{9BA7F9F2-6E44-4948-BC16-37FDD8BCBE2A}"/>
                  </a:ext>
                </a:extLst>
              </p:cNvPr>
              <p:cNvPicPr>
                <a:picLocks noGrp="1" noRot="1" noChangeAspect="1" noMove="1" noResize="1" noEditPoints="1" noAdjustHandles="1" noChangeArrowheads="1" noChangeShapeType="1"/>
              </p:cNvPicPr>
              <p:nvPr/>
            </p:nvPicPr>
            <p:blipFill>
              <a:blip r:embed="rId55" cstate="screen">
                <a:extLst>
                  <a:ext uri="{28A0092B-C50C-407E-A947-70E740481C1C}">
                    <a14:useLocalDpi xmlns:a14="http://schemas.microsoft.com/office/drawing/2010/main"/>
                  </a:ext>
                </a:extLst>
              </a:blip>
              <a:stretch>
                <a:fillRect/>
              </a:stretch>
            </p:blipFill>
            <p:spPr>
              <a:xfrm>
                <a:off x="3072370" y="1715913"/>
                <a:ext cx="1478954" cy="83191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7" name="Folienzoom 1/2">
                <a:extLst>
                  <a:ext uri="{FF2B5EF4-FFF2-40B4-BE49-F238E27FC236}">
                    <a16:creationId xmlns:a16="http://schemas.microsoft.com/office/drawing/2014/main" id="{FB0D24A4-CF31-49A7-82BC-4EEF88DAFA7F}"/>
                  </a:ext>
                </a:extLst>
              </p:cNvPr>
              <p:cNvGraphicFramePr>
                <a:graphicFrameLocks noChangeAspect="1"/>
              </p:cNvGraphicFramePr>
              <p:nvPr/>
            </p:nvGraphicFramePr>
            <p:xfrm>
              <a:off x="1526425" y="1718368"/>
              <a:ext cx="1487003" cy="836439"/>
            </p:xfrm>
            <a:graphic>
              <a:graphicData uri="http://schemas.microsoft.com/office/powerpoint/2016/slidezoom">
                <pslz:sldZm>
                  <pslz:sldZmObj sldId="334" cId="862763330">
                    <pslz:zmPr id="{98F397F0-A933-4A00-B153-108127BF80B3}" returnToParent="0" imageType="cover" transitionDur="1000">
                      <p166:blipFill xmlns:p166="http://schemas.microsoft.com/office/powerpoint/2016/6/main">
                        <a:blip r:embed="rId5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487003" cy="836439"/>
                        </a:xfrm>
                        <a:prstGeom prst="rect">
                          <a:avLst/>
                        </a:prstGeom>
                        <a:ln w="3175">
                          <a:solidFill>
                            <a:prstClr val="ltGray"/>
                          </a:solidFill>
                        </a:ln>
                      </p166:spPr>
                    </pslz:zmPr>
                  </pslz:sldZmObj>
                </pslz:sldZm>
              </a:graphicData>
            </a:graphic>
          </p:graphicFrame>
        </mc:Choice>
        <mc:Fallback>
          <p:pic>
            <p:nvPicPr>
              <p:cNvPr id="7" name="Folienzoom 1/2">
                <a:hlinkClick r:id="rId57" action="ppaction://hlinksldjump"/>
                <a:extLst>
                  <a:ext uri="{FF2B5EF4-FFF2-40B4-BE49-F238E27FC236}">
                    <a16:creationId xmlns:a16="http://schemas.microsoft.com/office/drawing/2014/main" id="{FB0D24A4-CF31-49A7-82BC-4EEF88DAFA7F}"/>
                  </a:ext>
                </a:extLst>
              </p:cNvPr>
              <p:cNvPicPr>
                <a:picLocks noGrp="1" noRot="1" noChangeAspect="1" noMove="1" noResize="1" noEditPoints="1" noAdjustHandles="1" noChangeArrowheads="1" noChangeShapeType="1"/>
              </p:cNvPicPr>
              <p:nvPr/>
            </p:nvPicPr>
            <p:blipFill>
              <a:blip r:embed="rId53" cstate="screen">
                <a:extLst>
                  <a:ext uri="{28A0092B-C50C-407E-A947-70E740481C1C}">
                    <a14:useLocalDpi xmlns:a14="http://schemas.microsoft.com/office/drawing/2010/main"/>
                  </a:ext>
                </a:extLst>
              </a:blip>
              <a:stretch>
                <a:fillRect/>
              </a:stretch>
            </p:blipFill>
            <p:spPr>
              <a:xfrm>
                <a:off x="1526425" y="1718368"/>
                <a:ext cx="1487003" cy="83643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22" name="Folienzoom - 1/1">
                <a:extLst>
                  <a:ext uri="{FF2B5EF4-FFF2-40B4-BE49-F238E27FC236}">
                    <a16:creationId xmlns:a16="http://schemas.microsoft.com/office/drawing/2014/main" id="{35543780-1249-498C-8540-F7BD1F86D37D}"/>
                  </a:ext>
                </a:extLst>
              </p:cNvPr>
              <p:cNvGraphicFramePr>
                <a:graphicFrameLocks noChangeAspect="1"/>
              </p:cNvGraphicFramePr>
              <p:nvPr/>
            </p:nvGraphicFramePr>
            <p:xfrm>
              <a:off x="4850" y="1704446"/>
              <a:ext cx="1513424" cy="851301"/>
            </p:xfrm>
            <a:graphic>
              <a:graphicData uri="http://schemas.microsoft.com/office/powerpoint/2016/slidezoom">
                <pslz:sldZm>
                  <pslz:sldZmObj sldId="266" cId="1520566942">
                    <pslz:zmPr id="{EEFE115F-9BC0-44FE-A184-343D230FB521}" returnToParent="0" imageType="cover" transitionDur="1000">
                      <p166:blipFill xmlns:p166="http://schemas.microsoft.com/office/powerpoint/2016/6/main">
                        <a:blip r:embed="rId5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513424" cy="851301"/>
                        </a:xfrm>
                        <a:prstGeom prst="rect">
                          <a:avLst/>
                        </a:prstGeom>
                        <a:ln w="3175">
                          <a:solidFill>
                            <a:prstClr val="ltGray"/>
                          </a:solidFill>
                        </a:ln>
                      </p166:spPr>
                    </pslz:zmPr>
                  </pslz:sldZmObj>
                </pslz:sldZm>
              </a:graphicData>
            </a:graphic>
          </p:graphicFrame>
        </mc:Choice>
        <mc:Fallback>
          <p:pic>
            <p:nvPicPr>
              <p:cNvPr id="22" name="Folienzoom - 1/1">
                <a:hlinkClick r:id="rId59" action="ppaction://hlinksldjump"/>
                <a:extLst>
                  <a:ext uri="{FF2B5EF4-FFF2-40B4-BE49-F238E27FC236}">
                    <a16:creationId xmlns:a16="http://schemas.microsoft.com/office/drawing/2014/main" id="{35543780-1249-498C-8540-F7BD1F86D37D}"/>
                  </a:ext>
                </a:extLst>
              </p:cNvPr>
              <p:cNvPicPr>
                <a:picLocks noGrp="1" noRot="1" noChangeAspect="1" noMove="1" noResize="1" noEditPoints="1" noAdjustHandles="1" noChangeArrowheads="1" noChangeShapeType="1"/>
              </p:cNvPicPr>
              <p:nvPr/>
            </p:nvPicPr>
            <p:blipFill>
              <a:blip r:embed="rId58" cstate="screen">
                <a:extLst>
                  <a:ext uri="{28A0092B-C50C-407E-A947-70E740481C1C}">
                    <a14:useLocalDpi xmlns:a14="http://schemas.microsoft.com/office/drawing/2010/main"/>
                  </a:ext>
                </a:extLst>
              </a:blip>
              <a:stretch>
                <a:fillRect/>
              </a:stretch>
            </p:blipFill>
            <p:spPr>
              <a:xfrm>
                <a:off x="4850" y="1704446"/>
                <a:ext cx="1513424" cy="851301"/>
              </a:xfrm>
              <a:prstGeom prst="rect">
                <a:avLst/>
              </a:prstGeom>
              <a:ln w="3175">
                <a:solidFill>
                  <a:prstClr val="ltGray"/>
                </a:solidFill>
              </a:ln>
            </p:spPr>
          </p:pic>
        </mc:Fallback>
      </mc:AlternateContent>
      <p:sp>
        <p:nvSpPr>
          <p:cNvPr id="64" name="Rechteck 63">
            <a:extLst>
              <a:ext uri="{FF2B5EF4-FFF2-40B4-BE49-F238E27FC236}">
                <a16:creationId xmlns:a16="http://schemas.microsoft.com/office/drawing/2014/main" id="{276FD466-02AF-4FCA-903C-F6218CD38696}"/>
              </a:ext>
            </a:extLst>
          </p:cNvPr>
          <p:cNvSpPr/>
          <p:nvPr/>
        </p:nvSpPr>
        <p:spPr>
          <a:xfrm>
            <a:off x="3011295" y="857250"/>
            <a:ext cx="60840" cy="51435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68" name="Rechteck 67">
            <a:extLst>
              <a:ext uri="{FF2B5EF4-FFF2-40B4-BE49-F238E27FC236}">
                <a16:creationId xmlns:a16="http://schemas.microsoft.com/office/drawing/2014/main" id="{26B2C32D-805C-435B-A979-ECA325E1C820}"/>
              </a:ext>
            </a:extLst>
          </p:cNvPr>
          <p:cNvSpPr/>
          <p:nvPr/>
        </p:nvSpPr>
        <p:spPr>
          <a:xfrm>
            <a:off x="4546978" y="857250"/>
            <a:ext cx="60840" cy="51435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70" name="Rechteck 69">
            <a:extLst>
              <a:ext uri="{FF2B5EF4-FFF2-40B4-BE49-F238E27FC236}">
                <a16:creationId xmlns:a16="http://schemas.microsoft.com/office/drawing/2014/main" id="{498CE4F6-B7EF-4BEC-8172-8FD521DC9EE3}"/>
              </a:ext>
            </a:extLst>
          </p:cNvPr>
          <p:cNvSpPr/>
          <p:nvPr/>
        </p:nvSpPr>
        <p:spPr>
          <a:xfrm>
            <a:off x="6090115" y="857250"/>
            <a:ext cx="57974" cy="514893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72" name="Rechteck 71">
            <a:extLst>
              <a:ext uri="{FF2B5EF4-FFF2-40B4-BE49-F238E27FC236}">
                <a16:creationId xmlns:a16="http://schemas.microsoft.com/office/drawing/2014/main" id="{86EE262F-EFDB-4E99-A46E-D3EA4EA783E9}"/>
              </a:ext>
            </a:extLst>
          </p:cNvPr>
          <p:cNvSpPr/>
          <p:nvPr/>
        </p:nvSpPr>
        <p:spPr>
          <a:xfrm>
            <a:off x="7620668" y="857250"/>
            <a:ext cx="60840" cy="51435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74" name="Rechteck 73">
            <a:extLst>
              <a:ext uri="{FF2B5EF4-FFF2-40B4-BE49-F238E27FC236}">
                <a16:creationId xmlns:a16="http://schemas.microsoft.com/office/drawing/2014/main" id="{673DF7FE-48C2-4560-B4EB-537024F7EC65}"/>
              </a:ext>
            </a:extLst>
          </p:cNvPr>
          <p:cNvSpPr/>
          <p:nvPr/>
        </p:nvSpPr>
        <p:spPr>
          <a:xfrm rot="5400000">
            <a:off x="4535999" y="-2869003"/>
            <a:ext cx="66285" cy="914971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76" name="Rechteck 75">
            <a:extLst>
              <a:ext uri="{FF2B5EF4-FFF2-40B4-BE49-F238E27FC236}">
                <a16:creationId xmlns:a16="http://schemas.microsoft.com/office/drawing/2014/main" id="{C90685DA-FD9B-444F-BC85-DD585A985D1E}"/>
              </a:ext>
            </a:extLst>
          </p:cNvPr>
          <p:cNvSpPr/>
          <p:nvPr/>
        </p:nvSpPr>
        <p:spPr>
          <a:xfrm rot="5400000">
            <a:off x="4536133" y="-2003370"/>
            <a:ext cx="63964" cy="914765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78" name="Rechteck 77">
            <a:extLst>
              <a:ext uri="{FF2B5EF4-FFF2-40B4-BE49-F238E27FC236}">
                <a16:creationId xmlns:a16="http://schemas.microsoft.com/office/drawing/2014/main" id="{F5B38D06-D7AB-42CF-86AF-E899EBE68C07}"/>
              </a:ext>
            </a:extLst>
          </p:cNvPr>
          <p:cNvSpPr/>
          <p:nvPr/>
        </p:nvSpPr>
        <p:spPr>
          <a:xfrm rot="5400000">
            <a:off x="4538989" y="-1124963"/>
            <a:ext cx="62367" cy="9147655"/>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80" name="Rechteck 79">
            <a:extLst>
              <a:ext uri="{FF2B5EF4-FFF2-40B4-BE49-F238E27FC236}">
                <a16:creationId xmlns:a16="http://schemas.microsoft.com/office/drawing/2014/main" id="{175B0237-BB43-41A7-9CAF-20CA4DCDA421}"/>
              </a:ext>
            </a:extLst>
          </p:cNvPr>
          <p:cNvSpPr/>
          <p:nvPr/>
        </p:nvSpPr>
        <p:spPr>
          <a:xfrm rot="5400000">
            <a:off x="4539970" y="-261590"/>
            <a:ext cx="67232" cy="9159107"/>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66" name="Rechteck 65">
            <a:extLst>
              <a:ext uri="{FF2B5EF4-FFF2-40B4-BE49-F238E27FC236}">
                <a16:creationId xmlns:a16="http://schemas.microsoft.com/office/drawing/2014/main" id="{076393F6-2F53-41F9-8996-01A261381EE2}"/>
              </a:ext>
            </a:extLst>
          </p:cNvPr>
          <p:cNvSpPr/>
          <p:nvPr/>
        </p:nvSpPr>
        <p:spPr>
          <a:xfrm>
            <a:off x="1484351" y="857250"/>
            <a:ext cx="60840" cy="51435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158" name="Rechteck 157">
            <a:extLst>
              <a:ext uri="{FF2B5EF4-FFF2-40B4-BE49-F238E27FC236}">
                <a16:creationId xmlns:a16="http://schemas.microsoft.com/office/drawing/2014/main" id="{5D078E27-7D39-4400-B86D-4ECE90E4FF57}"/>
              </a:ext>
            </a:extLst>
          </p:cNvPr>
          <p:cNvSpPr/>
          <p:nvPr/>
        </p:nvSpPr>
        <p:spPr>
          <a:xfrm rot="5400000">
            <a:off x="4543560" y="566524"/>
            <a:ext cx="62368" cy="9156794"/>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12" name="Rechteck 11">
            <a:extLst>
              <a:ext uri="{FF2B5EF4-FFF2-40B4-BE49-F238E27FC236}">
                <a16:creationId xmlns:a16="http://schemas.microsoft.com/office/drawing/2014/main" id="{4EC419BE-3BC2-4568-A3D1-1EF4DA070811}"/>
              </a:ext>
            </a:extLst>
          </p:cNvPr>
          <p:cNvSpPr/>
          <p:nvPr/>
        </p:nvSpPr>
        <p:spPr>
          <a:xfrm>
            <a:off x="-22016" y="840714"/>
            <a:ext cx="60840" cy="51435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14" name="Rechteck 13">
            <a:extLst>
              <a:ext uri="{FF2B5EF4-FFF2-40B4-BE49-F238E27FC236}">
                <a16:creationId xmlns:a16="http://schemas.microsoft.com/office/drawing/2014/main" id="{17A277B8-55B9-402E-BF95-8260AB49D56D}"/>
              </a:ext>
            </a:extLst>
          </p:cNvPr>
          <p:cNvSpPr/>
          <p:nvPr/>
        </p:nvSpPr>
        <p:spPr>
          <a:xfrm>
            <a:off x="9136533" y="857250"/>
            <a:ext cx="60840" cy="51435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16" name="Rechteck 15">
            <a:extLst>
              <a:ext uri="{FF2B5EF4-FFF2-40B4-BE49-F238E27FC236}">
                <a16:creationId xmlns:a16="http://schemas.microsoft.com/office/drawing/2014/main" id="{17CF9A77-FDC1-4904-8961-987E08712494}"/>
              </a:ext>
            </a:extLst>
          </p:cNvPr>
          <p:cNvSpPr/>
          <p:nvPr/>
        </p:nvSpPr>
        <p:spPr>
          <a:xfrm rot="5400000">
            <a:off x="4538058" y="1443048"/>
            <a:ext cx="66285" cy="914971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dirty="0">
              <a:solidFill>
                <a:prstClr val="white"/>
              </a:solidFill>
              <a:latin typeface="Calibri" panose="020F0502020204030204"/>
            </a:endParaRPr>
          </a:p>
        </p:txBody>
      </p:sp>
      <p:sp>
        <p:nvSpPr>
          <p:cNvPr id="55" name="title5">
            <a:extLst>
              <a:ext uri="{FF2B5EF4-FFF2-40B4-BE49-F238E27FC236}">
                <a16:creationId xmlns:a16="http://schemas.microsoft.com/office/drawing/2014/main" id="{E693D258-2C19-470A-B39E-18EF16C15F8E}"/>
              </a:ext>
            </a:extLst>
          </p:cNvPr>
          <p:cNvSpPr txBox="1"/>
          <p:nvPr/>
        </p:nvSpPr>
        <p:spPr>
          <a:xfrm>
            <a:off x="4525700" y="855201"/>
            <a:ext cx="1690419"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defTabSz="685800" fontAlgn="auto">
              <a:spcBef>
                <a:spcPts val="0"/>
              </a:spcBef>
              <a:spcAft>
                <a:spcPts val="0"/>
              </a:spcAft>
            </a:pPr>
            <a:r>
              <a:rPr lang="de-AT" dirty="0">
                <a:solidFill>
                  <a:prstClr val="white"/>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VIRAL AFFAIRS</a:t>
            </a:r>
          </a:p>
        </p:txBody>
      </p:sp>
      <p:sp>
        <p:nvSpPr>
          <p:cNvPr id="56" name="title6">
            <a:extLst>
              <a:ext uri="{FF2B5EF4-FFF2-40B4-BE49-F238E27FC236}">
                <a16:creationId xmlns:a16="http://schemas.microsoft.com/office/drawing/2014/main" id="{688F019A-EF5D-451B-8C37-95A46740CD74}"/>
              </a:ext>
            </a:extLst>
          </p:cNvPr>
          <p:cNvSpPr txBox="1"/>
          <p:nvPr/>
        </p:nvSpPr>
        <p:spPr>
          <a:xfrm>
            <a:off x="6065574" y="964302"/>
            <a:ext cx="1571943" cy="646331"/>
          </a:xfrm>
          <a:prstGeom prst="rect">
            <a:avLst/>
          </a:prstGeom>
          <a:noFill/>
          <a:effectLst>
            <a:outerShdw blurRad="50800" dist="38100" dir="2700000" algn="tl" rotWithShape="0">
              <a:prstClr val="black">
                <a:alpha val="98000"/>
              </a:prstClr>
            </a:outerShdw>
          </a:effectLst>
        </p:spPr>
        <p:txBody>
          <a:bodyPr wrap="square" rtlCol="0">
            <a:spAutoFit/>
          </a:bodyPr>
          <a:lstStyle/>
          <a:p>
            <a:pPr algn="ctr" defTabSz="685800" fontAlgn="auto">
              <a:spcBef>
                <a:spcPts val="0"/>
              </a:spcBef>
              <a:spcAft>
                <a:spcPts val="0"/>
              </a:spcAft>
            </a:pPr>
            <a:r>
              <a:rPr lang="de-AT" sz="1800" dirty="0">
                <a:solidFill>
                  <a:prstClr val="white"/>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CUT IT BACK</a:t>
            </a:r>
          </a:p>
        </p:txBody>
      </p:sp>
    </p:spTree>
    <p:extLst>
      <p:ext uri="{BB962C8B-B14F-4D97-AF65-F5344CB8AC3E}">
        <p14:creationId xmlns:p14="http://schemas.microsoft.com/office/powerpoint/2010/main" val="2557986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8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50" restart="whenNotActive" fill="hold" evtFilter="cancelBubble" nodeType="interactiveSeq">
                <p:stCondLst>
                  <p:cond evt="onClick" delay="0">
                    <p:tgtEl>
                      <p:spTgt spid="1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2"/>
                                        </p:tgtEl>
                                      </p:cBhvr>
                                    </p:animEffect>
                                    <p:set>
                                      <p:cBhvr>
                                        <p:cTn id="5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56" restart="whenNotActive" fill="hold" evtFilter="cancelBubble" nodeType="interactiveSeq">
                <p:stCondLst>
                  <p:cond evt="onClick" delay="0">
                    <p:tgtEl>
                      <p:spTgt spid="8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5"/>
                                        </p:tgtEl>
                                      </p:cBhvr>
                                    </p:animEffect>
                                    <p:set>
                                      <p:cBhvr>
                                        <p:cTn id="6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8" restart="whenNotActive" fill="hold" evtFilter="cancelBubble" nodeType="interactiveSeq">
                <p:stCondLst>
                  <p:cond evt="onClick" delay="0">
                    <p:tgtEl>
                      <p:spTgt spid="12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26"/>
                                        </p:tgtEl>
                                      </p:cBhvr>
                                    </p:animEffect>
                                    <p:set>
                                      <p:cBhvr>
                                        <p:cTn id="7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74" restart="whenNotActive" fill="hold" evtFilter="cancelBubble" nodeType="interactiveSeq">
                <p:stCondLst>
                  <p:cond evt="onClick" delay="0">
                    <p:tgtEl>
                      <p:spTgt spid="1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6"/>
                                        </p:tgtEl>
                                      </p:cBhvr>
                                    </p:animEffect>
                                    <p:set>
                                      <p:cBhvr>
                                        <p:cTn id="79"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80" restart="whenNotActive" fill="hold" evtFilter="cancelBubble" nodeType="interactiveSeq">
                <p:stCondLst>
                  <p:cond evt="onClick" delay="0">
                    <p:tgtEl>
                      <p:spTgt spid="7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6" restart="whenNotActive" fill="hold" evtFilter="cancelBubble" nodeType="interactiveSeq">
                <p:stCondLst>
                  <p:cond evt="onClick" delay="0">
                    <p:tgtEl>
                      <p:spTgt spid="9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2" restart="whenNotActive" fill="hold" evtFilter="cancelBubble" nodeType="interactiveSeq">
                <p:stCondLst>
                  <p:cond evt="onClick" delay="0">
                    <p:tgtEl>
                      <p:spTgt spid="11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98" restart="whenNotActive" fill="hold" evtFilter="cancelBubble" nodeType="interactiveSeq">
                <p:stCondLst>
                  <p:cond evt="onClick" delay="0">
                    <p:tgtEl>
                      <p:spTgt spid="1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30"/>
                                        </p:tgtEl>
                                      </p:cBhvr>
                                    </p:animEffect>
                                    <p:set>
                                      <p:cBhvr>
                                        <p:cTn id="103"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4" restart="whenNotActive" fill="hold" evtFilter="cancelBubble" nodeType="interactiveSeq">
                <p:stCondLst>
                  <p:cond evt="onClick" delay="0">
                    <p:tgtEl>
                      <p:spTgt spid="15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50"/>
                                        </p:tgtEl>
                                      </p:cBhvr>
                                    </p:animEffect>
                                    <p:set>
                                      <p:cBhvr>
                                        <p:cTn id="109"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110" restart="whenNotActive" fill="hold" evtFilter="cancelBubble" nodeType="interactiveSeq">
                <p:stCondLst>
                  <p:cond evt="onClick" delay="0">
                    <p:tgtEl>
                      <p:spTgt spid="8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16" restart="whenNotActive" fill="hold" evtFilter="cancelBubble" nodeType="interactiveSeq">
                <p:stCondLst>
                  <p:cond evt="onClick" delay="0">
                    <p:tgtEl>
                      <p:spTgt spid="9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93"/>
                                        </p:tgtEl>
                                      </p:cBhvr>
                                    </p:animEffect>
                                    <p:set>
                                      <p:cBhvr>
                                        <p:cTn id="12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22" restart="whenNotActive" fill="hold" evtFilter="cancelBubble" nodeType="interactiveSeq">
                <p:stCondLst>
                  <p:cond evt="onClick" delay="0">
                    <p:tgtEl>
                      <p:spTgt spid="11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4"/>
                                        </p:tgtEl>
                                      </p:cBhvr>
                                    </p:animEffect>
                                    <p:set>
                                      <p:cBhvr>
                                        <p:cTn id="12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28" restart="whenNotActive" fill="hold" evtFilter="cancelBubble" nodeType="interactiveSeq">
                <p:stCondLst>
                  <p:cond evt="onClick" delay="0">
                    <p:tgtEl>
                      <p:spTgt spid="13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34"/>
                                        </p:tgtEl>
                                      </p:cBhvr>
                                    </p:animEffect>
                                    <p:set>
                                      <p:cBhvr>
                                        <p:cTn id="133"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4" restart="whenNotActive" fill="hold" evtFilter="cancelBubble" nodeType="interactiveSeq">
                <p:stCondLst>
                  <p:cond evt="onClick" delay="0">
                    <p:tgtEl>
                      <p:spTgt spid="15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54"/>
                                        </p:tgtEl>
                                      </p:cBhvr>
                                    </p:animEffect>
                                    <p:set>
                                      <p:cBhvr>
                                        <p:cTn id="139"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140" restart="whenNotActive" fill="hold" evtFilter="cancelBubble" nodeType="interactiveSeq">
                <p:stCondLst>
                  <p:cond evt="onClick" delay="0">
                    <p:tgtEl>
                      <p:spTgt spid="8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97"/>
                                        </p:tgtEl>
                                      </p:cBhvr>
                                    </p:animEffect>
                                    <p:set>
                                      <p:cBhvr>
                                        <p:cTn id="15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2" restart="whenNotActive" fill="hold" evtFilter="cancelBubble" nodeType="interactiveSeq">
                <p:stCondLst>
                  <p:cond evt="onClick" delay="0">
                    <p:tgtEl>
                      <p:spTgt spid="11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8"/>
                                        </p:tgtEl>
                                      </p:cBhvr>
                                    </p:animEffect>
                                    <p:set>
                                      <p:cBhvr>
                                        <p:cTn id="15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58" restart="whenNotActive" fill="hold" evtFilter="cancelBubble" nodeType="interactiveSeq">
                <p:stCondLst>
                  <p:cond evt="onClick" delay="0">
                    <p:tgtEl>
                      <p:spTgt spid="13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138"/>
                                        </p:tgtEl>
                                      </p:cBhvr>
                                    </p:animEffect>
                                    <p:set>
                                      <p:cBhvr>
                                        <p:cTn id="163"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64" restart="whenNotActive" fill="hold" evtFilter="cancelBubble" nodeType="interactiveSeq">
                <p:stCondLst>
                  <p:cond evt="onClick" delay="0">
                    <p:tgtEl>
                      <p:spTgt spid="15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157"/>
                                        </p:tgtEl>
                                      </p:cBhvr>
                                    </p:animEffect>
                                    <p:set>
                                      <p:cBhvr>
                                        <p:cTn id="169"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70" restart="whenNotActive" fill="hold" evtFilter="cancelBubble" nodeType="interactiveSeq">
                <p:stCondLst>
                  <p:cond evt="onClick" delay="0">
                    <p:tgtEl>
                      <p:spTgt spid="75"/>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75"/>
                                        </p:tgtEl>
                                      </p:cBhvr>
                                    </p:animEffect>
                                    <p:set>
                                      <p:cBhvr>
                                        <p:cTn id="17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6" restart="whenNotActive" fill="hold" evtFilter="cancelBubble" nodeType="interactiveSeq">
                <p:stCondLst>
                  <p:cond evt="onClick" delay="0">
                    <p:tgtEl>
                      <p:spTgt spid="7"/>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
                                        </p:tgtEl>
                                      </p:cBhvr>
                                    </p:animEffect>
                                    <p:set>
                                      <p:cBhvr>
                                        <p:cTn id="18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6CCBF2-5633-4F2C-99AA-8AEB973393FE}"/>
              </a:ext>
            </a:extLst>
          </p:cNvPr>
          <p:cNvSpPr/>
          <p:nvPr/>
        </p:nvSpPr>
        <p:spPr>
          <a:xfrm>
            <a:off x="2826943" y="5052601"/>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8" name="Textfeld 7">
            <a:hlinkClick r:id="rId2" action="ppaction://hlinksldjump"/>
            <a:extLst>
              <a:ext uri="{FF2B5EF4-FFF2-40B4-BE49-F238E27FC236}">
                <a16:creationId xmlns:a16="http://schemas.microsoft.com/office/drawing/2014/main" id="{581087AB-2D3E-44CA-A330-AA84F0D43329}"/>
              </a:ext>
            </a:extLst>
          </p:cNvPr>
          <p:cNvSpPr txBox="1"/>
          <p:nvPr/>
        </p:nvSpPr>
        <p:spPr>
          <a:xfrm>
            <a:off x="2912804" y="5052174"/>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3DA87678-7292-4F69-A169-F19F1F7F825A}"/>
              </a:ext>
            </a:extLst>
          </p:cNvPr>
          <p:cNvSpPr txBox="1"/>
          <p:nvPr/>
        </p:nvSpPr>
        <p:spPr>
          <a:xfrm>
            <a:off x="998660" y="1473368"/>
            <a:ext cx="7146675" cy="1754326"/>
          </a:xfrm>
          <a:prstGeom prst="rect">
            <a:avLst/>
          </a:prstGeom>
          <a:noFill/>
        </p:spPr>
        <p:txBody>
          <a:bodyPr wrap="square" rtlCol="0">
            <a:spAutoFit/>
          </a:bodyPr>
          <a:lstStyle/>
          <a:p>
            <a:pPr algn="ctr" defTabSz="685800" fontAlgn="auto">
              <a:spcBef>
                <a:spcPts val="0"/>
              </a:spcBef>
              <a:spcAft>
                <a:spcPts val="0"/>
              </a:spcAft>
            </a:pPr>
            <a:r>
              <a:rPr lang="en-US"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Preferred initial regimen for most people with HIV</a:t>
            </a:r>
            <a:endParaRPr lang="en-GB"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1520566942"/>
      </p:ext>
    </p:extLst>
  </p:cSld>
  <p:clrMapOvr>
    <a:masterClrMapping/>
  </p:clrMapOvr>
  <mc:AlternateContent xmlns:mc="http://schemas.openxmlformats.org/markup-compatibility/2006" xmlns:p14="http://schemas.microsoft.com/office/powerpoint/2010/main">
    <mc:Choice Requires="p14">
      <p:transition spd="slow" p14:dur="30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2" action="ppaction://hlinksldjump"/>
            <a:extLst>
              <a:ext uri="{FF2B5EF4-FFF2-40B4-BE49-F238E27FC236}">
                <a16:creationId xmlns:a16="http://schemas.microsoft.com/office/drawing/2014/main" id="{1B2AFF36-61FB-4910-8463-07A0AD16F8C0}"/>
              </a:ext>
            </a:extLst>
          </p:cNvPr>
          <p:cNvSpPr txBox="1"/>
          <p:nvPr/>
        </p:nvSpPr>
        <p:spPr>
          <a:xfrm>
            <a:off x="158817" y="1368028"/>
            <a:ext cx="8604985" cy="3139321"/>
          </a:xfrm>
          <a:prstGeom prst="rect">
            <a:avLst/>
          </a:prstGeom>
          <a:noFill/>
        </p:spPr>
        <p:txBody>
          <a:bodyPr wrap="square" rtlCol="0">
            <a:spAutoFit/>
          </a:bodyPr>
          <a:lstStyle/>
          <a:p>
            <a:pPr algn="ctr" defTabSz="685800" fontAlgn="auto">
              <a:spcBef>
                <a:spcPts val="0"/>
              </a:spcBef>
              <a:spcAft>
                <a:spcPts val="0"/>
              </a:spcAft>
            </a:pPr>
            <a:r>
              <a:rPr lang="de-AT" sz="33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Answers:</a:t>
            </a:r>
          </a:p>
          <a:p>
            <a:pPr algn="ctr" defTabSz="685800" fontAlgn="auto">
              <a:spcBef>
                <a:spcPts val="0"/>
              </a:spcBef>
              <a:spcAft>
                <a:spcPts val="0"/>
              </a:spcAft>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a:t>
            </a:r>
          </a:p>
          <a:p>
            <a:pPr marL="557213" indent="-557213" defTabSz="685800" fontAlgn="auto">
              <a:spcBef>
                <a:spcPts val="0"/>
              </a:spcBef>
              <a:spcAft>
                <a:spcPts val="0"/>
              </a:spcAft>
              <a:buFont typeface="+mj-lt"/>
              <a:buAutoNum type="arabicPeriod"/>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BIC/TAF/FTC</a:t>
            </a:r>
          </a:p>
          <a:p>
            <a:pPr marL="557213" indent="-557213" defTabSz="685800" fontAlgn="auto">
              <a:spcBef>
                <a:spcPts val="0"/>
              </a:spcBef>
              <a:spcAft>
                <a:spcPts val="0"/>
              </a:spcAft>
              <a:buFont typeface="+mj-lt"/>
              <a:buAutoNum type="arabicPeriod"/>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DTG/ABC/3TC (-HLA B5701 &amp; -HBV)</a:t>
            </a:r>
          </a:p>
          <a:p>
            <a:pPr marL="557213" indent="-557213" defTabSz="685800" fontAlgn="auto">
              <a:spcBef>
                <a:spcPts val="0"/>
              </a:spcBef>
              <a:spcAft>
                <a:spcPts val="0"/>
              </a:spcAft>
              <a:buFont typeface="+mj-lt"/>
              <a:buAutoNum type="arabicPeriod"/>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DTG/FTC or 3TC/TDF or TAF</a:t>
            </a:r>
          </a:p>
          <a:p>
            <a:pPr marL="557213" indent="-557213" defTabSz="685800" fontAlgn="auto">
              <a:spcBef>
                <a:spcPts val="0"/>
              </a:spcBef>
              <a:spcAft>
                <a:spcPts val="0"/>
              </a:spcAft>
              <a:buFont typeface="+mj-lt"/>
              <a:buAutoNum type="arabicPeriod"/>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DTG/3TC (VL&lt;500K, -HBV, -resistance profile)</a:t>
            </a:r>
          </a:p>
        </p:txBody>
      </p:sp>
      <p:sp>
        <p:nvSpPr>
          <p:cNvPr id="12" name="column1- 200$- text">
            <a:extLst>
              <a:ext uri="{FF2B5EF4-FFF2-40B4-BE49-F238E27FC236}">
                <a16:creationId xmlns:a16="http://schemas.microsoft.com/office/drawing/2014/main" id="{E4CE21E0-BD09-4E02-8334-3C469D45C7BA}"/>
              </a:ext>
            </a:extLst>
          </p:cNvPr>
          <p:cNvSpPr txBox="1"/>
          <p:nvPr/>
        </p:nvSpPr>
        <p:spPr>
          <a:xfrm>
            <a:off x="3647187" y="4728225"/>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$ 200</a:t>
            </a:r>
          </a:p>
        </p:txBody>
      </p:sp>
    </p:spTree>
    <p:extLst>
      <p:ext uri="{BB962C8B-B14F-4D97-AF65-F5344CB8AC3E}">
        <p14:creationId xmlns:p14="http://schemas.microsoft.com/office/powerpoint/2010/main" val="20098817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428CEA07-22DC-49EC-9A47-9B2C07224A47}"/>
              </a:ext>
            </a:extLst>
          </p:cNvPr>
          <p:cNvSpPr/>
          <p:nvPr/>
        </p:nvSpPr>
        <p:spPr>
          <a:xfrm>
            <a:off x="2826943" y="4715974"/>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3" name="Textfeld 2">
            <a:hlinkClick r:id="rId2" action="ppaction://hlinksldjump"/>
            <a:extLst>
              <a:ext uri="{FF2B5EF4-FFF2-40B4-BE49-F238E27FC236}">
                <a16:creationId xmlns:a16="http://schemas.microsoft.com/office/drawing/2014/main" id="{FC9F79D9-9A77-4057-9794-D8AC17C9DED8}"/>
              </a:ext>
            </a:extLst>
          </p:cNvPr>
          <p:cNvSpPr txBox="1"/>
          <p:nvPr/>
        </p:nvSpPr>
        <p:spPr>
          <a:xfrm>
            <a:off x="2912804" y="4715547"/>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970AC4C9-F723-4316-A045-1525EC5FECF4}"/>
              </a:ext>
            </a:extLst>
          </p:cNvPr>
          <p:cNvSpPr txBox="1"/>
          <p:nvPr/>
        </p:nvSpPr>
        <p:spPr>
          <a:xfrm>
            <a:off x="1464827" y="1704127"/>
            <a:ext cx="6214342" cy="2585323"/>
          </a:xfrm>
          <a:prstGeom prst="rect">
            <a:avLst/>
          </a:prstGeom>
          <a:noFill/>
        </p:spPr>
        <p:txBody>
          <a:bodyPr wrap="square" rtlCol="0">
            <a:spAutoFit/>
          </a:bodyPr>
          <a:lstStyle/>
          <a:p>
            <a:pPr algn="ctr" defTabSz="685800" fontAlgn="auto">
              <a:spcBef>
                <a:spcPts val="0"/>
              </a:spcBef>
              <a:spcAft>
                <a:spcPts val="0"/>
              </a:spcAft>
            </a:pPr>
            <a:r>
              <a:rPr lang="en-US"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Requires CCR5 tropism before initiation</a:t>
            </a:r>
            <a:endParaRPr lang="en-GB"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15469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2" action="ppaction://hlinksldjump"/>
            <a:extLst>
              <a:ext uri="{FF2B5EF4-FFF2-40B4-BE49-F238E27FC236}">
                <a16:creationId xmlns:a16="http://schemas.microsoft.com/office/drawing/2014/main" id="{1A7227E2-568B-43EF-B290-AA85C0C9F765}"/>
              </a:ext>
            </a:extLst>
          </p:cNvPr>
          <p:cNvSpPr txBox="1"/>
          <p:nvPr/>
        </p:nvSpPr>
        <p:spPr>
          <a:xfrm>
            <a:off x="1246441" y="1080727"/>
            <a:ext cx="6651116" cy="3901068"/>
          </a:xfrm>
          <a:prstGeom prst="rect">
            <a:avLst/>
          </a:prstGeom>
          <a:noFill/>
        </p:spPr>
        <p:txBody>
          <a:bodyPr wrap="square" rtlCol="0">
            <a:spAutoFit/>
          </a:bodyPr>
          <a:lstStyle/>
          <a:p>
            <a:pPr algn="ctr" defTabSz="685800" fontAlgn="auto">
              <a:spcBef>
                <a:spcPts val="0"/>
              </a:spcBef>
              <a:spcAft>
                <a:spcPts val="0"/>
              </a:spcAft>
            </a:pPr>
            <a:r>
              <a:rPr lang="de-AT" sz="495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49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maraviroc (MVC)?</a:t>
            </a:r>
          </a:p>
          <a:p>
            <a:pPr algn="ctr" defTabSz="685800" fontAlgn="auto">
              <a:spcBef>
                <a:spcPts val="0"/>
              </a:spcBef>
              <a:spcAft>
                <a:spcPts val="0"/>
              </a:spcAft>
            </a:pPr>
            <a:endParaRPr lang="de-AT" sz="49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defTabSz="685800" fontAlgn="auto">
              <a:spcBef>
                <a:spcPts val="0"/>
              </a:spcBef>
              <a:spcAft>
                <a:spcPts val="0"/>
              </a:spcAft>
              <a:buFont typeface="Arial" pitchFamily="34" charset="0"/>
              <a:buChar char="•"/>
            </a:pPr>
            <a:r>
              <a:rPr lang="de-AT" sz="49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Entry inhibitor</a:t>
            </a:r>
          </a:p>
          <a:p>
            <a:pPr algn="ctr" defTabSz="685800" fontAlgn="auto">
              <a:spcBef>
                <a:spcPts val="0"/>
              </a:spcBef>
              <a:spcAft>
                <a:spcPts val="0"/>
              </a:spcAft>
              <a:buFont typeface="Arial" pitchFamily="34" charset="0"/>
              <a:buChar char="•"/>
            </a:pPr>
            <a:r>
              <a:rPr lang="de-AT" sz="49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Twice daily dosing</a:t>
            </a:r>
          </a:p>
        </p:txBody>
      </p:sp>
      <p:sp>
        <p:nvSpPr>
          <p:cNvPr id="14" name="column1- 200$- text">
            <a:extLst>
              <a:ext uri="{FF2B5EF4-FFF2-40B4-BE49-F238E27FC236}">
                <a16:creationId xmlns:a16="http://schemas.microsoft.com/office/drawing/2014/main" id="{C4DBAF33-7BFE-44B9-A51A-18F325CD6F36}"/>
              </a:ext>
            </a:extLst>
          </p:cNvPr>
          <p:cNvSpPr txBox="1"/>
          <p:nvPr/>
        </p:nvSpPr>
        <p:spPr>
          <a:xfrm>
            <a:off x="3647188" y="5015526"/>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$ 400</a:t>
            </a:r>
          </a:p>
        </p:txBody>
      </p:sp>
    </p:spTree>
    <p:extLst>
      <p:ext uri="{BB962C8B-B14F-4D97-AF65-F5344CB8AC3E}">
        <p14:creationId xmlns:p14="http://schemas.microsoft.com/office/powerpoint/2010/main" val="326987659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09F56F-5A83-4D86-B9CB-2AA53D256041}"/>
              </a:ext>
            </a:extLst>
          </p:cNvPr>
          <p:cNvPicPr>
            <a:picLocks noChangeAspect="1"/>
          </p:cNvPicPr>
          <p:nvPr/>
        </p:nvPicPr>
        <p:blipFill>
          <a:blip r:embed="rId3"/>
          <a:stretch>
            <a:fillRect/>
          </a:stretch>
        </p:blipFill>
        <p:spPr>
          <a:xfrm>
            <a:off x="839754" y="3746341"/>
            <a:ext cx="4016452" cy="2719003"/>
          </a:xfrm>
          <a:prstGeom prst="rect">
            <a:avLst/>
          </a:prstGeom>
        </p:spPr>
      </p:pic>
      <p:sp>
        <p:nvSpPr>
          <p:cNvPr id="4" name="Content Placeholder 3"/>
          <p:cNvSpPr>
            <a:spLocks noGrp="1"/>
          </p:cNvSpPr>
          <p:nvPr>
            <p:ph idx="1"/>
          </p:nvPr>
        </p:nvSpPr>
        <p:spPr>
          <a:xfrm>
            <a:off x="719139" y="1555546"/>
            <a:ext cx="6936720" cy="2954568"/>
          </a:xfrm>
        </p:spPr>
        <p:txBody>
          <a:bodyPr anchor="t"/>
          <a:lstStyle/>
          <a:p>
            <a:r>
              <a:rPr lang="en-US" sz="2400" dirty="0"/>
              <a:t>Inserts itself into fungal cytoplasmic membrane</a:t>
            </a:r>
          </a:p>
          <a:p>
            <a:endParaRPr lang="en-US" sz="1100" dirty="0"/>
          </a:p>
          <a:p>
            <a:r>
              <a:rPr lang="en-US" sz="2400" dirty="0"/>
              <a:t>Binds to sterols such as ergosterol which increases membrane permeability -&gt; electrolyte leakage -&gt; cell death</a:t>
            </a:r>
          </a:p>
        </p:txBody>
      </p:sp>
      <p:sp>
        <p:nvSpPr>
          <p:cNvPr id="2" name="Title 1"/>
          <p:cNvSpPr>
            <a:spLocks noGrp="1"/>
          </p:cNvSpPr>
          <p:nvPr>
            <p:ph type="title"/>
          </p:nvPr>
        </p:nvSpPr>
        <p:spPr/>
        <p:txBody>
          <a:bodyPr/>
          <a:lstStyle/>
          <a:p>
            <a:r>
              <a:rPr lang="en-US" dirty="0"/>
              <a:t>Amphotericin MOA</a:t>
            </a:r>
          </a:p>
        </p:txBody>
      </p:sp>
    </p:spTree>
    <p:extLst>
      <p:ext uri="{BB962C8B-B14F-4D97-AF65-F5344CB8AC3E}">
        <p14:creationId xmlns:p14="http://schemas.microsoft.com/office/powerpoint/2010/main" val="3870231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16453B9-B53D-460C-81A9-FF76F03654B3}"/>
              </a:ext>
            </a:extLst>
          </p:cNvPr>
          <p:cNvSpPr txBox="1"/>
          <p:nvPr/>
        </p:nvSpPr>
        <p:spPr>
          <a:xfrm>
            <a:off x="998662" y="1227268"/>
            <a:ext cx="7146675" cy="2585323"/>
          </a:xfrm>
          <a:prstGeom prst="rect">
            <a:avLst/>
          </a:prstGeom>
          <a:noFill/>
        </p:spPr>
        <p:txBody>
          <a:bodyPr wrap="square" rtlCol="0">
            <a:spAutoFit/>
          </a:bodyPr>
          <a:lstStyle/>
          <a:p>
            <a:pPr algn="ctr" defTabSz="685800" fontAlgn="auto">
              <a:spcBef>
                <a:spcPts val="0"/>
              </a:spcBef>
              <a:spcAft>
                <a:spcPts val="0"/>
              </a:spcAft>
            </a:pPr>
            <a:r>
              <a:rPr lang="de-AT"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Must be HLA-B*5701 negative before starting this medication</a:t>
            </a:r>
            <a:endParaRPr lang="en-GB" sz="21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2" name="Rechteck: abgerundete Ecken 1">
            <a:extLst>
              <a:ext uri="{FF2B5EF4-FFF2-40B4-BE49-F238E27FC236}">
                <a16:creationId xmlns:a16="http://schemas.microsoft.com/office/drawing/2014/main" id="{D90488E3-FB21-413A-95EC-7F573A954106}"/>
              </a:ext>
            </a:extLst>
          </p:cNvPr>
          <p:cNvSpPr/>
          <p:nvPr/>
        </p:nvSpPr>
        <p:spPr>
          <a:xfrm>
            <a:off x="2826943" y="5205898"/>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A5B5485B-F4EC-44B4-AA9A-C4325EE8D1FE}"/>
              </a:ext>
            </a:extLst>
          </p:cNvPr>
          <p:cNvSpPr txBox="1"/>
          <p:nvPr/>
        </p:nvSpPr>
        <p:spPr>
          <a:xfrm>
            <a:off x="2912804" y="5205471"/>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Tree>
    <p:extLst>
      <p:ext uri="{BB962C8B-B14F-4D97-AF65-F5344CB8AC3E}">
        <p14:creationId xmlns:p14="http://schemas.microsoft.com/office/powerpoint/2010/main" val="230901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hlinkClick r:id="rId2" action="ppaction://hlinksldjump"/>
            <a:extLst>
              <a:ext uri="{FF2B5EF4-FFF2-40B4-BE49-F238E27FC236}">
                <a16:creationId xmlns:a16="http://schemas.microsoft.com/office/drawing/2014/main" id="{E2E2D97A-3882-4B5D-9E1C-AC4941947A00}"/>
              </a:ext>
            </a:extLst>
          </p:cNvPr>
          <p:cNvSpPr txBox="1"/>
          <p:nvPr/>
        </p:nvSpPr>
        <p:spPr>
          <a:xfrm>
            <a:off x="481913" y="1359207"/>
            <a:ext cx="8167817" cy="3554819"/>
          </a:xfrm>
          <a:prstGeom prst="rect">
            <a:avLst/>
          </a:prstGeom>
          <a:noFill/>
        </p:spPr>
        <p:txBody>
          <a:bodyPr wrap="square" rtlCol="0">
            <a:spAutoFit/>
          </a:bodyPr>
          <a:lstStyle/>
          <a:p>
            <a:pPr algn="ctr" defTabSz="685800" fontAlgn="auto">
              <a:spcBef>
                <a:spcPts val="0"/>
              </a:spcBef>
              <a:spcAft>
                <a:spcPts val="0"/>
              </a:spcAft>
            </a:pPr>
            <a:r>
              <a:rPr lang="de-AT" sz="45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45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abacavir (ABC)?</a:t>
            </a:r>
          </a:p>
          <a:p>
            <a:pPr algn="ctr" defTabSz="685800" fontAlgn="auto">
              <a:spcBef>
                <a:spcPts val="0"/>
              </a:spcBef>
              <a:spcAft>
                <a:spcPts val="0"/>
              </a:spcAft>
            </a:pPr>
            <a:endParaRPr lang="de-AT" sz="45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defTabSz="685800" fontAlgn="auto">
              <a:spcBef>
                <a:spcPts val="0"/>
              </a:spcBef>
              <a:spcAft>
                <a:spcPts val="0"/>
              </a:spcAft>
              <a:buFont typeface="Arial" pitchFamily="34" charset="0"/>
              <a:buChar char="•"/>
            </a:pPr>
            <a:r>
              <a:rPr lang="de-AT" sz="45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HSR within first 6 weeks</a:t>
            </a:r>
          </a:p>
          <a:p>
            <a:pPr algn="ctr" defTabSz="685800" fontAlgn="auto">
              <a:spcBef>
                <a:spcPts val="0"/>
              </a:spcBef>
              <a:spcAft>
                <a:spcPts val="0"/>
              </a:spcAft>
              <a:buFont typeface="Arial" pitchFamily="34" charset="0"/>
              <a:buChar char="•"/>
            </a:pPr>
            <a:r>
              <a:rPr lang="de-AT" sz="45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White pts 5-8% vs Black pts 2-3%</a:t>
            </a:r>
          </a:p>
        </p:txBody>
      </p:sp>
      <p:sp>
        <p:nvSpPr>
          <p:cNvPr id="3" name="column1- 200$- text">
            <a:extLst>
              <a:ext uri="{FF2B5EF4-FFF2-40B4-BE49-F238E27FC236}">
                <a16:creationId xmlns:a16="http://schemas.microsoft.com/office/drawing/2014/main" id="{34F615D1-2D60-4592-B009-ADEB4C1B80FB}"/>
              </a:ext>
            </a:extLst>
          </p:cNvPr>
          <p:cNvSpPr txBox="1"/>
          <p:nvPr/>
        </p:nvSpPr>
        <p:spPr>
          <a:xfrm>
            <a:off x="3647187" y="4824631"/>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$ 600</a:t>
            </a:r>
          </a:p>
        </p:txBody>
      </p:sp>
    </p:spTree>
    <p:extLst>
      <p:ext uri="{BB962C8B-B14F-4D97-AF65-F5344CB8AC3E}">
        <p14:creationId xmlns:p14="http://schemas.microsoft.com/office/powerpoint/2010/main" val="32039757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2710F08-835E-4428-84C9-E3D443F98312}"/>
              </a:ext>
            </a:extLst>
          </p:cNvPr>
          <p:cNvSpPr/>
          <p:nvPr/>
        </p:nvSpPr>
        <p:spPr>
          <a:xfrm>
            <a:off x="2826943" y="4812074"/>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7CC9427F-0A91-4666-8078-08D32D02E316}"/>
              </a:ext>
            </a:extLst>
          </p:cNvPr>
          <p:cNvSpPr txBox="1"/>
          <p:nvPr/>
        </p:nvSpPr>
        <p:spPr>
          <a:xfrm>
            <a:off x="2912804" y="4802909"/>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E36C6AAB-659C-4B2E-89C4-B2AFBDD3D417}"/>
              </a:ext>
            </a:extLst>
          </p:cNvPr>
          <p:cNvSpPr txBox="1"/>
          <p:nvPr/>
        </p:nvSpPr>
        <p:spPr>
          <a:xfrm>
            <a:off x="998660" y="1864660"/>
            <a:ext cx="7146675" cy="1754326"/>
          </a:xfrm>
          <a:prstGeom prst="rect">
            <a:avLst/>
          </a:prstGeom>
          <a:noFill/>
        </p:spPr>
        <p:txBody>
          <a:bodyPr wrap="square" rtlCol="0">
            <a:spAutoFit/>
          </a:bodyPr>
          <a:lstStyle/>
          <a:p>
            <a:pPr algn="ctr" defTabSz="685800" fontAlgn="auto">
              <a:spcBef>
                <a:spcPts val="0"/>
              </a:spcBef>
              <a:spcAft>
                <a:spcPts val="0"/>
              </a:spcAft>
            </a:pPr>
            <a:r>
              <a:rPr lang="de-AT"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ARV most sensitive to pH changes </a:t>
            </a:r>
            <a:endParaRPr lang="en-GB" sz="21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27385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2" action="ppaction://hlinksldjump"/>
            <a:extLst>
              <a:ext uri="{FF2B5EF4-FFF2-40B4-BE49-F238E27FC236}">
                <a16:creationId xmlns:a16="http://schemas.microsoft.com/office/drawing/2014/main" id="{D2E2D939-A341-4226-B7EA-F54F7935E1C6}"/>
              </a:ext>
            </a:extLst>
          </p:cNvPr>
          <p:cNvSpPr txBox="1"/>
          <p:nvPr/>
        </p:nvSpPr>
        <p:spPr>
          <a:xfrm>
            <a:off x="303196" y="1030504"/>
            <a:ext cx="8503919" cy="3647152"/>
          </a:xfrm>
          <a:prstGeom prst="rect">
            <a:avLst/>
          </a:prstGeom>
          <a:noFill/>
        </p:spPr>
        <p:txBody>
          <a:bodyPr wrap="square" rtlCol="0">
            <a:spAutoFit/>
          </a:bodyPr>
          <a:lstStyle/>
          <a:p>
            <a:pPr algn="ctr" defTabSz="685800" fontAlgn="auto">
              <a:spcBef>
                <a:spcPts val="0"/>
              </a:spcBef>
              <a:spcAft>
                <a:spcPts val="0"/>
              </a:spcAft>
            </a:pPr>
            <a:r>
              <a:rPr lang="de-AT" sz="33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rilpivirine (RPV)?</a:t>
            </a:r>
          </a:p>
          <a:p>
            <a:pPr algn="ctr" defTabSz="685800" fontAlgn="auto">
              <a:spcBef>
                <a:spcPts val="0"/>
              </a:spcBef>
              <a:spcAft>
                <a:spcPts val="0"/>
              </a:spcAft>
            </a:pPr>
            <a:endPar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defTabSz="685800" fontAlgn="auto">
              <a:spcBef>
                <a:spcPts val="0"/>
              </a:spcBef>
              <a:spcAft>
                <a:spcPts val="0"/>
              </a:spcAft>
              <a:buFont typeface="Arial" pitchFamily="34" charset="0"/>
              <a:buChar char="•"/>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gastric pH =     absorption</a:t>
            </a:r>
          </a:p>
          <a:p>
            <a:pPr algn="ctr" defTabSz="685800" fontAlgn="auto">
              <a:spcBef>
                <a:spcPts val="0"/>
              </a:spcBef>
              <a:spcAft>
                <a:spcPts val="0"/>
              </a:spcAft>
              <a:buFont typeface="Arial" pitchFamily="34" charset="0"/>
              <a:buChar char="•"/>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Contraindicated with PPIs</a:t>
            </a:r>
          </a:p>
          <a:p>
            <a:pPr algn="ctr" defTabSz="685800" fontAlgn="auto">
              <a:spcBef>
                <a:spcPts val="0"/>
              </a:spcBef>
              <a:spcAft>
                <a:spcPts val="0"/>
              </a:spcAft>
              <a:buFont typeface="Arial" pitchFamily="34" charset="0"/>
              <a:buChar char="•"/>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Avoid crushing or G-tube administration</a:t>
            </a:r>
          </a:p>
          <a:p>
            <a:pPr algn="ctr" defTabSz="685800" fontAlgn="auto">
              <a:spcBef>
                <a:spcPts val="0"/>
              </a:spcBef>
              <a:spcAft>
                <a:spcPts val="0"/>
              </a:spcAft>
              <a:buFont typeface="Arial" pitchFamily="34" charset="0"/>
              <a:buChar char="•"/>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Very low barrier to resistance  </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3647187" y="4824631"/>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$ 800</a:t>
            </a:r>
          </a:p>
        </p:txBody>
      </p:sp>
      <p:sp>
        <p:nvSpPr>
          <p:cNvPr id="4" name="Up Arrow 7">
            <a:extLst>
              <a:ext uri="{FF2B5EF4-FFF2-40B4-BE49-F238E27FC236}">
                <a16:creationId xmlns:a16="http://schemas.microsoft.com/office/drawing/2014/main" id="{2A127A36-F7AC-48CC-AAFA-2702853A5025}"/>
              </a:ext>
            </a:extLst>
          </p:cNvPr>
          <p:cNvSpPr/>
          <p:nvPr/>
        </p:nvSpPr>
        <p:spPr>
          <a:xfrm>
            <a:off x="2397210" y="2595589"/>
            <a:ext cx="302740" cy="395415"/>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6" name="Down Arrow 6">
            <a:extLst>
              <a:ext uri="{FF2B5EF4-FFF2-40B4-BE49-F238E27FC236}">
                <a16:creationId xmlns:a16="http://schemas.microsoft.com/office/drawing/2014/main" id="{14749878-315E-4806-B0F9-CF17C86FCF1B}"/>
              </a:ext>
            </a:extLst>
          </p:cNvPr>
          <p:cNvSpPr/>
          <p:nvPr/>
        </p:nvSpPr>
        <p:spPr>
          <a:xfrm>
            <a:off x="4793964" y="2595587"/>
            <a:ext cx="296563" cy="39541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14837711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D30A5539-2812-4112-863D-DB0C9F30A16D}"/>
              </a:ext>
            </a:extLst>
          </p:cNvPr>
          <p:cNvSpPr/>
          <p:nvPr/>
        </p:nvSpPr>
        <p:spPr>
          <a:xfrm>
            <a:off x="2826943" y="5137996"/>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3" name="Textfeld 2">
            <a:hlinkClick r:id="rId2" action="ppaction://hlinksldjump"/>
            <a:extLst>
              <a:ext uri="{FF2B5EF4-FFF2-40B4-BE49-F238E27FC236}">
                <a16:creationId xmlns:a16="http://schemas.microsoft.com/office/drawing/2014/main" id="{08CF0E8B-2C06-44E3-95D1-ADD9EA75FFD3}"/>
              </a:ext>
            </a:extLst>
          </p:cNvPr>
          <p:cNvSpPr txBox="1"/>
          <p:nvPr/>
        </p:nvSpPr>
        <p:spPr>
          <a:xfrm>
            <a:off x="2912804" y="5137569"/>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5F1AD364-E5D7-4F78-BC28-407569A4647D}"/>
              </a:ext>
            </a:extLst>
          </p:cNvPr>
          <p:cNvSpPr txBox="1"/>
          <p:nvPr/>
        </p:nvSpPr>
        <p:spPr>
          <a:xfrm>
            <a:off x="998660" y="1525702"/>
            <a:ext cx="7146675" cy="3139321"/>
          </a:xfrm>
          <a:prstGeom prst="rect">
            <a:avLst/>
          </a:prstGeom>
          <a:noFill/>
        </p:spPr>
        <p:txBody>
          <a:bodyPr wrap="square" rtlCol="0">
            <a:spAutoFit/>
          </a:bodyPr>
          <a:lstStyle/>
          <a:p>
            <a:pPr algn="ctr" defTabSz="685800" fontAlgn="auto">
              <a:spcBef>
                <a:spcPts val="0"/>
              </a:spcBef>
              <a:spcAft>
                <a:spcPts val="0"/>
              </a:spcAft>
            </a:pPr>
            <a:r>
              <a:rPr lang="en-GB" sz="49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Decreases methadone AUC by &gt;50% and known to cause false positive urine tests for cannabis </a:t>
            </a:r>
          </a:p>
        </p:txBody>
      </p:sp>
    </p:spTree>
    <p:extLst>
      <p:ext uri="{BB962C8B-B14F-4D97-AF65-F5344CB8AC3E}">
        <p14:creationId xmlns:p14="http://schemas.microsoft.com/office/powerpoint/2010/main" val="8852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2" action="ppaction://hlinksldjump"/>
            <a:extLst>
              <a:ext uri="{FF2B5EF4-FFF2-40B4-BE49-F238E27FC236}">
                <a16:creationId xmlns:a16="http://schemas.microsoft.com/office/drawing/2014/main" id="{D2E2D939-A341-4226-B7EA-F54F7935E1C6}"/>
              </a:ext>
            </a:extLst>
          </p:cNvPr>
          <p:cNvSpPr txBox="1"/>
          <p:nvPr/>
        </p:nvSpPr>
        <p:spPr>
          <a:xfrm>
            <a:off x="578854" y="1342919"/>
            <a:ext cx="7986290" cy="3970318"/>
          </a:xfrm>
          <a:prstGeom prst="rect">
            <a:avLst/>
          </a:prstGeom>
          <a:noFill/>
        </p:spPr>
        <p:txBody>
          <a:bodyPr wrap="square" rtlCol="0">
            <a:spAutoFit/>
          </a:bodyPr>
          <a:lstStyle/>
          <a:p>
            <a:pPr algn="ctr" defTabSz="685800" fontAlgn="auto">
              <a:spcBef>
                <a:spcPts val="0"/>
              </a:spcBef>
              <a:spcAft>
                <a:spcPts val="0"/>
              </a:spcAft>
            </a:pPr>
            <a:r>
              <a:rPr lang="de-AT" sz="36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efavirenz (EFV)?</a:t>
            </a:r>
          </a:p>
          <a:p>
            <a:pPr algn="ctr" defTabSz="685800" fontAlgn="auto">
              <a:spcBef>
                <a:spcPts val="0"/>
              </a:spcBef>
              <a:spcAft>
                <a:spcPts val="0"/>
              </a:spcAft>
            </a:pPr>
            <a:endPar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defTabSz="685800" fontAlgn="auto">
              <a:spcBef>
                <a:spcPts val="0"/>
              </a:spcBef>
              <a:spcAft>
                <a:spcPts val="0"/>
              </a:spcAft>
              <a:buFont typeface="Arial"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May precipitate opioid withdrawal</a:t>
            </a:r>
          </a:p>
          <a:p>
            <a:pPr algn="ctr" defTabSz="685800" fontAlgn="auto">
              <a:spcBef>
                <a:spcPts val="0"/>
              </a:spcBef>
              <a:spcAft>
                <a:spcPts val="0"/>
              </a:spcAft>
              <a:buFont typeface="Arial"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Avoid in pyschiatric illess (suicidality, ADEs)</a:t>
            </a:r>
          </a:p>
          <a:p>
            <a:pPr algn="ctr" defTabSz="685800" fontAlgn="auto">
              <a:spcBef>
                <a:spcPts val="0"/>
              </a:spcBef>
              <a:spcAft>
                <a:spcPts val="0"/>
              </a:spcAft>
              <a:buFont typeface="Arial"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Risk for QTc prolongation</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3166899" y="4878952"/>
            <a:ext cx="2810198"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$ 1000</a:t>
            </a:r>
          </a:p>
        </p:txBody>
      </p:sp>
    </p:spTree>
    <p:extLst>
      <p:ext uri="{BB962C8B-B14F-4D97-AF65-F5344CB8AC3E}">
        <p14:creationId xmlns:p14="http://schemas.microsoft.com/office/powerpoint/2010/main" val="34671355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92129DF-C06C-4889-888C-5BC270AA77D6}"/>
              </a:ext>
            </a:extLst>
          </p:cNvPr>
          <p:cNvSpPr txBox="1"/>
          <p:nvPr/>
        </p:nvSpPr>
        <p:spPr>
          <a:xfrm>
            <a:off x="925714" y="1984408"/>
            <a:ext cx="7292567" cy="1754326"/>
          </a:xfrm>
          <a:prstGeom prst="rect">
            <a:avLst/>
          </a:prstGeom>
          <a:noFill/>
        </p:spPr>
        <p:txBody>
          <a:bodyPr wrap="square" rtlCol="0">
            <a:spAutoFit/>
          </a:bodyPr>
          <a:lstStyle/>
          <a:p>
            <a:pPr algn="ctr" defTabSz="685800" fontAlgn="auto">
              <a:spcBef>
                <a:spcPts val="0"/>
              </a:spcBef>
              <a:spcAft>
                <a:spcPts val="0"/>
              </a:spcAft>
            </a:pPr>
            <a:r>
              <a:rPr lang="en-GB"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Preferred regimen for chronic HBV</a:t>
            </a:r>
            <a:endParaRPr lang="de-AT" sz="5400" dirty="0">
              <a:solidFill>
                <a:prstClr val="black"/>
              </a:solidFill>
              <a:latin typeface="Calibri" panose="020F0502020204030204"/>
              <a:ea typeface="+mn-ea"/>
            </a:endParaRPr>
          </a:p>
        </p:txBody>
      </p:sp>
      <p:sp>
        <p:nvSpPr>
          <p:cNvPr id="4" name="Rechteck: abgerundete Ecken 3">
            <a:extLst>
              <a:ext uri="{FF2B5EF4-FFF2-40B4-BE49-F238E27FC236}">
                <a16:creationId xmlns:a16="http://schemas.microsoft.com/office/drawing/2014/main" id="{E0952DBA-7DD4-4EED-B436-8D80B9AD465A}"/>
              </a:ext>
            </a:extLst>
          </p:cNvPr>
          <p:cNvSpPr/>
          <p:nvPr/>
        </p:nvSpPr>
        <p:spPr>
          <a:xfrm>
            <a:off x="2826943" y="4884648"/>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6" name="Textfeld 5">
            <a:hlinkClick r:id="rId2" action="ppaction://hlinksldjump"/>
            <a:extLst>
              <a:ext uri="{FF2B5EF4-FFF2-40B4-BE49-F238E27FC236}">
                <a16:creationId xmlns:a16="http://schemas.microsoft.com/office/drawing/2014/main" id="{312097A8-00DB-47DE-A020-E84468BF3B8E}"/>
              </a:ext>
            </a:extLst>
          </p:cNvPr>
          <p:cNvSpPr txBox="1"/>
          <p:nvPr/>
        </p:nvSpPr>
        <p:spPr>
          <a:xfrm>
            <a:off x="2912804" y="4884221"/>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Tree>
    <p:extLst>
      <p:ext uri="{BB962C8B-B14F-4D97-AF65-F5344CB8AC3E}">
        <p14:creationId xmlns:p14="http://schemas.microsoft.com/office/powerpoint/2010/main" val="86276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lumn1- 200$- text">
            <a:extLst>
              <a:ext uri="{FF2B5EF4-FFF2-40B4-BE49-F238E27FC236}">
                <a16:creationId xmlns:a16="http://schemas.microsoft.com/office/drawing/2014/main" id="{55B3E760-E10C-4747-B762-CE809406753A}"/>
              </a:ext>
            </a:extLst>
          </p:cNvPr>
          <p:cNvSpPr txBox="1"/>
          <p:nvPr/>
        </p:nvSpPr>
        <p:spPr>
          <a:xfrm>
            <a:off x="3647187" y="4728225"/>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$ 200</a:t>
            </a:r>
          </a:p>
        </p:txBody>
      </p:sp>
      <p:sp>
        <p:nvSpPr>
          <p:cNvPr id="13" name="Textfeld 12">
            <a:hlinkClick r:id="rId2" action="ppaction://hlinksldjump"/>
            <a:extLst>
              <a:ext uri="{FF2B5EF4-FFF2-40B4-BE49-F238E27FC236}">
                <a16:creationId xmlns:a16="http://schemas.microsoft.com/office/drawing/2014/main" id="{D6389E15-D2EF-41F2-9832-91ED3479383F}"/>
              </a:ext>
            </a:extLst>
          </p:cNvPr>
          <p:cNvSpPr txBox="1"/>
          <p:nvPr/>
        </p:nvSpPr>
        <p:spPr>
          <a:xfrm>
            <a:off x="469231" y="1217372"/>
            <a:ext cx="8265695" cy="4639732"/>
          </a:xfrm>
          <a:prstGeom prst="rect">
            <a:avLst/>
          </a:prstGeom>
          <a:noFill/>
        </p:spPr>
        <p:txBody>
          <a:bodyPr wrap="square" rtlCol="0">
            <a:spAutoFit/>
          </a:bodyPr>
          <a:lstStyle/>
          <a:p>
            <a:pPr algn="ctr" defTabSz="685800" fontAlgn="auto">
              <a:spcBef>
                <a:spcPts val="0"/>
              </a:spcBef>
              <a:spcAft>
                <a:spcPts val="0"/>
              </a:spcAft>
            </a:pPr>
            <a:r>
              <a:rPr lang="de-AT" sz="405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Answers:</a:t>
            </a:r>
          </a:p>
          <a:p>
            <a:pPr algn="ctr" defTabSz="685800" fontAlgn="auto">
              <a:spcBef>
                <a:spcPts val="0"/>
              </a:spcBef>
              <a:spcAft>
                <a:spcPts val="0"/>
              </a:spcAft>
            </a:pPr>
            <a:r>
              <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entecavir, TDF or TAF?</a:t>
            </a:r>
          </a:p>
          <a:p>
            <a:pPr algn="ctr" defTabSz="685800" fontAlgn="auto">
              <a:spcBef>
                <a:spcPts val="0"/>
              </a:spcBef>
              <a:spcAft>
                <a:spcPts val="0"/>
              </a:spcAft>
            </a:pPr>
            <a:endPar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514350" indent="-514350" algn="ctr" defTabSz="685800" fontAlgn="auto">
              <a:spcBef>
                <a:spcPts val="0"/>
              </a:spcBef>
              <a:spcAft>
                <a:spcPts val="0"/>
              </a:spcAft>
              <a:buFont typeface="Arial" panose="020B0604020202020204" pitchFamily="34" charset="0"/>
              <a:buChar char="•"/>
            </a:pPr>
            <a:r>
              <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Avoid entecavir in 3TC refractory pts</a:t>
            </a:r>
          </a:p>
          <a:p>
            <a:pPr marL="514350" indent="-514350" algn="ctr" defTabSz="685800" fontAlgn="auto">
              <a:spcBef>
                <a:spcPts val="0"/>
              </a:spcBef>
              <a:spcAft>
                <a:spcPts val="0"/>
              </a:spcAft>
              <a:buFont typeface="Arial" panose="020B0604020202020204" pitchFamily="34" charset="0"/>
              <a:buChar char="•"/>
            </a:pPr>
            <a:r>
              <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BBW: HBV flare upon discontinuation</a:t>
            </a:r>
          </a:p>
          <a:p>
            <a:pPr marL="514350" indent="-514350" algn="ctr" defTabSz="685800" fontAlgn="auto">
              <a:spcBef>
                <a:spcPts val="0"/>
              </a:spcBef>
              <a:spcAft>
                <a:spcPts val="0"/>
              </a:spcAft>
              <a:buFont typeface="Arial" panose="020B0604020202020204" pitchFamily="34" charset="0"/>
              <a:buChar char="•"/>
            </a:pPr>
            <a:endPar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defTabSz="685800" fontAlgn="auto">
              <a:spcBef>
                <a:spcPts val="0"/>
              </a:spcBef>
              <a:spcAft>
                <a:spcPts val="0"/>
              </a:spcAft>
            </a:pPr>
            <a:endParaRPr lang="de-AT" sz="52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26533811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7130A77-D31E-4E64-81F6-AD01D4DDBA78}"/>
              </a:ext>
            </a:extLst>
          </p:cNvPr>
          <p:cNvSpPr/>
          <p:nvPr/>
        </p:nvSpPr>
        <p:spPr>
          <a:xfrm>
            <a:off x="2826943" y="4252796"/>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4F73E116-A5A5-4C8D-B603-BAF42BEE1512}"/>
              </a:ext>
            </a:extLst>
          </p:cNvPr>
          <p:cNvSpPr txBox="1"/>
          <p:nvPr/>
        </p:nvSpPr>
        <p:spPr>
          <a:xfrm>
            <a:off x="2912804" y="4252369"/>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F61A764-E7DC-4636-8CF0-30248B113BB7}"/>
              </a:ext>
            </a:extLst>
          </p:cNvPr>
          <p:cNvSpPr txBox="1"/>
          <p:nvPr/>
        </p:nvSpPr>
        <p:spPr>
          <a:xfrm>
            <a:off x="949233" y="1555413"/>
            <a:ext cx="7146675" cy="2585323"/>
          </a:xfrm>
          <a:prstGeom prst="rect">
            <a:avLst/>
          </a:prstGeom>
          <a:noFill/>
        </p:spPr>
        <p:txBody>
          <a:bodyPr wrap="square" rtlCol="0">
            <a:spAutoFit/>
          </a:bodyPr>
          <a:lstStyle/>
          <a:p>
            <a:pPr algn="ctr" defTabSz="685800" fontAlgn="auto">
              <a:spcBef>
                <a:spcPts val="0"/>
              </a:spcBef>
              <a:spcAft>
                <a:spcPts val="0"/>
              </a:spcAft>
            </a:pPr>
            <a:r>
              <a:rPr lang="en-GB"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First FDA approved DAA treatment for children 12 and older</a:t>
            </a:r>
          </a:p>
        </p:txBody>
      </p:sp>
    </p:spTree>
    <p:extLst>
      <p:ext uri="{BB962C8B-B14F-4D97-AF65-F5344CB8AC3E}">
        <p14:creationId xmlns:p14="http://schemas.microsoft.com/office/powerpoint/2010/main" val="26757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lumn1- 200$- text">
            <a:extLst>
              <a:ext uri="{FF2B5EF4-FFF2-40B4-BE49-F238E27FC236}">
                <a16:creationId xmlns:a16="http://schemas.microsoft.com/office/drawing/2014/main" id="{032CFBAE-0758-4007-9E39-FC62DAA2392B}"/>
              </a:ext>
            </a:extLst>
          </p:cNvPr>
          <p:cNvSpPr txBox="1"/>
          <p:nvPr/>
        </p:nvSpPr>
        <p:spPr>
          <a:xfrm>
            <a:off x="3647188" y="5015526"/>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$ 400</a:t>
            </a:r>
          </a:p>
        </p:txBody>
      </p:sp>
      <p:sp>
        <p:nvSpPr>
          <p:cNvPr id="7" name="Textfeld 6">
            <a:hlinkClick r:id="rId2" action="ppaction://hlinksldjump"/>
            <a:extLst>
              <a:ext uri="{FF2B5EF4-FFF2-40B4-BE49-F238E27FC236}">
                <a16:creationId xmlns:a16="http://schemas.microsoft.com/office/drawing/2014/main" id="{1B569C46-E964-43C9-A11D-4FA95F9A5BA9}"/>
              </a:ext>
            </a:extLst>
          </p:cNvPr>
          <p:cNvSpPr txBox="1"/>
          <p:nvPr/>
        </p:nvSpPr>
        <p:spPr>
          <a:xfrm>
            <a:off x="-98210" y="1572179"/>
            <a:ext cx="9340418" cy="1731243"/>
          </a:xfrm>
          <a:prstGeom prst="rect">
            <a:avLst/>
          </a:prstGeom>
          <a:noFill/>
        </p:spPr>
        <p:txBody>
          <a:bodyPr wrap="square" rtlCol="0">
            <a:spAutoFit/>
          </a:bodyPr>
          <a:lstStyle/>
          <a:p>
            <a:pPr algn="ctr" defTabSz="685800" fontAlgn="auto">
              <a:spcBef>
                <a:spcPts val="0"/>
              </a:spcBef>
              <a:spcAft>
                <a:spcPts val="0"/>
              </a:spcAft>
            </a:pPr>
            <a:r>
              <a:rPr lang="de-AT" sz="54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52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ledipasvir/sofosbuvir?</a:t>
            </a:r>
          </a:p>
        </p:txBody>
      </p:sp>
    </p:spTree>
    <p:extLst>
      <p:ext uri="{BB962C8B-B14F-4D97-AF65-F5344CB8AC3E}">
        <p14:creationId xmlns:p14="http://schemas.microsoft.com/office/powerpoint/2010/main" val="2066101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41C164-6F7E-4D2E-A6AD-F31EF87DD159}"/>
              </a:ext>
            </a:extLst>
          </p:cNvPr>
          <p:cNvSpPr>
            <a:spLocks noGrp="1"/>
          </p:cNvSpPr>
          <p:nvPr>
            <p:ph idx="1"/>
          </p:nvPr>
        </p:nvSpPr>
        <p:spPr>
          <a:xfrm>
            <a:off x="719139" y="1679114"/>
            <a:ext cx="7645400" cy="2954568"/>
          </a:xfrm>
        </p:spPr>
        <p:txBody>
          <a:bodyPr/>
          <a:lstStyle/>
          <a:p>
            <a:r>
              <a:rPr lang="en-US" b="1" dirty="0"/>
              <a:t>Widest spectrum of activity </a:t>
            </a:r>
            <a:r>
              <a:rPr lang="en-US" dirty="0"/>
              <a:t>of all antifungals</a:t>
            </a:r>
          </a:p>
          <a:p>
            <a:endParaRPr lang="en-US" dirty="0"/>
          </a:p>
          <a:p>
            <a:r>
              <a:rPr lang="en-US" dirty="0"/>
              <a:t>Resistance is rare; due to the presence of altered membrane sterols</a:t>
            </a:r>
          </a:p>
        </p:txBody>
      </p:sp>
      <p:sp>
        <p:nvSpPr>
          <p:cNvPr id="3" name="Title 2">
            <a:extLst>
              <a:ext uri="{FF2B5EF4-FFF2-40B4-BE49-F238E27FC236}">
                <a16:creationId xmlns:a16="http://schemas.microsoft.com/office/drawing/2014/main" id="{44FAF543-71B9-4EC6-8E0E-B31F5E9C800D}"/>
              </a:ext>
            </a:extLst>
          </p:cNvPr>
          <p:cNvSpPr>
            <a:spLocks noGrp="1"/>
          </p:cNvSpPr>
          <p:nvPr>
            <p:ph type="title"/>
          </p:nvPr>
        </p:nvSpPr>
        <p:spPr/>
        <p:txBody>
          <a:bodyPr/>
          <a:lstStyle/>
          <a:p>
            <a:r>
              <a:rPr lang="en-US" sz="3600" dirty="0"/>
              <a:t>Amphotericin Spectrum of Activity</a:t>
            </a:r>
          </a:p>
        </p:txBody>
      </p:sp>
    </p:spTree>
    <p:extLst>
      <p:ext uri="{BB962C8B-B14F-4D97-AF65-F5344CB8AC3E}">
        <p14:creationId xmlns:p14="http://schemas.microsoft.com/office/powerpoint/2010/main" val="17409911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6C2AD3D-FCEB-4844-B1B2-46FBBCEB9F7D}"/>
              </a:ext>
            </a:extLst>
          </p:cNvPr>
          <p:cNvSpPr/>
          <p:nvPr/>
        </p:nvSpPr>
        <p:spPr>
          <a:xfrm>
            <a:off x="2826943" y="4915358"/>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1584EAED-711B-48CA-B679-C545A175CB30}"/>
              </a:ext>
            </a:extLst>
          </p:cNvPr>
          <p:cNvSpPr txBox="1"/>
          <p:nvPr/>
        </p:nvSpPr>
        <p:spPr>
          <a:xfrm>
            <a:off x="2912804" y="4914931"/>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A470CB3C-82E5-4BD1-9AD1-7AC2598419A9}"/>
              </a:ext>
            </a:extLst>
          </p:cNvPr>
          <p:cNvSpPr txBox="1"/>
          <p:nvPr/>
        </p:nvSpPr>
        <p:spPr>
          <a:xfrm>
            <a:off x="714666" y="1577532"/>
            <a:ext cx="7591097" cy="1708160"/>
          </a:xfrm>
          <a:prstGeom prst="rect">
            <a:avLst/>
          </a:prstGeom>
          <a:noFill/>
        </p:spPr>
        <p:txBody>
          <a:bodyPr wrap="square" rtlCol="0">
            <a:spAutoFit/>
          </a:bodyPr>
          <a:lstStyle/>
          <a:p>
            <a:pPr algn="ctr" defTabSz="685800" fontAlgn="auto">
              <a:spcBef>
                <a:spcPts val="0"/>
              </a:spcBef>
              <a:spcAft>
                <a:spcPts val="0"/>
              </a:spcAft>
            </a:pPr>
            <a:r>
              <a:rPr lang="de-AT" sz="52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DAA regimen that contains a drug active against HIV </a:t>
            </a:r>
            <a:endParaRPr lang="de-AT" sz="5250" i="1"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144241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E9D1EE2-7350-4852-AF6F-F0E2A6A6F0F8}"/>
              </a:ext>
            </a:extLst>
          </p:cNvPr>
          <p:cNvSpPr txBox="1"/>
          <p:nvPr/>
        </p:nvSpPr>
        <p:spPr>
          <a:xfrm>
            <a:off x="3647187" y="4824631"/>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$ 600</a:t>
            </a:r>
          </a:p>
        </p:txBody>
      </p:sp>
      <p:sp>
        <p:nvSpPr>
          <p:cNvPr id="9" name="Textfeld 8">
            <a:hlinkClick r:id="rId2" action="ppaction://hlinksldjump"/>
            <a:extLst>
              <a:ext uri="{FF2B5EF4-FFF2-40B4-BE49-F238E27FC236}">
                <a16:creationId xmlns:a16="http://schemas.microsoft.com/office/drawing/2014/main" id="{6615C799-ADEC-417B-8084-474246D3F82D}"/>
              </a:ext>
            </a:extLst>
          </p:cNvPr>
          <p:cNvSpPr txBox="1"/>
          <p:nvPr/>
        </p:nvSpPr>
        <p:spPr>
          <a:xfrm>
            <a:off x="-98211" y="1454477"/>
            <a:ext cx="9340418" cy="5078313"/>
          </a:xfrm>
          <a:prstGeom prst="rect">
            <a:avLst/>
          </a:prstGeom>
          <a:noFill/>
        </p:spPr>
        <p:txBody>
          <a:bodyPr wrap="square" rtlCol="0">
            <a:spAutoFit/>
          </a:bodyPr>
          <a:lstStyle/>
          <a:p>
            <a:pPr algn="ctr" defTabSz="685800" fontAlgn="auto">
              <a:spcBef>
                <a:spcPts val="0"/>
              </a:spcBef>
              <a:spcAft>
                <a:spcPts val="0"/>
              </a:spcAft>
            </a:pPr>
            <a:r>
              <a:rPr lang="de-AT" sz="405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Answers:</a:t>
            </a:r>
          </a:p>
          <a:p>
            <a:pPr algn="ctr" defTabSz="685800" fontAlgn="auto">
              <a:spcBef>
                <a:spcPts val="0"/>
              </a:spcBef>
              <a:spcAft>
                <a:spcPts val="0"/>
              </a:spcAft>
            </a:pPr>
            <a:r>
              <a:rPr lang="de-AT" sz="4050" b="1"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Viekira XR or Viekira?</a:t>
            </a:r>
          </a:p>
          <a:p>
            <a:pPr algn="ctr" defTabSz="685800" fontAlgn="auto">
              <a:spcBef>
                <a:spcPts val="0"/>
              </a:spcBef>
              <a:spcAft>
                <a:spcPts val="0"/>
              </a:spcAft>
            </a:pPr>
            <a:endParaRPr lang="de-AT" sz="4050" b="1"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defTabSz="685800" fontAlgn="auto">
              <a:spcBef>
                <a:spcPts val="0"/>
              </a:spcBef>
              <a:spcAft>
                <a:spcPts val="0"/>
              </a:spcAft>
            </a:pPr>
            <a:r>
              <a:rPr lang="de-AT" sz="4050" b="1"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(dasabuvir, ombitasvir, paritaprevir/</a:t>
            </a:r>
            <a:r>
              <a:rPr lang="de-AT" sz="4050" b="1" i="1"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ritonavir</a:t>
            </a:r>
            <a:r>
              <a:rPr lang="de-AT" sz="4050" b="1"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a:p>
            <a:pPr algn="ctr" defTabSz="685800" fontAlgn="auto">
              <a:spcBef>
                <a:spcPts val="0"/>
              </a:spcBef>
              <a:spcAft>
                <a:spcPts val="0"/>
              </a:spcAft>
            </a:pPr>
            <a:endParaRPr lang="de-AT" sz="4050" b="1"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defTabSz="685800" fontAlgn="auto">
              <a:spcBef>
                <a:spcPts val="0"/>
              </a:spcBef>
              <a:spcAft>
                <a:spcPts val="0"/>
              </a:spcAft>
            </a:pPr>
            <a:endParaRPr lang="de-AT" sz="4050" b="1"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defTabSz="685800" fontAlgn="auto">
              <a:spcBef>
                <a:spcPts val="0"/>
              </a:spcBef>
              <a:spcAft>
                <a:spcPts val="0"/>
              </a:spcAft>
            </a:pPr>
            <a:endPar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404043207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559393D-5CC9-42AC-A5AB-CD4D5884D964}"/>
              </a:ext>
            </a:extLst>
          </p:cNvPr>
          <p:cNvSpPr/>
          <p:nvPr/>
        </p:nvSpPr>
        <p:spPr>
          <a:xfrm>
            <a:off x="2826943" y="5070098"/>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B5943417-8942-4B78-A558-5F07B93D549C}"/>
              </a:ext>
            </a:extLst>
          </p:cNvPr>
          <p:cNvSpPr txBox="1"/>
          <p:nvPr/>
        </p:nvSpPr>
        <p:spPr>
          <a:xfrm>
            <a:off x="2912804" y="5069671"/>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09D4FE51-473E-4D0A-B75A-1D494B12DE3D}"/>
              </a:ext>
            </a:extLst>
          </p:cNvPr>
          <p:cNvSpPr txBox="1"/>
          <p:nvPr/>
        </p:nvSpPr>
        <p:spPr>
          <a:xfrm>
            <a:off x="91376" y="1225073"/>
            <a:ext cx="8816864" cy="3208571"/>
          </a:xfrm>
          <a:prstGeom prst="rect">
            <a:avLst/>
          </a:prstGeom>
          <a:noFill/>
        </p:spPr>
        <p:txBody>
          <a:bodyPr wrap="square" rtlCol="0">
            <a:spAutoFit/>
          </a:bodyPr>
          <a:lstStyle/>
          <a:p>
            <a:pPr algn="ctr" defTabSz="685800" fontAlgn="auto">
              <a:spcBef>
                <a:spcPts val="0"/>
              </a:spcBef>
              <a:spcAft>
                <a:spcPts val="0"/>
              </a:spcAft>
            </a:pPr>
            <a:endParaRPr lang="de-AT" sz="4050" dirty="0">
              <a:solidFill>
                <a:prstClr val="white"/>
              </a:solidFill>
              <a:latin typeface="Sitka Banner" panose="02000505000000020004" pitchFamily="2" charset="0"/>
              <a:ea typeface="Segoe UI Black" panose="020B0A02040204020203" pitchFamily="34" charset="0"/>
            </a:endParaRPr>
          </a:p>
          <a:p>
            <a:pPr algn="ctr" defTabSz="685800" fontAlgn="auto">
              <a:spcBef>
                <a:spcPts val="0"/>
              </a:spcBef>
              <a:spcAft>
                <a:spcPts val="0"/>
              </a:spcAft>
            </a:pPr>
            <a:r>
              <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DAAs recommended for Simplified Treatment </a:t>
            </a:r>
          </a:p>
          <a:p>
            <a:pPr marL="428625" indent="-428625" algn="ctr" defTabSz="685800" fontAlgn="auto">
              <a:spcBef>
                <a:spcPts val="0"/>
              </a:spcBef>
              <a:spcAft>
                <a:spcPts val="0"/>
              </a:spcAft>
              <a:buFont typeface="Arial" panose="020B0604020202020204" pitchFamily="34" charset="0"/>
              <a:buChar char="•"/>
            </a:pPr>
            <a:r>
              <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Non-cirrhotic </a:t>
            </a:r>
          </a:p>
          <a:p>
            <a:pPr marL="428625" indent="-428625" algn="ctr" defTabSz="685800" fontAlgn="auto">
              <a:spcBef>
                <a:spcPts val="0"/>
              </a:spcBef>
              <a:spcAft>
                <a:spcPts val="0"/>
              </a:spcAft>
              <a:buFont typeface="Arial" panose="020B0604020202020204" pitchFamily="34" charset="0"/>
              <a:buChar char="•"/>
            </a:pPr>
            <a:r>
              <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Treatment naive</a:t>
            </a:r>
          </a:p>
        </p:txBody>
      </p:sp>
    </p:spTree>
    <p:extLst>
      <p:ext uri="{BB962C8B-B14F-4D97-AF65-F5344CB8AC3E}">
        <p14:creationId xmlns:p14="http://schemas.microsoft.com/office/powerpoint/2010/main" val="10832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71A07809-5453-4F39-B330-46E765001420}"/>
              </a:ext>
            </a:extLst>
          </p:cNvPr>
          <p:cNvSpPr txBox="1"/>
          <p:nvPr/>
        </p:nvSpPr>
        <p:spPr>
          <a:xfrm>
            <a:off x="3802554" y="4218917"/>
            <a:ext cx="2468165" cy="1839515"/>
          </a:xfrm>
          <a:prstGeom prst="rect">
            <a:avLst/>
          </a:prstGeom>
        </p:spPr>
        <p:txBody>
          <a:bodyPr vert="horz" lIns="68580" tIns="34290" rIns="68580" bIns="34290" rtlCol="0" anchor="ctr">
            <a:normAutofit/>
          </a:bodyPr>
          <a:lstStyle/>
          <a:p>
            <a:pPr defTabSz="685800" fontAlgn="auto">
              <a:lnSpc>
                <a:spcPct val="90000"/>
              </a:lnSpc>
              <a:spcAft>
                <a:spcPts val="450"/>
              </a:spcAft>
            </a:pPr>
            <a:r>
              <a:rPr lang="en-US" sz="4500" dirty="0">
                <a:solidFill>
                  <a:srgbClr val="FFC000"/>
                </a:solidFill>
                <a:effectLst>
                  <a:outerShdw blurRad="38100" dist="38100" dir="2700000" algn="tl">
                    <a:srgbClr val="000000">
                      <a:alpha val="43137"/>
                    </a:srgbClr>
                  </a:outerShdw>
                </a:effectLst>
                <a:latin typeface="AcmeFont" pitchFamily="2" charset="0"/>
                <a:ea typeface="+mn-ea"/>
              </a:rPr>
              <a:t>$ 800</a:t>
            </a:r>
          </a:p>
        </p:txBody>
      </p:sp>
      <p:sp>
        <p:nvSpPr>
          <p:cNvPr id="9" name="Textfeld 8">
            <a:hlinkClick r:id="rId2" action="ppaction://hlinksldjump"/>
            <a:extLst>
              <a:ext uri="{FF2B5EF4-FFF2-40B4-BE49-F238E27FC236}">
                <a16:creationId xmlns:a16="http://schemas.microsoft.com/office/drawing/2014/main" id="{3D2B2345-0D56-4847-BF33-ED2984EF24B3}"/>
              </a:ext>
            </a:extLst>
          </p:cNvPr>
          <p:cNvSpPr txBox="1"/>
          <p:nvPr/>
        </p:nvSpPr>
        <p:spPr>
          <a:xfrm>
            <a:off x="616018" y="1312044"/>
            <a:ext cx="7911965" cy="4006516"/>
          </a:xfrm>
          <a:prstGeom prst="rect">
            <a:avLst/>
          </a:prstGeom>
        </p:spPr>
        <p:txBody>
          <a:bodyPr vert="horz" lIns="68580" tIns="34290" rIns="68580" bIns="34290" rtlCol="0" anchor="ctr">
            <a:normAutofit/>
          </a:bodyPr>
          <a:lstStyle/>
          <a:p>
            <a:pPr algn="ctr" defTabSz="685800" fontAlgn="auto">
              <a:spcBef>
                <a:spcPts val="0"/>
              </a:spcBef>
              <a:spcAft>
                <a:spcPts val="0"/>
              </a:spcAft>
            </a:pPr>
            <a:r>
              <a:rPr lang="de-AT" sz="33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Solutions:</a:t>
            </a:r>
          </a:p>
          <a:p>
            <a:pPr algn="ctr" defTabSz="685800" fontAlgn="auto">
              <a:spcBef>
                <a:spcPts val="0"/>
              </a:spcBef>
              <a:spcAft>
                <a:spcPts val="0"/>
              </a:spcAft>
            </a:pPr>
            <a:r>
              <a:rPr lang="de-AT" sz="3300" b="1"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glecaprevir-pibrentasvir (8 wks) or sofosbuvir-velpatasvir (12 wks)?</a:t>
            </a:r>
          </a:p>
          <a:p>
            <a:pPr marL="428625" indent="-428625" algn="ctr" defTabSz="685800" fontAlgn="auto">
              <a:spcBef>
                <a:spcPts val="0"/>
              </a:spcBef>
              <a:spcAft>
                <a:spcPts val="0"/>
              </a:spcAft>
              <a:buFont typeface="Arial" panose="020B0604020202020204" pitchFamily="34" charset="0"/>
              <a:buChar char="•"/>
            </a:pPr>
            <a:r>
              <a:rPr lang="de-AT" sz="3300" b="1"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Pangenotypic </a:t>
            </a:r>
          </a:p>
          <a:p>
            <a:pPr marL="428625" indent="-428625" algn="ctr" defTabSz="685800" fontAlgn="auto">
              <a:spcBef>
                <a:spcPts val="0"/>
              </a:spcBef>
              <a:spcAft>
                <a:spcPts val="0"/>
              </a:spcAft>
              <a:buFont typeface="Arial" panose="020B0604020202020204" pitchFamily="34" charset="0"/>
              <a:buChar char="•"/>
            </a:pPr>
            <a:r>
              <a:rPr lang="de-AT" sz="3300" b="1"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Not for coinfected, pregnant, HCC or post-transplant</a:t>
            </a:r>
          </a:p>
          <a:p>
            <a:pPr marL="428625" indent="-428625" algn="ctr" defTabSz="685800" fontAlgn="auto">
              <a:spcBef>
                <a:spcPts val="0"/>
              </a:spcBef>
              <a:spcAft>
                <a:spcPts val="0"/>
              </a:spcAft>
              <a:buFont typeface="Arial" panose="020B0604020202020204" pitchFamily="34" charset="0"/>
              <a:buChar char="•"/>
            </a:pPr>
            <a:endParaRPr lang="de-AT" sz="3300" b="1"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indent="-171450" algn="ctr" defTabSz="685800" fontAlgn="auto">
              <a:lnSpc>
                <a:spcPct val="90000"/>
              </a:lnSpc>
              <a:spcBef>
                <a:spcPts val="0"/>
              </a:spcBef>
              <a:spcAft>
                <a:spcPts val="450"/>
              </a:spcAft>
              <a:buFont typeface="Arial" panose="020B0604020202020204" pitchFamily="34" charset="0"/>
              <a:buChar char="•"/>
            </a:pPr>
            <a:endParaRPr lang="en-US" sz="3300" b="1" u="sng" dirty="0">
              <a:solidFill>
                <a:prstClr val="black"/>
              </a:solidFill>
              <a:effectLst>
                <a:outerShdw blurRad="38100" dist="38100" dir="2700000" algn="tl">
                  <a:srgbClr val="000000">
                    <a:alpha val="43137"/>
                  </a:srgbClr>
                </a:outerShdw>
              </a:effectLst>
              <a:latin typeface="Calibri" panose="020F0502020204030204"/>
              <a:ea typeface="+mn-ea"/>
            </a:endParaRPr>
          </a:p>
        </p:txBody>
      </p:sp>
      <p:sp>
        <p:nvSpPr>
          <p:cNvPr id="2" name="TextBox 1">
            <a:extLst>
              <a:ext uri="{FF2B5EF4-FFF2-40B4-BE49-F238E27FC236}">
                <a16:creationId xmlns:a16="http://schemas.microsoft.com/office/drawing/2014/main" id="{E79CD7B8-79A2-4691-B7CE-4EB160918209}"/>
              </a:ext>
            </a:extLst>
          </p:cNvPr>
          <p:cNvSpPr txBox="1"/>
          <p:nvPr/>
        </p:nvSpPr>
        <p:spPr>
          <a:xfrm>
            <a:off x="122722" y="4218917"/>
            <a:ext cx="3600422" cy="1384995"/>
          </a:xfrm>
          <a:prstGeom prst="rect">
            <a:avLst/>
          </a:prstGeom>
          <a:noFill/>
        </p:spPr>
        <p:txBody>
          <a:bodyPr wrap="square" rtlCol="0">
            <a:spAutoFit/>
          </a:bodyPr>
          <a:lstStyle/>
          <a:p>
            <a:pPr algn="ctr" defTabSz="685800" fontAlgn="auto">
              <a:spcBef>
                <a:spcPts val="0"/>
              </a:spcBef>
              <a:spcAft>
                <a:spcPts val="0"/>
              </a:spcAft>
            </a:pPr>
            <a:r>
              <a:rPr lang="de-AT" sz="2100" b="1"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National Academics of Sciences: goal of reducing  chronic HCV cases by 90% by 2030</a:t>
            </a:r>
            <a:endParaRPr lang="en-US" sz="2100" b="1" dirty="0">
              <a:solidFill>
                <a:prstClr val="black"/>
              </a:solidFill>
              <a:highlight>
                <a:srgbClr val="BF454A"/>
              </a:highlight>
              <a:latin typeface="Calibri" panose="020F0502020204030204"/>
              <a:ea typeface="+mn-ea"/>
            </a:endParaRPr>
          </a:p>
        </p:txBody>
      </p:sp>
    </p:spTree>
    <p:extLst>
      <p:ext uri="{BB962C8B-B14F-4D97-AF65-F5344CB8AC3E}">
        <p14:creationId xmlns:p14="http://schemas.microsoft.com/office/powerpoint/2010/main" val="36961624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3E03CA8-1E3C-4879-9A6E-610E1C2B69CD}"/>
              </a:ext>
            </a:extLst>
          </p:cNvPr>
          <p:cNvSpPr/>
          <p:nvPr/>
        </p:nvSpPr>
        <p:spPr>
          <a:xfrm>
            <a:off x="2826943" y="4825578"/>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15F3CA23-43E4-4C10-96B0-06EC28833248}"/>
              </a:ext>
            </a:extLst>
          </p:cNvPr>
          <p:cNvSpPr txBox="1"/>
          <p:nvPr/>
        </p:nvSpPr>
        <p:spPr>
          <a:xfrm>
            <a:off x="2912804" y="4825151"/>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5182288-7B1F-4D3C-9B78-21AA57CB4F08}"/>
              </a:ext>
            </a:extLst>
          </p:cNvPr>
          <p:cNvSpPr txBox="1"/>
          <p:nvPr/>
        </p:nvSpPr>
        <p:spPr>
          <a:xfrm>
            <a:off x="373204" y="1738204"/>
            <a:ext cx="8397588" cy="2585323"/>
          </a:xfrm>
          <a:prstGeom prst="rect">
            <a:avLst/>
          </a:prstGeom>
          <a:noFill/>
        </p:spPr>
        <p:txBody>
          <a:bodyPr wrap="square" rtlCol="0">
            <a:spAutoFit/>
          </a:bodyPr>
          <a:lstStyle/>
          <a:p>
            <a:pPr algn="ctr" defTabSz="685800" fontAlgn="auto">
              <a:spcBef>
                <a:spcPts val="0"/>
              </a:spcBef>
              <a:spcAft>
                <a:spcPts val="0"/>
              </a:spcAft>
            </a:pPr>
            <a:r>
              <a:rPr lang="en-GB"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When to obtain labs for “test of cure”(sustained virologic response [SVR]), for HCV</a:t>
            </a:r>
          </a:p>
        </p:txBody>
      </p:sp>
    </p:spTree>
    <p:extLst>
      <p:ext uri="{BB962C8B-B14F-4D97-AF65-F5344CB8AC3E}">
        <p14:creationId xmlns:p14="http://schemas.microsoft.com/office/powerpoint/2010/main" val="240885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EDA3BF45-7704-49E6-9C24-042A1A769C7D}"/>
              </a:ext>
            </a:extLst>
          </p:cNvPr>
          <p:cNvSpPr txBox="1"/>
          <p:nvPr/>
        </p:nvSpPr>
        <p:spPr>
          <a:xfrm>
            <a:off x="3482189" y="5113518"/>
            <a:ext cx="2179622"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$ 1000</a:t>
            </a:r>
          </a:p>
        </p:txBody>
      </p:sp>
      <p:sp>
        <p:nvSpPr>
          <p:cNvPr id="9" name="Textfeld 8">
            <a:hlinkClick r:id="rId2" action="ppaction://hlinksldjump"/>
            <a:extLst>
              <a:ext uri="{FF2B5EF4-FFF2-40B4-BE49-F238E27FC236}">
                <a16:creationId xmlns:a16="http://schemas.microsoft.com/office/drawing/2014/main" id="{F60BC59C-B81E-4FA3-B923-A1817C169E07}"/>
              </a:ext>
            </a:extLst>
          </p:cNvPr>
          <p:cNvSpPr txBox="1"/>
          <p:nvPr/>
        </p:nvSpPr>
        <p:spPr>
          <a:xfrm>
            <a:off x="548640" y="1259564"/>
            <a:ext cx="8121316" cy="4524315"/>
          </a:xfrm>
          <a:prstGeom prst="rect">
            <a:avLst/>
          </a:prstGeom>
          <a:noFill/>
        </p:spPr>
        <p:txBody>
          <a:bodyPr wrap="square" rtlCol="0">
            <a:spAutoFit/>
          </a:bodyPr>
          <a:lstStyle/>
          <a:p>
            <a:pPr algn="ctr" defTabSz="685800" fontAlgn="auto">
              <a:spcBef>
                <a:spcPts val="0"/>
              </a:spcBef>
              <a:spcAft>
                <a:spcPts val="0"/>
              </a:spcAft>
            </a:pPr>
            <a:r>
              <a:rPr lang="de-AT" sz="3600"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 12 weeks after treatment completion?</a:t>
            </a:r>
          </a:p>
          <a:p>
            <a:pPr algn="ctr" defTabSz="685800" fontAlgn="auto">
              <a:spcBef>
                <a:spcPts val="0"/>
              </a:spcBef>
              <a:spcAft>
                <a:spcPts val="0"/>
              </a:spcAft>
            </a:pPr>
            <a:endPar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514350" indent="-514350" algn="ctr" defTabSz="685800" fontAlgn="auto">
              <a:spcBef>
                <a:spcPts val="0"/>
              </a:spcBef>
              <a:spcAft>
                <a:spcPts val="0"/>
              </a:spcAft>
              <a:buFont typeface="Arial" panose="020B0604020202020204"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Allows for complete washout of DAA</a:t>
            </a:r>
          </a:p>
          <a:p>
            <a:pPr marL="514350" indent="-514350" algn="ctr" defTabSz="685800" fontAlgn="auto">
              <a:spcBef>
                <a:spcPts val="0"/>
              </a:spcBef>
              <a:spcAft>
                <a:spcPts val="0"/>
              </a:spcAft>
              <a:buFont typeface="Arial" panose="020B0604020202020204"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May repeat at ≥ 24 weeks of unexpected transaminitis noted</a:t>
            </a:r>
          </a:p>
          <a:p>
            <a:pPr marL="514350" indent="-514350" algn="ctr" defTabSz="685800" fontAlgn="auto">
              <a:spcBef>
                <a:spcPts val="0"/>
              </a:spcBef>
              <a:spcAft>
                <a:spcPts val="0"/>
              </a:spcAft>
              <a:buFont typeface="Arial" panose="020B0604020202020204" pitchFamily="34" charset="0"/>
              <a:buChar char="•"/>
            </a:pPr>
            <a:endPar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311665281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F42B8C34-3466-4AE8-9ED6-426CB860275B}"/>
              </a:ext>
            </a:extLst>
          </p:cNvPr>
          <p:cNvSpPr/>
          <p:nvPr/>
        </p:nvSpPr>
        <p:spPr>
          <a:xfrm>
            <a:off x="2832108" y="5356449"/>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11" name="Textfeld 10">
            <a:hlinkClick r:id="rId2" action="ppaction://hlinksldjump"/>
            <a:extLst>
              <a:ext uri="{FF2B5EF4-FFF2-40B4-BE49-F238E27FC236}">
                <a16:creationId xmlns:a16="http://schemas.microsoft.com/office/drawing/2014/main" id="{738FDA55-98CB-4573-BB69-1EF8C19C3E68}"/>
              </a:ext>
            </a:extLst>
          </p:cNvPr>
          <p:cNvSpPr txBox="1"/>
          <p:nvPr/>
        </p:nvSpPr>
        <p:spPr>
          <a:xfrm>
            <a:off x="2917969" y="5356022"/>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6" name="Textfeld 12">
            <a:extLst>
              <a:ext uri="{FF2B5EF4-FFF2-40B4-BE49-F238E27FC236}">
                <a16:creationId xmlns:a16="http://schemas.microsoft.com/office/drawing/2014/main" id="{11E1B037-8665-4418-A4B6-C332B017DCB9}"/>
              </a:ext>
            </a:extLst>
          </p:cNvPr>
          <p:cNvSpPr txBox="1"/>
          <p:nvPr/>
        </p:nvSpPr>
        <p:spPr>
          <a:xfrm>
            <a:off x="738536" y="1510495"/>
            <a:ext cx="7277100" cy="2377574"/>
          </a:xfrm>
          <a:prstGeom prst="rect">
            <a:avLst/>
          </a:prstGeom>
          <a:noFill/>
        </p:spPr>
        <p:txBody>
          <a:bodyPr wrap="square" rtlCol="0">
            <a:spAutoFit/>
          </a:bodyPr>
          <a:lstStyle/>
          <a:p>
            <a:pPr algn="ctr" defTabSz="685800" fontAlgn="auto">
              <a:spcBef>
                <a:spcPts val="0"/>
              </a:spcBef>
              <a:spcAft>
                <a:spcPts val="0"/>
              </a:spcAft>
            </a:pPr>
            <a:r>
              <a:rPr lang="en-US" sz="45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Nucleoside analog, inhibits replication of HSV1, HSV2, VZV, and EBV</a:t>
            </a:r>
            <a:endParaRPr lang="de-AT" sz="45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defTabSz="685800" fontAlgn="auto">
              <a:spcBef>
                <a:spcPts val="0"/>
              </a:spcBef>
              <a:spcAft>
                <a:spcPts val="0"/>
              </a:spcAft>
            </a:pPr>
            <a:endParaRPr lang="de-AT" sz="1350" dirty="0">
              <a:solidFill>
                <a:prstClr val="black"/>
              </a:solidFill>
              <a:latin typeface="Calibri" panose="020F0502020204030204"/>
              <a:ea typeface="+mn-ea"/>
            </a:endParaRPr>
          </a:p>
        </p:txBody>
      </p:sp>
    </p:spTree>
    <p:extLst>
      <p:ext uri="{BB962C8B-B14F-4D97-AF65-F5344CB8AC3E}">
        <p14:creationId xmlns:p14="http://schemas.microsoft.com/office/powerpoint/2010/main" val="754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lumn1- 200$- text">
            <a:extLst>
              <a:ext uri="{FF2B5EF4-FFF2-40B4-BE49-F238E27FC236}">
                <a16:creationId xmlns:a16="http://schemas.microsoft.com/office/drawing/2014/main" id="{D90B93D2-B369-4521-99CD-F87ECF062B84}"/>
              </a:ext>
            </a:extLst>
          </p:cNvPr>
          <p:cNvSpPr txBox="1"/>
          <p:nvPr/>
        </p:nvSpPr>
        <p:spPr>
          <a:xfrm>
            <a:off x="3647187" y="4728225"/>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$ 200</a:t>
            </a:r>
          </a:p>
        </p:txBody>
      </p:sp>
      <p:sp>
        <p:nvSpPr>
          <p:cNvPr id="5" name="Textfeld 8">
            <a:hlinkClick r:id="rId2" action="ppaction://hlinksldjump"/>
            <a:extLst>
              <a:ext uri="{FF2B5EF4-FFF2-40B4-BE49-F238E27FC236}">
                <a16:creationId xmlns:a16="http://schemas.microsoft.com/office/drawing/2014/main" id="{DEC697E2-61B5-4122-9C7B-778454CD4AD7}"/>
              </a:ext>
            </a:extLst>
          </p:cNvPr>
          <p:cNvSpPr txBox="1"/>
          <p:nvPr/>
        </p:nvSpPr>
        <p:spPr>
          <a:xfrm>
            <a:off x="108285" y="1004520"/>
            <a:ext cx="8773426" cy="4662815"/>
          </a:xfrm>
          <a:prstGeom prst="rect">
            <a:avLst/>
          </a:prstGeom>
          <a:noFill/>
        </p:spPr>
        <p:txBody>
          <a:bodyPr wrap="square" rtlCol="0">
            <a:spAutoFit/>
          </a:bodyPr>
          <a:lstStyle/>
          <a:p>
            <a:pPr algn="ctr" defTabSz="685800" fontAlgn="auto">
              <a:spcBef>
                <a:spcPts val="0"/>
              </a:spcBef>
              <a:spcAft>
                <a:spcPts val="0"/>
              </a:spcAft>
            </a:pPr>
            <a:r>
              <a:rPr lang="de-AT" sz="3300"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Whats is acyclovir or valacyclovir?</a:t>
            </a:r>
          </a:p>
          <a:p>
            <a:pPr algn="ctr" defTabSz="685800" fontAlgn="auto">
              <a:spcBef>
                <a:spcPts val="0"/>
              </a:spcBef>
              <a:spcAft>
                <a:spcPts val="0"/>
              </a:spcAft>
            </a:pPr>
            <a:endPar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642938" indent="-642938" algn="ctr" defTabSz="685800" fontAlgn="auto">
              <a:spcBef>
                <a:spcPts val="0"/>
              </a:spcBef>
              <a:spcAft>
                <a:spcPts val="0"/>
              </a:spcAft>
              <a:buFont typeface="Arial" panose="020B0604020202020204" pitchFamily="34" charset="0"/>
              <a:buChar char="•"/>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Valacylovir PO 1g 3x/day ~ Acyclovir IV 5mg/kg q8h &gt;&gt;&gt; Acyclovir PO 800mg 5x/day</a:t>
            </a:r>
          </a:p>
          <a:p>
            <a:pPr marL="642938" indent="-642938" algn="ctr" defTabSz="685800" fontAlgn="auto">
              <a:spcBef>
                <a:spcPts val="0"/>
              </a:spcBef>
              <a:spcAft>
                <a:spcPts val="0"/>
              </a:spcAft>
              <a:buFont typeface="Arial" panose="020B0604020202020204" pitchFamily="34" charset="0"/>
              <a:buChar char="•"/>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IV Acyclovir achieves higher peaks faster (increase potency and renal toxicity)</a:t>
            </a:r>
          </a:p>
          <a:p>
            <a:pPr marL="642938" indent="-642938" algn="ctr" defTabSz="685800" fontAlgn="auto">
              <a:spcBef>
                <a:spcPts val="0"/>
              </a:spcBef>
              <a:spcAft>
                <a:spcPts val="0"/>
              </a:spcAft>
              <a:buFont typeface="Arial" panose="020B0604020202020204" pitchFamily="34" charset="0"/>
              <a:buChar char="•"/>
            </a:pPr>
            <a:endPar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defTabSz="685800" fontAlgn="auto">
              <a:spcBef>
                <a:spcPts val="0"/>
              </a:spcBef>
              <a:spcAft>
                <a:spcPts val="0"/>
              </a:spcAft>
            </a:pPr>
            <a:endPar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470240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E0C271-6049-4F45-85D9-5CD3B52BE30E}"/>
              </a:ext>
            </a:extLst>
          </p:cNvPr>
          <p:cNvSpPr/>
          <p:nvPr/>
        </p:nvSpPr>
        <p:spPr>
          <a:xfrm>
            <a:off x="2826943" y="4839158"/>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AD0E1B69-8D4E-4B1F-BD5D-026DEE6CA688}"/>
              </a:ext>
            </a:extLst>
          </p:cNvPr>
          <p:cNvSpPr txBox="1"/>
          <p:nvPr/>
        </p:nvSpPr>
        <p:spPr>
          <a:xfrm>
            <a:off x="2912804" y="4838731"/>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7" name="Textfeld 12">
            <a:extLst>
              <a:ext uri="{FF2B5EF4-FFF2-40B4-BE49-F238E27FC236}">
                <a16:creationId xmlns:a16="http://schemas.microsoft.com/office/drawing/2014/main" id="{28D319BD-E2FE-4A28-AF9C-60E7BE0CE84F}"/>
              </a:ext>
            </a:extLst>
          </p:cNvPr>
          <p:cNvSpPr txBox="1"/>
          <p:nvPr/>
        </p:nvSpPr>
        <p:spPr>
          <a:xfrm>
            <a:off x="716880" y="1175881"/>
            <a:ext cx="7274495" cy="3266279"/>
          </a:xfrm>
          <a:prstGeom prst="rect">
            <a:avLst/>
          </a:prstGeom>
          <a:noFill/>
        </p:spPr>
        <p:txBody>
          <a:bodyPr wrap="square" rtlCol="0">
            <a:spAutoFit/>
          </a:bodyPr>
          <a:lstStyle/>
          <a:p>
            <a:pPr algn="ctr" defTabSz="685800" fontAlgn="auto">
              <a:spcBef>
                <a:spcPts val="0"/>
              </a:spcBef>
              <a:spcAft>
                <a:spcPts val="0"/>
              </a:spcAft>
            </a:pPr>
            <a:r>
              <a:rPr lang="en-US" sz="4125"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Antiviral agent active against HSV, VZV, and CMV, and has a propensity for nephrotoxicity, electrolyte imbalance, seizures, and genital lesions </a:t>
            </a:r>
            <a:endParaRPr lang="de-AT" sz="4125" dirty="0">
              <a:solidFill>
                <a:prstClr val="black"/>
              </a:solidFill>
              <a:latin typeface="Calibri" panose="020F0502020204030204"/>
              <a:ea typeface="+mn-ea"/>
            </a:endParaRPr>
          </a:p>
        </p:txBody>
      </p:sp>
    </p:spTree>
    <p:extLst>
      <p:ext uri="{BB962C8B-B14F-4D97-AF65-F5344CB8AC3E}">
        <p14:creationId xmlns:p14="http://schemas.microsoft.com/office/powerpoint/2010/main" val="114633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7EB3405-BED6-4F44-855F-C92BB5FE4716}"/>
              </a:ext>
            </a:extLst>
          </p:cNvPr>
          <p:cNvSpPr txBox="1"/>
          <p:nvPr/>
        </p:nvSpPr>
        <p:spPr>
          <a:xfrm>
            <a:off x="3517251" y="5246531"/>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$ 400</a:t>
            </a:r>
          </a:p>
        </p:txBody>
      </p:sp>
      <p:sp>
        <p:nvSpPr>
          <p:cNvPr id="6" name="Textfeld 8">
            <a:hlinkClick r:id="rId2" action="ppaction://hlinksldjump"/>
            <a:extLst>
              <a:ext uri="{FF2B5EF4-FFF2-40B4-BE49-F238E27FC236}">
                <a16:creationId xmlns:a16="http://schemas.microsoft.com/office/drawing/2014/main" id="{2094E53D-5179-4F28-93FD-B2562064DEBD}"/>
              </a:ext>
            </a:extLst>
          </p:cNvPr>
          <p:cNvSpPr txBox="1"/>
          <p:nvPr/>
        </p:nvSpPr>
        <p:spPr>
          <a:xfrm>
            <a:off x="108285" y="1004519"/>
            <a:ext cx="8773426" cy="2631490"/>
          </a:xfrm>
          <a:prstGeom prst="rect">
            <a:avLst/>
          </a:prstGeom>
          <a:noFill/>
        </p:spPr>
        <p:txBody>
          <a:bodyPr wrap="square" rtlCol="0">
            <a:spAutoFit/>
          </a:bodyPr>
          <a:lstStyle/>
          <a:p>
            <a:pPr algn="ctr" defTabSz="685800" fontAlgn="auto">
              <a:spcBef>
                <a:spcPts val="0"/>
              </a:spcBef>
              <a:spcAft>
                <a:spcPts val="0"/>
              </a:spcAft>
            </a:pPr>
            <a:r>
              <a:rPr lang="de-AT" sz="3300"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Whats is foscarnet?</a:t>
            </a:r>
          </a:p>
          <a:p>
            <a:pPr algn="ctr" defTabSz="685800" fontAlgn="auto">
              <a:spcBef>
                <a:spcPts val="0"/>
              </a:spcBef>
              <a:spcAft>
                <a:spcPts val="0"/>
              </a:spcAft>
            </a:pPr>
            <a:endPar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642938" indent="-642938" algn="ctr" defTabSz="685800" fontAlgn="auto">
              <a:spcBef>
                <a:spcPts val="0"/>
              </a:spcBef>
              <a:spcAft>
                <a:spcPts val="0"/>
              </a:spcAft>
              <a:buFont typeface="Arial" panose="020B0604020202020204" pitchFamily="34" charset="0"/>
              <a:buChar char="•"/>
            </a:pPr>
            <a:endPar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defTabSz="685800" fontAlgn="auto">
              <a:spcBef>
                <a:spcPts val="0"/>
              </a:spcBef>
              <a:spcAft>
                <a:spcPts val="0"/>
              </a:spcAft>
            </a:pPr>
            <a:endPar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Picture 8">
            <a:extLst>
              <a:ext uri="{FF2B5EF4-FFF2-40B4-BE49-F238E27FC236}">
                <a16:creationId xmlns:a16="http://schemas.microsoft.com/office/drawing/2014/main" id="{9553E913-8541-44BF-B217-D1671FF8A3BD}"/>
              </a:ext>
            </a:extLst>
          </p:cNvPr>
          <p:cNvPicPr>
            <a:picLocks noChangeAspect="1"/>
          </p:cNvPicPr>
          <p:nvPr/>
        </p:nvPicPr>
        <p:blipFill>
          <a:blip r:embed="rId3"/>
          <a:stretch>
            <a:fillRect/>
          </a:stretch>
        </p:blipFill>
        <p:spPr>
          <a:xfrm>
            <a:off x="2102783" y="2045014"/>
            <a:ext cx="4938435" cy="3316859"/>
          </a:xfrm>
          <a:prstGeom prst="rect">
            <a:avLst/>
          </a:prstGeom>
        </p:spPr>
      </p:pic>
    </p:spTree>
    <p:extLst>
      <p:ext uri="{BB962C8B-B14F-4D97-AF65-F5344CB8AC3E}">
        <p14:creationId xmlns:p14="http://schemas.microsoft.com/office/powerpoint/2010/main" val="6351845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03BC98-4B18-461A-ACB5-7196E47C6BB8}"/>
              </a:ext>
            </a:extLst>
          </p:cNvPr>
          <p:cNvSpPr>
            <a:spLocks noGrp="1"/>
          </p:cNvSpPr>
          <p:nvPr>
            <p:ph idx="1"/>
          </p:nvPr>
        </p:nvSpPr>
        <p:spPr/>
        <p:txBody>
          <a:bodyPr/>
          <a:lstStyle/>
          <a:p>
            <a:r>
              <a:rPr lang="en-US" i="1" dirty="0"/>
              <a:t>Candida species</a:t>
            </a:r>
          </a:p>
          <a:p>
            <a:pPr lvl="1"/>
            <a:r>
              <a:rPr lang="en-US" i="1" dirty="0"/>
              <a:t>Candida albicans </a:t>
            </a:r>
          </a:p>
          <a:p>
            <a:pPr lvl="1"/>
            <a:r>
              <a:rPr lang="en-US" i="1" dirty="0"/>
              <a:t>Candida glabrata </a:t>
            </a:r>
          </a:p>
          <a:p>
            <a:pPr lvl="1"/>
            <a:r>
              <a:rPr lang="en-US" i="1" dirty="0"/>
              <a:t>Candida </a:t>
            </a:r>
            <a:r>
              <a:rPr lang="en-US" i="1" dirty="0" err="1"/>
              <a:t>parapsilosis</a:t>
            </a:r>
            <a:r>
              <a:rPr lang="en-US" i="1" dirty="0"/>
              <a:t> </a:t>
            </a:r>
          </a:p>
          <a:p>
            <a:pPr lvl="1"/>
            <a:r>
              <a:rPr lang="en-US" i="1" dirty="0"/>
              <a:t>Candida tropicalis </a:t>
            </a:r>
          </a:p>
          <a:p>
            <a:pPr lvl="1"/>
            <a:r>
              <a:rPr lang="en-US" i="1" dirty="0"/>
              <a:t>Candida </a:t>
            </a:r>
            <a:r>
              <a:rPr lang="en-US" i="1" dirty="0" err="1"/>
              <a:t>krusei</a:t>
            </a:r>
            <a:r>
              <a:rPr lang="en-US" i="1" dirty="0"/>
              <a:t> </a:t>
            </a:r>
          </a:p>
          <a:p>
            <a:pPr lvl="2"/>
            <a:r>
              <a:rPr lang="en-US" i="1" dirty="0">
                <a:solidFill>
                  <a:srgbClr val="FF0000"/>
                </a:solidFill>
              </a:rPr>
              <a:t>Candida </a:t>
            </a:r>
            <a:r>
              <a:rPr lang="en-US" i="1" dirty="0" err="1">
                <a:solidFill>
                  <a:srgbClr val="FF0000"/>
                </a:solidFill>
              </a:rPr>
              <a:t>lusitaniae</a:t>
            </a:r>
            <a:r>
              <a:rPr lang="en-US" i="1" dirty="0">
                <a:solidFill>
                  <a:srgbClr val="FF0000"/>
                </a:solidFill>
              </a:rPr>
              <a:t> </a:t>
            </a:r>
            <a:r>
              <a:rPr lang="en-US" dirty="0">
                <a:solidFill>
                  <a:srgbClr val="FF0000"/>
                </a:solidFill>
              </a:rPr>
              <a:t>– variable activity</a:t>
            </a:r>
          </a:p>
        </p:txBody>
      </p:sp>
      <p:sp>
        <p:nvSpPr>
          <p:cNvPr id="3" name="Title 2">
            <a:extLst>
              <a:ext uri="{FF2B5EF4-FFF2-40B4-BE49-F238E27FC236}">
                <a16:creationId xmlns:a16="http://schemas.microsoft.com/office/drawing/2014/main" id="{87DC5A91-6F76-4FEE-86D7-28F8EC7142D8}"/>
              </a:ext>
            </a:extLst>
          </p:cNvPr>
          <p:cNvSpPr>
            <a:spLocks noGrp="1"/>
          </p:cNvSpPr>
          <p:nvPr>
            <p:ph type="title"/>
          </p:nvPr>
        </p:nvSpPr>
        <p:spPr/>
        <p:txBody>
          <a:bodyPr/>
          <a:lstStyle/>
          <a:p>
            <a:r>
              <a:rPr lang="en-US" sz="3600" dirty="0"/>
              <a:t>Amphotericin Spectrum of Activity</a:t>
            </a:r>
          </a:p>
        </p:txBody>
      </p:sp>
    </p:spTree>
    <p:extLst>
      <p:ext uri="{BB962C8B-B14F-4D97-AF65-F5344CB8AC3E}">
        <p14:creationId xmlns:p14="http://schemas.microsoft.com/office/powerpoint/2010/main" val="31694425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E5CBDA4-8484-4819-9641-38FCE54E6F01}"/>
              </a:ext>
            </a:extLst>
          </p:cNvPr>
          <p:cNvSpPr/>
          <p:nvPr/>
        </p:nvSpPr>
        <p:spPr>
          <a:xfrm>
            <a:off x="2826943" y="4762656"/>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7427A9DB-886E-42CF-8EF4-E5E74DDD736B}"/>
              </a:ext>
            </a:extLst>
          </p:cNvPr>
          <p:cNvSpPr txBox="1"/>
          <p:nvPr/>
        </p:nvSpPr>
        <p:spPr>
          <a:xfrm>
            <a:off x="2912804" y="4762229"/>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5" name="Textfeld 10">
            <a:extLst>
              <a:ext uri="{FF2B5EF4-FFF2-40B4-BE49-F238E27FC236}">
                <a16:creationId xmlns:a16="http://schemas.microsoft.com/office/drawing/2014/main" id="{BCB9E791-55F2-4EE4-A5C0-AF2C3E9B9545}"/>
              </a:ext>
            </a:extLst>
          </p:cNvPr>
          <p:cNvSpPr txBox="1"/>
          <p:nvPr/>
        </p:nvSpPr>
        <p:spPr>
          <a:xfrm>
            <a:off x="229918" y="1758910"/>
            <a:ext cx="8684165" cy="923330"/>
          </a:xfrm>
          <a:prstGeom prst="rect">
            <a:avLst/>
          </a:prstGeom>
          <a:noFill/>
        </p:spPr>
        <p:txBody>
          <a:bodyPr wrap="square" rtlCol="0">
            <a:spAutoFit/>
          </a:bodyPr>
          <a:lstStyle/>
          <a:p>
            <a:pPr algn="ctr" defTabSz="685800" fontAlgn="auto">
              <a:spcBef>
                <a:spcPts val="0"/>
              </a:spcBef>
              <a:spcAft>
                <a:spcPts val="0"/>
              </a:spcAft>
            </a:pPr>
            <a:r>
              <a:rPr lang="en-GB"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DAA class that ends with </a:t>
            </a:r>
            <a:r>
              <a:rPr lang="en-GB" sz="540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a:t>
            </a:r>
            <a:r>
              <a:rPr lang="en-GB" sz="5400" dirty="0" err="1">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previr</a:t>
            </a:r>
            <a:endParaRPr lang="en-GB" sz="540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31769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A97CE54-38B5-47AC-A0B9-979C930E1E08}"/>
              </a:ext>
            </a:extLst>
          </p:cNvPr>
          <p:cNvSpPr txBox="1"/>
          <p:nvPr/>
        </p:nvSpPr>
        <p:spPr>
          <a:xfrm>
            <a:off x="3647187" y="4824631"/>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$ 600</a:t>
            </a:r>
          </a:p>
        </p:txBody>
      </p:sp>
      <p:sp>
        <p:nvSpPr>
          <p:cNvPr id="4" name="Textfeld 3">
            <a:hlinkClick r:id="rId2" action="ppaction://hlinksldjump"/>
            <a:extLst>
              <a:ext uri="{FF2B5EF4-FFF2-40B4-BE49-F238E27FC236}">
                <a16:creationId xmlns:a16="http://schemas.microsoft.com/office/drawing/2014/main" id="{8CDBB829-B104-41D4-A120-E3CCBC274127}"/>
              </a:ext>
            </a:extLst>
          </p:cNvPr>
          <p:cNvSpPr txBox="1"/>
          <p:nvPr/>
        </p:nvSpPr>
        <p:spPr>
          <a:xfrm>
            <a:off x="-98211" y="1454477"/>
            <a:ext cx="9340418" cy="3416320"/>
          </a:xfrm>
          <a:prstGeom prst="rect">
            <a:avLst/>
          </a:prstGeom>
          <a:noFill/>
        </p:spPr>
        <p:txBody>
          <a:bodyPr wrap="square" rtlCol="0">
            <a:spAutoFit/>
          </a:bodyPr>
          <a:lstStyle/>
          <a:p>
            <a:pPr algn="ctr" defTabSz="685800" fontAlgn="auto">
              <a:spcBef>
                <a:spcPts val="0"/>
              </a:spcBef>
              <a:spcAft>
                <a:spcPts val="0"/>
              </a:spcAft>
            </a:pPr>
            <a:r>
              <a:rPr lang="de-AT" sz="36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NS</a:t>
            </a:r>
            <a:r>
              <a:rPr lang="de-AT" sz="360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3/4A</a:t>
            </a: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protease inhibitors?</a:t>
            </a:r>
          </a:p>
          <a:p>
            <a:pPr algn="ctr" defTabSz="685800" fontAlgn="auto">
              <a:spcBef>
                <a:spcPts val="0"/>
              </a:spcBef>
              <a:spcAft>
                <a:spcPts val="0"/>
              </a:spcAft>
            </a:pPr>
            <a:endPar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514350" indent="-514350" algn="ctr" defTabSz="685800" fontAlgn="auto">
              <a:spcBef>
                <a:spcPts val="0"/>
              </a:spcBef>
              <a:spcAft>
                <a:spcPts val="0"/>
              </a:spcAft>
              <a:buFont typeface="Arial" panose="020B0604020202020204"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E.g. Grazo</a:t>
            </a:r>
            <a:r>
              <a:rPr lang="de-AT" sz="360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previr</a:t>
            </a: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voxila</a:t>
            </a:r>
            <a:r>
              <a:rPr lang="de-AT" sz="360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previr</a:t>
            </a: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endParaRPr lang="de-AT" sz="360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endParaRPr>
          </a:p>
          <a:p>
            <a:pPr marL="514350" indent="-514350" algn="ctr" defTabSz="685800" fontAlgn="auto">
              <a:spcBef>
                <a:spcPts val="0"/>
              </a:spcBef>
              <a:spcAft>
                <a:spcPts val="0"/>
              </a:spcAft>
              <a:buFont typeface="Arial" panose="020B0604020202020204"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Less durable, low barrier to resistance </a:t>
            </a:r>
          </a:p>
          <a:p>
            <a:pPr algn="ctr" defTabSz="685800" fontAlgn="auto">
              <a:spcBef>
                <a:spcPts val="0"/>
              </a:spcBef>
              <a:spcAft>
                <a:spcPts val="0"/>
              </a:spcAft>
            </a:pPr>
            <a:endPar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18166169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4A07F70-AF57-4003-A624-4C18BA31D360}"/>
              </a:ext>
            </a:extLst>
          </p:cNvPr>
          <p:cNvSpPr/>
          <p:nvPr/>
        </p:nvSpPr>
        <p:spPr>
          <a:xfrm>
            <a:off x="2826943" y="5205898"/>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A620A0F2-23CF-4703-B375-4D07EF8E83D0}"/>
              </a:ext>
            </a:extLst>
          </p:cNvPr>
          <p:cNvSpPr txBox="1"/>
          <p:nvPr/>
        </p:nvSpPr>
        <p:spPr>
          <a:xfrm>
            <a:off x="2912804" y="5205471"/>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6" name="Textfeld 10">
            <a:extLst>
              <a:ext uri="{FF2B5EF4-FFF2-40B4-BE49-F238E27FC236}">
                <a16:creationId xmlns:a16="http://schemas.microsoft.com/office/drawing/2014/main" id="{743CCB0E-364E-4EAC-B43B-9000EF08CD46}"/>
              </a:ext>
            </a:extLst>
          </p:cNvPr>
          <p:cNvSpPr txBox="1"/>
          <p:nvPr/>
        </p:nvSpPr>
        <p:spPr>
          <a:xfrm>
            <a:off x="373204" y="1738203"/>
            <a:ext cx="8397588" cy="923330"/>
          </a:xfrm>
          <a:prstGeom prst="rect">
            <a:avLst/>
          </a:prstGeom>
          <a:noFill/>
        </p:spPr>
        <p:txBody>
          <a:bodyPr wrap="square" rtlCol="0">
            <a:spAutoFit/>
          </a:bodyPr>
          <a:lstStyle/>
          <a:p>
            <a:pPr algn="ctr" defTabSz="685800" fontAlgn="auto">
              <a:spcBef>
                <a:spcPts val="0"/>
              </a:spcBef>
              <a:spcAft>
                <a:spcPts val="0"/>
              </a:spcAft>
            </a:pPr>
            <a:r>
              <a:rPr lang="en-GB"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DAA class that ends with </a:t>
            </a:r>
            <a:r>
              <a:rPr lang="en-GB" sz="540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a:t>
            </a:r>
            <a:r>
              <a:rPr lang="en-GB" sz="5400" dirty="0" err="1">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asvir</a:t>
            </a:r>
            <a:endParaRPr lang="en-GB" sz="540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171347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C57F0D2-DA08-4621-B610-6D5EC70DEF10}"/>
              </a:ext>
            </a:extLst>
          </p:cNvPr>
          <p:cNvSpPr txBox="1"/>
          <p:nvPr/>
        </p:nvSpPr>
        <p:spPr>
          <a:xfrm>
            <a:off x="3647187" y="4824631"/>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$ 800</a:t>
            </a:r>
          </a:p>
        </p:txBody>
      </p:sp>
      <p:sp>
        <p:nvSpPr>
          <p:cNvPr id="4" name="Textfeld 3">
            <a:hlinkClick r:id="rId2" action="ppaction://hlinksldjump"/>
            <a:extLst>
              <a:ext uri="{FF2B5EF4-FFF2-40B4-BE49-F238E27FC236}">
                <a16:creationId xmlns:a16="http://schemas.microsoft.com/office/drawing/2014/main" id="{D324DA31-4042-4CCA-8F30-A8C4138FBF2A}"/>
              </a:ext>
            </a:extLst>
          </p:cNvPr>
          <p:cNvSpPr txBox="1"/>
          <p:nvPr/>
        </p:nvSpPr>
        <p:spPr>
          <a:xfrm>
            <a:off x="218974" y="1310098"/>
            <a:ext cx="8706050" cy="3970318"/>
          </a:xfrm>
          <a:prstGeom prst="rect">
            <a:avLst/>
          </a:prstGeom>
          <a:noFill/>
        </p:spPr>
        <p:txBody>
          <a:bodyPr wrap="square" rtlCol="0">
            <a:spAutoFit/>
          </a:bodyPr>
          <a:lstStyle/>
          <a:p>
            <a:pPr algn="ctr" defTabSz="685800" fontAlgn="auto">
              <a:spcBef>
                <a:spcPts val="0"/>
              </a:spcBef>
              <a:spcAft>
                <a:spcPts val="0"/>
              </a:spcAft>
            </a:pPr>
            <a:r>
              <a:rPr lang="de-AT" sz="36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NS</a:t>
            </a:r>
            <a:r>
              <a:rPr lang="de-AT" sz="360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5A</a:t>
            </a: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polymerase inhibitors?</a:t>
            </a:r>
          </a:p>
          <a:p>
            <a:pPr algn="ctr" defTabSz="685800" fontAlgn="auto">
              <a:spcBef>
                <a:spcPts val="0"/>
              </a:spcBef>
              <a:spcAft>
                <a:spcPts val="0"/>
              </a:spcAft>
            </a:pPr>
            <a:endPar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514350" indent="-514350" algn="ctr" defTabSz="685800" fontAlgn="auto">
              <a:spcBef>
                <a:spcPts val="0"/>
              </a:spcBef>
              <a:spcAft>
                <a:spcPts val="0"/>
              </a:spcAft>
              <a:buFont typeface="Arial" panose="020B0604020202020204"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E.g. Ledip</a:t>
            </a:r>
            <a:r>
              <a:rPr lang="de-AT" sz="3600" u="sng"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as</a:t>
            </a:r>
            <a:r>
              <a:rPr lang="de-AT" sz="360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vir</a:t>
            </a: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elb</a:t>
            </a:r>
            <a:r>
              <a:rPr lang="de-AT" sz="3600" u="sng"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as</a:t>
            </a:r>
            <a:r>
              <a:rPr lang="de-AT" sz="360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vir</a:t>
            </a: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velpat</a:t>
            </a:r>
            <a:r>
              <a:rPr lang="de-AT" sz="3600" u="sng"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as</a:t>
            </a:r>
            <a:r>
              <a:rPr lang="de-AT" sz="360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vir</a:t>
            </a: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pibrent</a:t>
            </a:r>
            <a:r>
              <a:rPr lang="de-AT" sz="3600" u="sng"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as</a:t>
            </a:r>
            <a:r>
              <a:rPr lang="de-AT" sz="360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vir</a:t>
            </a:r>
          </a:p>
          <a:p>
            <a:pPr marL="514350" indent="-514350" algn="ctr" defTabSz="685800" fontAlgn="auto">
              <a:spcBef>
                <a:spcPts val="0"/>
              </a:spcBef>
              <a:spcAft>
                <a:spcPts val="0"/>
              </a:spcAft>
              <a:buFont typeface="Arial" panose="020B0604020202020204"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Least durable, lowest barrier to resistance </a:t>
            </a:r>
          </a:p>
          <a:p>
            <a:pPr algn="ctr" defTabSz="685800" fontAlgn="auto">
              <a:spcBef>
                <a:spcPts val="0"/>
              </a:spcBef>
              <a:spcAft>
                <a:spcPts val="0"/>
              </a:spcAft>
            </a:pPr>
            <a:endPar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1100410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1BB7C6B9-15B6-4B75-84BA-21602947AC37}"/>
              </a:ext>
            </a:extLst>
          </p:cNvPr>
          <p:cNvSpPr/>
          <p:nvPr/>
        </p:nvSpPr>
        <p:spPr>
          <a:xfrm>
            <a:off x="2826943" y="4816149"/>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13" name="Textfeld 12">
            <a:hlinkClick r:id="rId2" action="ppaction://hlinksldjump"/>
            <a:extLst>
              <a:ext uri="{FF2B5EF4-FFF2-40B4-BE49-F238E27FC236}">
                <a16:creationId xmlns:a16="http://schemas.microsoft.com/office/drawing/2014/main" id="{8C2DC9DD-9DBB-4221-8AF0-57200923CDA8}"/>
              </a:ext>
            </a:extLst>
          </p:cNvPr>
          <p:cNvSpPr txBox="1"/>
          <p:nvPr/>
        </p:nvSpPr>
        <p:spPr>
          <a:xfrm>
            <a:off x="2912804" y="4806984"/>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5" name="Textfeld 10">
            <a:extLst>
              <a:ext uri="{FF2B5EF4-FFF2-40B4-BE49-F238E27FC236}">
                <a16:creationId xmlns:a16="http://schemas.microsoft.com/office/drawing/2014/main" id="{CA5D3552-52A9-4222-A804-2205364E7F80}"/>
              </a:ext>
            </a:extLst>
          </p:cNvPr>
          <p:cNvSpPr txBox="1"/>
          <p:nvPr/>
        </p:nvSpPr>
        <p:spPr>
          <a:xfrm>
            <a:off x="373204" y="1738203"/>
            <a:ext cx="8397588" cy="923330"/>
          </a:xfrm>
          <a:prstGeom prst="rect">
            <a:avLst/>
          </a:prstGeom>
          <a:noFill/>
        </p:spPr>
        <p:txBody>
          <a:bodyPr wrap="square" rtlCol="0">
            <a:spAutoFit/>
          </a:bodyPr>
          <a:lstStyle/>
          <a:p>
            <a:pPr algn="ctr" defTabSz="685800" fontAlgn="auto">
              <a:spcBef>
                <a:spcPts val="0"/>
              </a:spcBef>
              <a:spcAft>
                <a:spcPts val="0"/>
              </a:spcAft>
            </a:pPr>
            <a:r>
              <a:rPr lang="en-GB"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DAA class that ends with </a:t>
            </a:r>
            <a:r>
              <a:rPr lang="en-GB" sz="540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a:t>
            </a:r>
            <a:r>
              <a:rPr lang="en-GB" sz="5400" dirty="0" err="1">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buvir</a:t>
            </a:r>
            <a:endParaRPr lang="en-GB" sz="540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93188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57B6FF5-21D1-449C-8E97-D8C0A153D089}"/>
              </a:ext>
            </a:extLst>
          </p:cNvPr>
          <p:cNvSpPr txBox="1"/>
          <p:nvPr/>
        </p:nvSpPr>
        <p:spPr>
          <a:xfrm>
            <a:off x="3482189" y="5113518"/>
            <a:ext cx="2179622"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$ 1000</a:t>
            </a:r>
          </a:p>
        </p:txBody>
      </p:sp>
      <p:sp>
        <p:nvSpPr>
          <p:cNvPr id="5" name="Textfeld 3">
            <a:hlinkClick r:id="rId2" action="ppaction://hlinksldjump"/>
            <a:extLst>
              <a:ext uri="{FF2B5EF4-FFF2-40B4-BE49-F238E27FC236}">
                <a16:creationId xmlns:a16="http://schemas.microsoft.com/office/drawing/2014/main" id="{9D44E944-5F43-45E9-94F6-576D0089294A}"/>
              </a:ext>
            </a:extLst>
          </p:cNvPr>
          <p:cNvSpPr txBox="1"/>
          <p:nvPr/>
        </p:nvSpPr>
        <p:spPr>
          <a:xfrm>
            <a:off x="-196418" y="1203759"/>
            <a:ext cx="9340418" cy="3831818"/>
          </a:xfrm>
          <a:prstGeom prst="rect">
            <a:avLst/>
          </a:prstGeom>
          <a:noFill/>
        </p:spPr>
        <p:txBody>
          <a:bodyPr wrap="square" rtlCol="0">
            <a:spAutoFit/>
          </a:bodyPr>
          <a:lstStyle/>
          <a:p>
            <a:pPr algn="ctr" defTabSz="685800" fontAlgn="auto">
              <a:spcBef>
                <a:spcPts val="0"/>
              </a:spcBef>
              <a:spcAft>
                <a:spcPts val="0"/>
              </a:spcAft>
            </a:pPr>
            <a:r>
              <a:rPr lang="de-AT" sz="405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NS</a:t>
            </a:r>
            <a:r>
              <a:rPr lang="de-AT" sz="405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5B</a:t>
            </a:r>
            <a:r>
              <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polymerase inhibitors?</a:t>
            </a:r>
          </a:p>
          <a:p>
            <a:pPr algn="ctr" defTabSz="685800" fontAlgn="auto">
              <a:spcBef>
                <a:spcPts val="0"/>
              </a:spcBef>
              <a:spcAft>
                <a:spcPts val="0"/>
              </a:spcAft>
            </a:pPr>
            <a:endPar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514350" indent="-514350" algn="ctr" defTabSz="685800" fontAlgn="auto">
              <a:spcBef>
                <a:spcPts val="0"/>
              </a:spcBef>
              <a:spcAft>
                <a:spcPts val="0"/>
              </a:spcAft>
              <a:buFont typeface="Arial" panose="020B0604020202020204" pitchFamily="34" charset="0"/>
              <a:buChar char="•"/>
            </a:pPr>
            <a:r>
              <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E.g. Sofos</a:t>
            </a:r>
            <a:r>
              <a:rPr lang="de-AT" sz="4050" u="sng"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bu</a:t>
            </a:r>
            <a:r>
              <a:rPr lang="de-AT" sz="405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vir</a:t>
            </a:r>
            <a:r>
              <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dasa</a:t>
            </a:r>
            <a:r>
              <a:rPr lang="de-AT" sz="4050" u="sng"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bu</a:t>
            </a:r>
            <a:r>
              <a:rPr lang="de-AT" sz="405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vir</a:t>
            </a:r>
          </a:p>
          <a:p>
            <a:pPr marL="514350" indent="-514350" algn="ctr" defTabSz="685800" fontAlgn="auto">
              <a:spcBef>
                <a:spcPts val="0"/>
              </a:spcBef>
              <a:spcAft>
                <a:spcPts val="0"/>
              </a:spcAft>
              <a:buFont typeface="Arial" panose="020B0604020202020204" pitchFamily="34" charset="0"/>
              <a:buChar char="•"/>
            </a:pPr>
            <a:r>
              <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Most durable, highest barrier to resistance </a:t>
            </a:r>
          </a:p>
          <a:p>
            <a:pPr algn="ctr" defTabSz="685800" fontAlgn="auto">
              <a:spcBef>
                <a:spcPts val="0"/>
              </a:spcBef>
              <a:spcAft>
                <a:spcPts val="0"/>
              </a:spcAft>
            </a:pPr>
            <a:endPar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42925218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9152FC92-B85D-496C-81FA-F4AC78574A59}"/>
              </a:ext>
            </a:extLst>
          </p:cNvPr>
          <p:cNvSpPr/>
          <p:nvPr/>
        </p:nvSpPr>
        <p:spPr>
          <a:xfrm>
            <a:off x="2826943" y="5049727"/>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13" name="Textfeld 12">
            <a:hlinkClick r:id="rId2" action="ppaction://hlinksldjump"/>
            <a:extLst>
              <a:ext uri="{FF2B5EF4-FFF2-40B4-BE49-F238E27FC236}">
                <a16:creationId xmlns:a16="http://schemas.microsoft.com/office/drawing/2014/main" id="{52CEFC87-197F-4BEA-9DB4-AD11885D1588}"/>
              </a:ext>
            </a:extLst>
          </p:cNvPr>
          <p:cNvSpPr txBox="1"/>
          <p:nvPr/>
        </p:nvSpPr>
        <p:spPr>
          <a:xfrm>
            <a:off x="2912804" y="5054973"/>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21349787-C97F-42FB-86D0-D772EE0CBEE0}"/>
              </a:ext>
            </a:extLst>
          </p:cNvPr>
          <p:cNvSpPr txBox="1"/>
          <p:nvPr/>
        </p:nvSpPr>
        <p:spPr>
          <a:xfrm>
            <a:off x="998660" y="1447224"/>
            <a:ext cx="7146675" cy="2585323"/>
          </a:xfrm>
          <a:prstGeom prst="rect">
            <a:avLst/>
          </a:prstGeom>
          <a:noFill/>
        </p:spPr>
        <p:txBody>
          <a:bodyPr wrap="square" rtlCol="0">
            <a:spAutoFit/>
          </a:bodyPr>
          <a:lstStyle/>
          <a:p>
            <a:pPr algn="ctr" defTabSz="685800" fontAlgn="auto">
              <a:spcBef>
                <a:spcPts val="0"/>
              </a:spcBef>
              <a:spcAft>
                <a:spcPts val="0"/>
              </a:spcAft>
            </a:pPr>
            <a:r>
              <a:rPr lang="de-AT"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Preferred regimen for Post-Exposure Prophylaxis</a:t>
            </a:r>
            <a:endParaRPr lang="en-GB" sz="21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265240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E2BDADF-C529-4875-82F8-8610C95494FD}"/>
              </a:ext>
            </a:extLst>
          </p:cNvPr>
          <p:cNvSpPr txBox="1"/>
          <p:nvPr/>
        </p:nvSpPr>
        <p:spPr>
          <a:xfrm>
            <a:off x="3647187" y="4728225"/>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$ 200</a:t>
            </a:r>
          </a:p>
        </p:txBody>
      </p:sp>
      <p:sp>
        <p:nvSpPr>
          <p:cNvPr id="9" name="Textfeld 8">
            <a:hlinkClick r:id="rId2" action="ppaction://hlinksldjump"/>
            <a:extLst>
              <a:ext uri="{FF2B5EF4-FFF2-40B4-BE49-F238E27FC236}">
                <a16:creationId xmlns:a16="http://schemas.microsoft.com/office/drawing/2014/main" id="{704E2314-558A-4512-B82F-3D1E4B61802A}"/>
              </a:ext>
            </a:extLst>
          </p:cNvPr>
          <p:cNvSpPr txBox="1"/>
          <p:nvPr/>
        </p:nvSpPr>
        <p:spPr>
          <a:xfrm>
            <a:off x="1465528" y="1327013"/>
            <a:ext cx="6212941" cy="2862322"/>
          </a:xfrm>
          <a:prstGeom prst="rect">
            <a:avLst/>
          </a:prstGeom>
          <a:noFill/>
        </p:spPr>
        <p:txBody>
          <a:bodyPr wrap="square" rtlCol="0">
            <a:spAutoFit/>
          </a:bodyPr>
          <a:lstStyle/>
          <a:p>
            <a:pPr algn="ctr" defTabSz="685800" fontAlgn="auto">
              <a:spcBef>
                <a:spcPts val="0"/>
              </a:spcBef>
              <a:spcAft>
                <a:spcPts val="0"/>
              </a:spcAft>
            </a:pPr>
            <a:r>
              <a:rPr lang="de-AT" sz="45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endParaRPr lang="de-AT" sz="45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defTabSz="685800" fontAlgn="auto">
              <a:spcBef>
                <a:spcPts val="0"/>
              </a:spcBef>
              <a:spcAft>
                <a:spcPts val="0"/>
              </a:spcAft>
            </a:pPr>
            <a:r>
              <a:rPr lang="de-AT" sz="45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DTG plus FTC/TDF?</a:t>
            </a:r>
          </a:p>
        </p:txBody>
      </p:sp>
    </p:spTree>
    <p:extLst>
      <p:ext uri="{BB962C8B-B14F-4D97-AF65-F5344CB8AC3E}">
        <p14:creationId xmlns:p14="http://schemas.microsoft.com/office/powerpoint/2010/main" val="8547756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889D11D-8C58-495F-AF14-EE3186614B2E}"/>
              </a:ext>
            </a:extLst>
          </p:cNvPr>
          <p:cNvSpPr/>
          <p:nvPr/>
        </p:nvSpPr>
        <p:spPr>
          <a:xfrm>
            <a:off x="2826943" y="4813480"/>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1341159D-E67B-4BEC-BDFD-32683A6B2462}"/>
              </a:ext>
            </a:extLst>
          </p:cNvPr>
          <p:cNvSpPr txBox="1"/>
          <p:nvPr/>
        </p:nvSpPr>
        <p:spPr>
          <a:xfrm>
            <a:off x="2912804" y="4804315"/>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739C58C-5FCD-4DDA-88C7-B5B7B15DF94C}"/>
              </a:ext>
            </a:extLst>
          </p:cNvPr>
          <p:cNvSpPr txBox="1"/>
          <p:nvPr/>
        </p:nvSpPr>
        <p:spPr>
          <a:xfrm>
            <a:off x="998660" y="1750453"/>
            <a:ext cx="7146675" cy="1754326"/>
          </a:xfrm>
          <a:prstGeom prst="rect">
            <a:avLst/>
          </a:prstGeom>
          <a:noFill/>
        </p:spPr>
        <p:txBody>
          <a:bodyPr wrap="square" rtlCol="0">
            <a:spAutoFit/>
          </a:bodyPr>
          <a:lstStyle/>
          <a:p>
            <a:pPr algn="ctr" defTabSz="685800" fontAlgn="auto">
              <a:spcBef>
                <a:spcPts val="0"/>
              </a:spcBef>
              <a:spcAft>
                <a:spcPts val="0"/>
              </a:spcAft>
            </a:pPr>
            <a:r>
              <a:rPr lang="de-AT"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ARV that is dosed differently for HIV vs HBV</a:t>
            </a:r>
            <a:endParaRPr lang="en-GB" sz="21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16164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48976F05-955C-45E8-BC9E-EAB56022F564}"/>
              </a:ext>
            </a:extLst>
          </p:cNvPr>
          <p:cNvSpPr txBox="1"/>
          <p:nvPr/>
        </p:nvSpPr>
        <p:spPr>
          <a:xfrm>
            <a:off x="3647188" y="4920933"/>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$ 400</a:t>
            </a:r>
          </a:p>
        </p:txBody>
      </p:sp>
      <p:sp>
        <p:nvSpPr>
          <p:cNvPr id="9" name="Textfeld 8">
            <a:hlinkClick r:id="rId2" action="ppaction://hlinksldjump"/>
            <a:extLst>
              <a:ext uri="{FF2B5EF4-FFF2-40B4-BE49-F238E27FC236}">
                <a16:creationId xmlns:a16="http://schemas.microsoft.com/office/drawing/2014/main" id="{51DCC840-90F6-4592-BA16-276AE580617D}"/>
              </a:ext>
            </a:extLst>
          </p:cNvPr>
          <p:cNvSpPr txBox="1"/>
          <p:nvPr/>
        </p:nvSpPr>
        <p:spPr>
          <a:xfrm>
            <a:off x="574590" y="1203140"/>
            <a:ext cx="7976286" cy="4247317"/>
          </a:xfrm>
          <a:prstGeom prst="rect">
            <a:avLst/>
          </a:prstGeom>
          <a:noFill/>
        </p:spPr>
        <p:txBody>
          <a:bodyPr wrap="square" rtlCol="0">
            <a:spAutoFit/>
          </a:bodyPr>
          <a:lstStyle/>
          <a:p>
            <a:pPr algn="ctr" defTabSz="685800" fontAlgn="auto">
              <a:spcBef>
                <a:spcPts val="0"/>
              </a:spcBef>
              <a:spcAft>
                <a:spcPts val="0"/>
              </a:spcAft>
            </a:pPr>
            <a:r>
              <a:rPr lang="de-AT" sz="45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45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lamivudine (3TC)?</a:t>
            </a:r>
          </a:p>
          <a:p>
            <a:pPr algn="ctr" defTabSz="685800" fontAlgn="auto">
              <a:spcBef>
                <a:spcPts val="0"/>
              </a:spcBef>
              <a:spcAft>
                <a:spcPts val="0"/>
              </a:spcAft>
            </a:pPr>
            <a:endParaRPr lang="de-AT" sz="45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642938" indent="-642938" algn="ctr" defTabSz="685800" fontAlgn="auto">
              <a:spcBef>
                <a:spcPts val="0"/>
              </a:spcBef>
              <a:spcAft>
                <a:spcPts val="0"/>
              </a:spcAft>
              <a:buFont typeface="Arial" panose="020B0604020202020204" pitchFamily="34" charset="0"/>
              <a:buChar char="•"/>
            </a:pPr>
            <a:r>
              <a:rPr lang="de-AT" sz="45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HBV = 100mg daily</a:t>
            </a:r>
          </a:p>
          <a:p>
            <a:pPr marL="642938" indent="-642938" algn="ctr" defTabSz="685800" fontAlgn="auto">
              <a:spcBef>
                <a:spcPts val="0"/>
              </a:spcBef>
              <a:spcAft>
                <a:spcPts val="0"/>
              </a:spcAft>
              <a:buFont typeface="Arial" panose="020B0604020202020204" pitchFamily="34" charset="0"/>
              <a:buChar char="•"/>
            </a:pPr>
            <a:r>
              <a:rPr lang="de-AT" sz="45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HIV = 300mg daily</a:t>
            </a:r>
          </a:p>
          <a:p>
            <a:pPr algn="ctr" defTabSz="685800" fontAlgn="auto">
              <a:spcBef>
                <a:spcPts val="0"/>
              </a:spcBef>
              <a:spcAft>
                <a:spcPts val="0"/>
              </a:spcAft>
            </a:pPr>
            <a:endParaRPr lang="de-AT" sz="4500" b="1"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8795778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B82E87-4303-40B1-A1FF-D8C367491E37}"/>
              </a:ext>
            </a:extLst>
          </p:cNvPr>
          <p:cNvSpPr>
            <a:spLocks noGrp="1"/>
          </p:cNvSpPr>
          <p:nvPr>
            <p:ph idx="1"/>
          </p:nvPr>
        </p:nvSpPr>
        <p:spPr/>
        <p:txBody>
          <a:bodyPr/>
          <a:lstStyle/>
          <a:p>
            <a:r>
              <a:rPr lang="en-US" i="1" dirty="0"/>
              <a:t>Aspergillus spp. </a:t>
            </a:r>
          </a:p>
          <a:p>
            <a:pPr lvl="1"/>
            <a:r>
              <a:rPr lang="en-US" i="1" dirty="0"/>
              <a:t>Aspergillus fumigatus</a:t>
            </a:r>
          </a:p>
          <a:p>
            <a:pPr lvl="1"/>
            <a:r>
              <a:rPr lang="en-US" i="1" dirty="0"/>
              <a:t>Aspergillus </a:t>
            </a:r>
            <a:r>
              <a:rPr lang="en-US" i="1" dirty="0" err="1"/>
              <a:t>niger</a:t>
            </a:r>
            <a:endParaRPr lang="en-US" i="1" dirty="0"/>
          </a:p>
          <a:p>
            <a:pPr lvl="1"/>
            <a:r>
              <a:rPr lang="en-US" i="1" dirty="0"/>
              <a:t>Aspergillus flavus </a:t>
            </a:r>
          </a:p>
          <a:p>
            <a:pPr lvl="2"/>
            <a:r>
              <a:rPr lang="en-US" i="1" dirty="0">
                <a:solidFill>
                  <a:srgbClr val="FF0000"/>
                </a:solidFill>
              </a:rPr>
              <a:t>Aspergillus </a:t>
            </a:r>
            <a:r>
              <a:rPr lang="en-US" i="1" dirty="0" err="1">
                <a:solidFill>
                  <a:srgbClr val="FF0000"/>
                </a:solidFill>
              </a:rPr>
              <a:t>terreus</a:t>
            </a:r>
            <a:r>
              <a:rPr lang="en-US" i="1" dirty="0">
                <a:solidFill>
                  <a:srgbClr val="FF0000"/>
                </a:solidFill>
              </a:rPr>
              <a:t> </a:t>
            </a:r>
            <a:r>
              <a:rPr lang="en-US" dirty="0">
                <a:solidFill>
                  <a:srgbClr val="FF0000"/>
                </a:solidFill>
              </a:rPr>
              <a:t>is amphotericin resistant!</a:t>
            </a:r>
          </a:p>
        </p:txBody>
      </p:sp>
      <p:sp>
        <p:nvSpPr>
          <p:cNvPr id="3" name="Title 2">
            <a:extLst>
              <a:ext uri="{FF2B5EF4-FFF2-40B4-BE49-F238E27FC236}">
                <a16:creationId xmlns:a16="http://schemas.microsoft.com/office/drawing/2014/main" id="{F81C5140-66E0-43D3-A6D0-EFB3C0649D9E}"/>
              </a:ext>
            </a:extLst>
          </p:cNvPr>
          <p:cNvSpPr>
            <a:spLocks noGrp="1"/>
          </p:cNvSpPr>
          <p:nvPr>
            <p:ph type="title"/>
          </p:nvPr>
        </p:nvSpPr>
        <p:spPr/>
        <p:txBody>
          <a:bodyPr/>
          <a:lstStyle/>
          <a:p>
            <a:r>
              <a:rPr lang="en-US" sz="3600" dirty="0"/>
              <a:t>Amphotericin Spectrum of Activity</a:t>
            </a:r>
          </a:p>
        </p:txBody>
      </p:sp>
    </p:spTree>
    <p:extLst>
      <p:ext uri="{BB962C8B-B14F-4D97-AF65-F5344CB8AC3E}">
        <p14:creationId xmlns:p14="http://schemas.microsoft.com/office/powerpoint/2010/main" val="38870556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E99F966-411B-48D5-81DD-644A3F19C848}"/>
              </a:ext>
            </a:extLst>
          </p:cNvPr>
          <p:cNvSpPr/>
          <p:nvPr/>
        </p:nvSpPr>
        <p:spPr>
          <a:xfrm>
            <a:off x="2826943" y="4765014"/>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0F7D7095-B2DA-46D2-AEC2-E71AFD043A0E}"/>
              </a:ext>
            </a:extLst>
          </p:cNvPr>
          <p:cNvSpPr txBox="1"/>
          <p:nvPr/>
        </p:nvSpPr>
        <p:spPr>
          <a:xfrm>
            <a:off x="2912804" y="4755849"/>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0DD7D9F-8294-4267-A353-0B23FC14A760}"/>
              </a:ext>
            </a:extLst>
          </p:cNvPr>
          <p:cNvSpPr txBox="1"/>
          <p:nvPr/>
        </p:nvSpPr>
        <p:spPr>
          <a:xfrm>
            <a:off x="998660" y="1703158"/>
            <a:ext cx="7146675" cy="2585323"/>
          </a:xfrm>
          <a:prstGeom prst="rect">
            <a:avLst/>
          </a:prstGeom>
          <a:noFill/>
        </p:spPr>
        <p:txBody>
          <a:bodyPr wrap="square" rtlCol="0">
            <a:spAutoFit/>
          </a:bodyPr>
          <a:lstStyle/>
          <a:p>
            <a:pPr algn="ctr" defTabSz="685800" fontAlgn="auto">
              <a:spcBef>
                <a:spcPts val="0"/>
              </a:spcBef>
              <a:spcAft>
                <a:spcPts val="0"/>
              </a:spcAft>
            </a:pPr>
            <a:r>
              <a:rPr lang="en-US"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Names of currently available long-acting IM injectable ARVs for HIV</a:t>
            </a:r>
            <a:endParaRPr lang="en-GB"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1321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B9630FA-ECFA-4A97-AD7E-A2BDAC46B708}"/>
              </a:ext>
            </a:extLst>
          </p:cNvPr>
          <p:cNvSpPr txBox="1"/>
          <p:nvPr/>
        </p:nvSpPr>
        <p:spPr>
          <a:xfrm>
            <a:off x="3647187" y="4990667"/>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$ 600</a:t>
            </a:r>
          </a:p>
        </p:txBody>
      </p:sp>
      <p:sp>
        <p:nvSpPr>
          <p:cNvPr id="9" name="Textfeld 8">
            <a:hlinkClick r:id="rId2" action="ppaction://hlinksldjump"/>
            <a:extLst>
              <a:ext uri="{FF2B5EF4-FFF2-40B4-BE49-F238E27FC236}">
                <a16:creationId xmlns:a16="http://schemas.microsoft.com/office/drawing/2014/main" id="{6590273D-AFE4-42B2-9559-4C2657FCEBC8}"/>
              </a:ext>
            </a:extLst>
          </p:cNvPr>
          <p:cNvSpPr txBox="1"/>
          <p:nvPr/>
        </p:nvSpPr>
        <p:spPr>
          <a:xfrm>
            <a:off x="490890" y="1040614"/>
            <a:ext cx="7919185" cy="3970318"/>
          </a:xfrm>
          <a:prstGeom prst="rect">
            <a:avLst/>
          </a:prstGeom>
          <a:noFill/>
        </p:spPr>
        <p:txBody>
          <a:bodyPr wrap="square" rtlCol="0">
            <a:spAutoFit/>
          </a:bodyPr>
          <a:lstStyle/>
          <a:p>
            <a:pPr algn="ctr" defTabSz="685800" fontAlgn="auto">
              <a:spcBef>
                <a:spcPts val="0"/>
              </a:spcBef>
              <a:spcAft>
                <a:spcPts val="0"/>
              </a:spcAft>
            </a:pPr>
            <a:r>
              <a:rPr lang="de-AT" sz="36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cabotegravir and rilpivirine?</a:t>
            </a:r>
          </a:p>
          <a:p>
            <a:pPr algn="ctr" defTabSz="685800" fontAlgn="auto">
              <a:spcBef>
                <a:spcPts val="0"/>
              </a:spcBef>
              <a:spcAft>
                <a:spcPts val="0"/>
              </a:spcAft>
            </a:pPr>
            <a:endPar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642938" indent="-642938" algn="ctr" defTabSz="685800" fontAlgn="auto">
              <a:spcBef>
                <a:spcPts val="0"/>
              </a:spcBef>
              <a:spcAft>
                <a:spcPts val="0"/>
              </a:spcAft>
              <a:buFont typeface="Arial" panose="020B0604020202020204"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Oral lead-in therapy required</a:t>
            </a:r>
          </a:p>
          <a:p>
            <a:pPr marL="642938" indent="-642938" algn="ctr" defTabSz="685800" fontAlgn="auto">
              <a:spcBef>
                <a:spcPts val="0"/>
              </a:spcBef>
              <a:spcAft>
                <a:spcPts val="0"/>
              </a:spcAft>
              <a:buFont typeface="Arial" panose="020B0604020202020204" pitchFamily="34" charset="0"/>
              <a:buChar char="•"/>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FLAIR extension study: direct to inject, similar adverse event profile and virologic suppression </a:t>
            </a:r>
          </a:p>
        </p:txBody>
      </p:sp>
    </p:spTree>
    <p:extLst>
      <p:ext uri="{BB962C8B-B14F-4D97-AF65-F5344CB8AC3E}">
        <p14:creationId xmlns:p14="http://schemas.microsoft.com/office/powerpoint/2010/main" val="15727215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FFFCCA5-C1C2-439C-9B5E-115DDFFA3C17}"/>
              </a:ext>
            </a:extLst>
          </p:cNvPr>
          <p:cNvSpPr/>
          <p:nvPr/>
        </p:nvSpPr>
        <p:spPr>
          <a:xfrm>
            <a:off x="2826943" y="4712722"/>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BFCEAFEC-5F81-4E1B-992D-005630F1B972}"/>
              </a:ext>
            </a:extLst>
          </p:cNvPr>
          <p:cNvSpPr txBox="1"/>
          <p:nvPr/>
        </p:nvSpPr>
        <p:spPr>
          <a:xfrm>
            <a:off x="2912804" y="4703557"/>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A7994AA-19DB-4306-858F-C71D2AD37359}"/>
              </a:ext>
            </a:extLst>
          </p:cNvPr>
          <p:cNvSpPr txBox="1"/>
          <p:nvPr/>
        </p:nvSpPr>
        <p:spPr>
          <a:xfrm>
            <a:off x="490889" y="1095476"/>
            <a:ext cx="8099659" cy="2862322"/>
          </a:xfrm>
          <a:prstGeom prst="rect">
            <a:avLst/>
          </a:prstGeom>
          <a:noFill/>
        </p:spPr>
        <p:txBody>
          <a:bodyPr wrap="square" rtlCol="0">
            <a:spAutoFit/>
          </a:bodyPr>
          <a:lstStyle/>
          <a:p>
            <a:pPr algn="ctr" defTabSz="685800" fontAlgn="auto">
              <a:spcBef>
                <a:spcPts val="0"/>
              </a:spcBef>
              <a:spcAft>
                <a:spcPts val="0"/>
              </a:spcAft>
            </a:pPr>
            <a:r>
              <a:rPr lang="de-AT" sz="3600" b="1"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Name the chemist</a:t>
            </a: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a:p>
            <a:pPr algn="ctr" defTabSz="685800" fontAlgn="auto">
              <a:spcBef>
                <a:spcPts val="0"/>
              </a:spcBef>
              <a:spcAft>
                <a:spcPts val="0"/>
              </a:spcAft>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Main research focused on hepatitis drug discovery, co-recipient of Lasker-DeBakey Clinical Medical Research Award, has a hepatitis C drug named after him</a:t>
            </a:r>
            <a:endParaRPr lang="en-GB"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262755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E8F8D88-F120-4F6C-8529-5405E574936B}"/>
              </a:ext>
            </a:extLst>
          </p:cNvPr>
          <p:cNvSpPr txBox="1"/>
          <p:nvPr/>
        </p:nvSpPr>
        <p:spPr>
          <a:xfrm>
            <a:off x="3647187" y="4824631"/>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$ 800</a:t>
            </a:r>
          </a:p>
        </p:txBody>
      </p:sp>
      <p:sp>
        <p:nvSpPr>
          <p:cNvPr id="9" name="Textfeld 8">
            <a:hlinkClick r:id="rId2" action="ppaction://hlinksldjump"/>
            <a:extLst>
              <a:ext uri="{FF2B5EF4-FFF2-40B4-BE49-F238E27FC236}">
                <a16:creationId xmlns:a16="http://schemas.microsoft.com/office/drawing/2014/main" id="{3FAD3B6F-F707-426D-8B6A-472E10E1DFE1}"/>
              </a:ext>
            </a:extLst>
          </p:cNvPr>
          <p:cNvSpPr txBox="1"/>
          <p:nvPr/>
        </p:nvSpPr>
        <p:spPr>
          <a:xfrm>
            <a:off x="406666" y="1292896"/>
            <a:ext cx="8330665" cy="3554819"/>
          </a:xfrm>
          <a:prstGeom prst="rect">
            <a:avLst/>
          </a:prstGeom>
          <a:noFill/>
        </p:spPr>
        <p:txBody>
          <a:bodyPr wrap="square" rtlCol="0">
            <a:spAutoFit/>
          </a:bodyPr>
          <a:lstStyle/>
          <a:p>
            <a:pPr algn="ctr" defTabSz="685800" fontAlgn="auto">
              <a:spcBef>
                <a:spcPts val="0"/>
              </a:spcBef>
              <a:spcAft>
                <a:spcPts val="0"/>
              </a:spcAft>
            </a:pPr>
            <a:r>
              <a:rPr lang="de-AT" sz="375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7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 is Michael J. Sofia?</a:t>
            </a:r>
          </a:p>
          <a:p>
            <a:pPr algn="ctr" defTabSz="685800" fontAlgn="auto">
              <a:spcBef>
                <a:spcPts val="0"/>
              </a:spcBef>
              <a:spcAft>
                <a:spcPts val="0"/>
              </a:spcAft>
            </a:pPr>
            <a:endParaRPr lang="de-AT" sz="37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642938" indent="-642938" algn="ctr" defTabSz="685800" fontAlgn="auto">
              <a:spcBef>
                <a:spcPts val="0"/>
              </a:spcBef>
              <a:spcAft>
                <a:spcPts val="0"/>
              </a:spcAft>
              <a:buFont typeface="Arial" panose="020B0604020202020204" pitchFamily="34" charset="0"/>
              <a:buChar char="•"/>
            </a:pPr>
            <a:r>
              <a:rPr lang="de-AT" sz="37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Determined how to mask </a:t>
            </a:r>
            <a:r>
              <a:rPr lang="de-AT" sz="3750"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sof</a:t>
            </a:r>
            <a:r>
              <a:rPr lang="de-AT" sz="37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os</a:t>
            </a:r>
            <a:r>
              <a:rPr lang="de-AT" sz="375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buvir</a:t>
            </a:r>
            <a:r>
              <a:rPr lang="de-AT" sz="37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molecule to allow entry into the liver</a:t>
            </a:r>
          </a:p>
          <a:p>
            <a:pPr marL="642938" indent="-642938" algn="ctr" defTabSz="685800" fontAlgn="auto">
              <a:spcBef>
                <a:spcPts val="0"/>
              </a:spcBef>
              <a:spcAft>
                <a:spcPts val="0"/>
              </a:spcAft>
              <a:buFont typeface="Arial" panose="020B0604020202020204" pitchFamily="34" charset="0"/>
              <a:buChar char="•"/>
            </a:pPr>
            <a:endParaRPr lang="de-AT" sz="37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28" name="Picture 4" descr="Hepatitis C replicon system and drug development - Lasker Foundation">
            <a:extLst>
              <a:ext uri="{FF2B5EF4-FFF2-40B4-BE49-F238E27FC236}">
                <a16:creationId xmlns:a16="http://schemas.microsoft.com/office/drawing/2014/main" id="{4B5DE9F6-BCBB-4410-A137-2B01385890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365" y="149375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00150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72251FB-B0F8-4787-85E1-6E6EA5314387}"/>
              </a:ext>
            </a:extLst>
          </p:cNvPr>
          <p:cNvSpPr/>
          <p:nvPr/>
        </p:nvSpPr>
        <p:spPr>
          <a:xfrm>
            <a:off x="2826943" y="4828384"/>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1BBAA9B5-D758-4673-9076-700BDECE4A41}"/>
              </a:ext>
            </a:extLst>
          </p:cNvPr>
          <p:cNvSpPr txBox="1"/>
          <p:nvPr/>
        </p:nvSpPr>
        <p:spPr>
          <a:xfrm>
            <a:off x="2912804" y="4819219"/>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1BFDA867-2B72-4A4B-B2CA-5B3ED820F282}"/>
              </a:ext>
            </a:extLst>
          </p:cNvPr>
          <p:cNvSpPr txBox="1"/>
          <p:nvPr/>
        </p:nvSpPr>
        <p:spPr>
          <a:xfrm>
            <a:off x="998660" y="1206684"/>
            <a:ext cx="7146675" cy="3416320"/>
          </a:xfrm>
          <a:prstGeom prst="rect">
            <a:avLst/>
          </a:prstGeom>
          <a:noFill/>
        </p:spPr>
        <p:txBody>
          <a:bodyPr wrap="square" rtlCol="0">
            <a:spAutoFit/>
          </a:bodyPr>
          <a:lstStyle/>
          <a:p>
            <a:pPr algn="ctr" defTabSz="685800" fontAlgn="auto">
              <a:spcBef>
                <a:spcPts val="0"/>
              </a:spcBef>
              <a:spcAft>
                <a:spcPts val="0"/>
              </a:spcAft>
            </a:pPr>
            <a:r>
              <a:rPr lang="en-US"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Description for subset of HIV patients with VL below quantification for years and not on ART</a:t>
            </a:r>
            <a:endParaRPr lang="en-GB"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6512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C88E0E1-A31A-421A-9595-8FA39F0B775A}"/>
              </a:ext>
            </a:extLst>
          </p:cNvPr>
          <p:cNvSpPr txBox="1"/>
          <p:nvPr/>
        </p:nvSpPr>
        <p:spPr>
          <a:xfrm>
            <a:off x="3482189" y="4940100"/>
            <a:ext cx="2179622"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$ 1000</a:t>
            </a:r>
          </a:p>
        </p:txBody>
      </p:sp>
      <p:sp>
        <p:nvSpPr>
          <p:cNvPr id="9" name="Textfeld 8">
            <a:hlinkClick r:id="rId2" action="ppaction://hlinksldjump"/>
            <a:extLst>
              <a:ext uri="{FF2B5EF4-FFF2-40B4-BE49-F238E27FC236}">
                <a16:creationId xmlns:a16="http://schemas.microsoft.com/office/drawing/2014/main" id="{290C89AD-7282-43D3-A0B1-9E2EAA31B447}"/>
              </a:ext>
            </a:extLst>
          </p:cNvPr>
          <p:cNvSpPr txBox="1"/>
          <p:nvPr/>
        </p:nvSpPr>
        <p:spPr>
          <a:xfrm>
            <a:off x="-86627" y="1156152"/>
            <a:ext cx="9117530" cy="5724644"/>
          </a:xfrm>
          <a:prstGeom prst="rect">
            <a:avLst/>
          </a:prstGeom>
          <a:noFill/>
        </p:spPr>
        <p:txBody>
          <a:bodyPr wrap="square" rtlCol="0">
            <a:spAutoFit/>
          </a:bodyPr>
          <a:lstStyle/>
          <a:p>
            <a:pPr algn="ctr" defTabSz="685800" fontAlgn="auto">
              <a:spcBef>
                <a:spcPts val="0"/>
              </a:spcBef>
              <a:spcAft>
                <a:spcPts val="0"/>
              </a:spcAft>
            </a:pPr>
            <a:r>
              <a:rPr lang="de-AT" sz="36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 are the „elite controllers?“</a:t>
            </a:r>
          </a:p>
          <a:p>
            <a:pPr marL="642938" indent="-642938" algn="ctr" defTabSz="685800" fontAlgn="auto">
              <a:spcBef>
                <a:spcPts val="0"/>
              </a:spcBef>
              <a:spcAft>
                <a:spcPts val="0"/>
              </a:spcAft>
              <a:buFont typeface="Arial" panose="020B0604020202020204" pitchFamily="34" charset="0"/>
              <a:buChar char="•"/>
            </a:pPr>
            <a:endParaRPr lang="de-AT" sz="30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642938" indent="-642938" algn="ctr" defTabSz="685800" fontAlgn="auto">
              <a:spcBef>
                <a:spcPts val="0"/>
              </a:spcBef>
              <a:spcAft>
                <a:spcPts val="0"/>
              </a:spcAft>
              <a:buFont typeface="Arial" panose="020B0604020202020204" pitchFamily="34" charset="0"/>
              <a:buChar char="•"/>
            </a:pPr>
            <a:r>
              <a:rPr lang="de-AT" sz="30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START &amp; TEMPRANO: ART beneficial regardless of CD4</a:t>
            </a:r>
          </a:p>
          <a:p>
            <a:pPr marL="642938" indent="-642938" algn="ctr" defTabSz="685800" fontAlgn="auto">
              <a:spcBef>
                <a:spcPts val="0"/>
              </a:spcBef>
              <a:spcAft>
                <a:spcPts val="0"/>
              </a:spcAft>
              <a:buFont typeface="Arial" panose="020B0604020202020204" pitchFamily="34" charset="0"/>
              <a:buChar char="•"/>
            </a:pPr>
            <a:r>
              <a:rPr lang="de-AT" sz="30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ART remains controversial</a:t>
            </a:r>
          </a:p>
          <a:p>
            <a:pPr marL="642938" indent="-642938" algn="ctr" defTabSz="685800" fontAlgn="auto">
              <a:spcBef>
                <a:spcPts val="0"/>
              </a:spcBef>
              <a:spcAft>
                <a:spcPts val="0"/>
              </a:spcAft>
              <a:buFont typeface="Arial" panose="020B0604020202020204" pitchFamily="34" charset="0"/>
              <a:buChar char="•"/>
            </a:pPr>
            <a:r>
              <a:rPr lang="de-AT" sz="30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May benefit those with: disease progresssion, declining CD4, HIV-related complications</a:t>
            </a:r>
          </a:p>
          <a:p>
            <a:pPr marL="642938" indent="-642938" algn="ctr" defTabSz="685800" fontAlgn="auto">
              <a:spcBef>
                <a:spcPts val="0"/>
              </a:spcBef>
              <a:spcAft>
                <a:spcPts val="0"/>
              </a:spcAft>
              <a:buFont typeface="Arial" panose="020B0604020202020204" pitchFamily="34" charset="0"/>
              <a:buChar char="•"/>
            </a:pPr>
            <a:endPar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642938" indent="-642938" algn="ctr" defTabSz="685800" fontAlgn="auto">
              <a:spcBef>
                <a:spcPts val="0"/>
              </a:spcBef>
              <a:spcAft>
                <a:spcPts val="0"/>
              </a:spcAft>
              <a:buFont typeface="Arial" panose="020B0604020202020204" pitchFamily="34" charset="0"/>
              <a:buChar char="•"/>
            </a:pPr>
            <a:endPar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642938" indent="-642938" algn="ctr" defTabSz="685800" fontAlgn="auto">
              <a:spcBef>
                <a:spcPts val="0"/>
              </a:spcBef>
              <a:spcAft>
                <a:spcPts val="0"/>
              </a:spcAft>
              <a:buFont typeface="Arial" panose="020B0604020202020204" pitchFamily="34" charset="0"/>
              <a:buChar char="•"/>
            </a:pPr>
            <a:endParaRPr lang="de-AT" sz="36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defTabSz="685800" fontAlgn="auto">
              <a:spcBef>
                <a:spcPts val="0"/>
              </a:spcBef>
              <a:spcAft>
                <a:spcPts val="0"/>
              </a:spcAft>
            </a:pPr>
            <a:endParaRPr lang="de-AT" sz="3600" b="1"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6053129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1F1B19D-DAEA-476F-8A77-6BE19FF3878D}"/>
              </a:ext>
            </a:extLst>
          </p:cNvPr>
          <p:cNvSpPr/>
          <p:nvPr/>
        </p:nvSpPr>
        <p:spPr>
          <a:xfrm>
            <a:off x="2826943" y="4567633"/>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50DD34A0-C310-418F-9F29-A0F8C45EA1D3}"/>
              </a:ext>
            </a:extLst>
          </p:cNvPr>
          <p:cNvSpPr txBox="1"/>
          <p:nvPr/>
        </p:nvSpPr>
        <p:spPr>
          <a:xfrm>
            <a:off x="2912804" y="4558467"/>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40E84169-5DEB-4570-9847-0560924616E1}"/>
              </a:ext>
            </a:extLst>
          </p:cNvPr>
          <p:cNvSpPr txBox="1"/>
          <p:nvPr/>
        </p:nvSpPr>
        <p:spPr>
          <a:xfrm>
            <a:off x="423737" y="1697757"/>
            <a:ext cx="8397588" cy="1754326"/>
          </a:xfrm>
          <a:prstGeom prst="rect">
            <a:avLst/>
          </a:prstGeom>
          <a:noFill/>
        </p:spPr>
        <p:txBody>
          <a:bodyPr wrap="square" rtlCol="0">
            <a:spAutoFit/>
          </a:bodyPr>
          <a:lstStyle/>
          <a:p>
            <a:pPr algn="ctr" defTabSz="685800" fontAlgn="auto">
              <a:spcBef>
                <a:spcPts val="0"/>
              </a:spcBef>
              <a:spcAft>
                <a:spcPts val="0"/>
              </a:spcAft>
            </a:pPr>
            <a:r>
              <a:rPr lang="en-GB" sz="54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Names of FDA approved antivirals for influenza</a:t>
            </a:r>
          </a:p>
        </p:txBody>
      </p:sp>
    </p:spTree>
    <p:extLst>
      <p:ext uri="{BB962C8B-B14F-4D97-AF65-F5344CB8AC3E}">
        <p14:creationId xmlns:p14="http://schemas.microsoft.com/office/powerpoint/2010/main" val="189194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B2EF2BE-9DE9-4719-A6C3-09808490B9AF}"/>
              </a:ext>
            </a:extLst>
          </p:cNvPr>
          <p:cNvSpPr txBox="1"/>
          <p:nvPr/>
        </p:nvSpPr>
        <p:spPr>
          <a:xfrm>
            <a:off x="3574998" y="5175799"/>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$ 200</a:t>
            </a:r>
          </a:p>
        </p:txBody>
      </p:sp>
      <p:sp>
        <p:nvSpPr>
          <p:cNvPr id="9" name="Textfeld 8">
            <a:hlinkClick r:id="rId2" action="ppaction://hlinksldjump"/>
            <a:extLst>
              <a:ext uri="{FF2B5EF4-FFF2-40B4-BE49-F238E27FC236}">
                <a16:creationId xmlns:a16="http://schemas.microsoft.com/office/drawing/2014/main" id="{4AC1386D-740A-4430-91B1-2EA41480E9D6}"/>
              </a:ext>
            </a:extLst>
          </p:cNvPr>
          <p:cNvSpPr txBox="1"/>
          <p:nvPr/>
        </p:nvSpPr>
        <p:spPr>
          <a:xfrm>
            <a:off x="483669" y="1082357"/>
            <a:ext cx="7827294" cy="1615827"/>
          </a:xfrm>
          <a:prstGeom prst="rect">
            <a:avLst/>
          </a:prstGeom>
          <a:noFill/>
        </p:spPr>
        <p:txBody>
          <a:bodyPr wrap="square" rtlCol="0">
            <a:spAutoFit/>
          </a:bodyPr>
          <a:lstStyle/>
          <a:p>
            <a:pPr algn="ctr" defTabSz="685800" fontAlgn="auto">
              <a:spcBef>
                <a:spcPts val="0"/>
              </a:spcBef>
              <a:spcAft>
                <a:spcPts val="0"/>
              </a:spcAft>
            </a:pPr>
            <a:r>
              <a:rPr lang="de-AT" sz="330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a:t>
            </a:r>
            <a:r>
              <a:rPr lang="de-AT" sz="3300" dirty="0">
                <a:solidFill>
                  <a:prstClr val="white"/>
                </a:solidFill>
                <a:effectLst>
                  <a:outerShdw blurRad="38100" dist="38100" dir="2700000" algn="tl">
                    <a:srgbClr val="000000">
                      <a:alpha val="43137"/>
                    </a:srgbClr>
                  </a:outerShdw>
                </a:effectLst>
                <a:highlight>
                  <a:srgbClr val="BF454A"/>
                </a:highlight>
                <a:latin typeface="Sitka Banner" panose="02000505000000020004" pitchFamily="2" charset="0"/>
                <a:ea typeface="Segoe UI Black" panose="020B0A02040204020203" pitchFamily="34" charset="0"/>
              </a:rPr>
              <a:t>oseltamivir</a:t>
            </a:r>
            <a:r>
              <a:rPr lang="de-AT" sz="33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zanamivir, peramivir and baloxavir?</a:t>
            </a:r>
          </a:p>
        </p:txBody>
      </p:sp>
      <p:pic>
        <p:nvPicPr>
          <p:cNvPr id="3" name="Picture 2">
            <a:extLst>
              <a:ext uri="{FF2B5EF4-FFF2-40B4-BE49-F238E27FC236}">
                <a16:creationId xmlns:a16="http://schemas.microsoft.com/office/drawing/2014/main" id="{82D1C196-B956-48F7-B101-7565610655D2}"/>
              </a:ext>
            </a:extLst>
          </p:cNvPr>
          <p:cNvPicPr>
            <a:picLocks noChangeAspect="1"/>
          </p:cNvPicPr>
          <p:nvPr/>
        </p:nvPicPr>
        <p:blipFill>
          <a:blip r:embed="rId3"/>
          <a:stretch>
            <a:fillRect/>
          </a:stretch>
        </p:blipFill>
        <p:spPr>
          <a:xfrm>
            <a:off x="1735179" y="2651874"/>
            <a:ext cx="5529263" cy="2478881"/>
          </a:xfrm>
          <a:prstGeom prst="rect">
            <a:avLst/>
          </a:prstGeom>
        </p:spPr>
      </p:pic>
    </p:spTree>
    <p:extLst>
      <p:ext uri="{BB962C8B-B14F-4D97-AF65-F5344CB8AC3E}">
        <p14:creationId xmlns:p14="http://schemas.microsoft.com/office/powerpoint/2010/main" val="25542120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C580F61-2543-40EB-B8C1-961309E0C0F8}"/>
              </a:ext>
            </a:extLst>
          </p:cNvPr>
          <p:cNvSpPr/>
          <p:nvPr/>
        </p:nvSpPr>
        <p:spPr>
          <a:xfrm>
            <a:off x="2826943" y="4675668"/>
            <a:ext cx="3490111" cy="429416"/>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AT" sz="1350">
              <a:solidFill>
                <a:prstClr val="white"/>
              </a:solidFill>
              <a:latin typeface="Calibri" panose="020F0502020204030204"/>
            </a:endParaRPr>
          </a:p>
        </p:txBody>
      </p:sp>
      <p:sp>
        <p:nvSpPr>
          <p:cNvPr id="9" name="Textfeld 8">
            <a:hlinkClick r:id="rId2" action="ppaction://hlinksldjump"/>
            <a:extLst>
              <a:ext uri="{FF2B5EF4-FFF2-40B4-BE49-F238E27FC236}">
                <a16:creationId xmlns:a16="http://schemas.microsoft.com/office/drawing/2014/main" id="{B35DEAC4-1350-4DD8-9B37-3B10E1990464}"/>
              </a:ext>
            </a:extLst>
          </p:cNvPr>
          <p:cNvSpPr txBox="1"/>
          <p:nvPr/>
        </p:nvSpPr>
        <p:spPr>
          <a:xfrm>
            <a:off x="2912804" y="4666503"/>
            <a:ext cx="3318387" cy="461665"/>
          </a:xfrm>
          <a:prstGeom prst="rect">
            <a:avLst/>
          </a:prstGeom>
          <a:noFill/>
          <a:effectLst>
            <a:glow rad="63500">
              <a:schemeClr val="accent3">
                <a:satMod val="175000"/>
                <a:alpha val="40000"/>
              </a:schemeClr>
            </a:glow>
          </a:effectLst>
        </p:spPr>
        <p:txBody>
          <a:bodyPr wrap="square" rtlCol="0">
            <a:spAutoFit/>
          </a:bodyPr>
          <a:lstStyle/>
          <a:p>
            <a:pPr algn="ctr" defTabSz="685800" fontAlgn="auto">
              <a:spcBef>
                <a:spcPts val="0"/>
              </a:spcBef>
              <a:spcAft>
                <a:spcPts val="0"/>
              </a:spcAft>
            </a:pPr>
            <a:r>
              <a:rPr lang="en-GB"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4669CB1-961E-4ADF-A039-6D95729060AD}"/>
              </a:ext>
            </a:extLst>
          </p:cNvPr>
          <p:cNvSpPr txBox="1"/>
          <p:nvPr/>
        </p:nvSpPr>
        <p:spPr>
          <a:xfrm>
            <a:off x="315452" y="1076632"/>
            <a:ext cx="8397588" cy="3266279"/>
          </a:xfrm>
          <a:prstGeom prst="rect">
            <a:avLst/>
          </a:prstGeom>
          <a:noFill/>
        </p:spPr>
        <p:txBody>
          <a:bodyPr wrap="square" rtlCol="0">
            <a:spAutoFit/>
          </a:bodyPr>
          <a:lstStyle/>
          <a:p>
            <a:pPr algn="ctr" defTabSz="685800" fontAlgn="auto">
              <a:spcBef>
                <a:spcPts val="0"/>
              </a:spcBef>
              <a:spcAft>
                <a:spcPts val="0"/>
              </a:spcAft>
            </a:pPr>
            <a:r>
              <a:rPr lang="en-GB" sz="4125"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Fill in the blank:</a:t>
            </a:r>
          </a:p>
          <a:p>
            <a:pPr algn="ctr" defTabSz="685800" fontAlgn="auto">
              <a:spcBef>
                <a:spcPts val="0"/>
              </a:spcBef>
              <a:spcAft>
                <a:spcPts val="0"/>
              </a:spcAft>
            </a:pPr>
            <a:endParaRPr lang="en-GB" sz="4125"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defTabSz="685800" fontAlgn="auto">
              <a:spcBef>
                <a:spcPts val="0"/>
              </a:spcBef>
              <a:spcAft>
                <a:spcPts val="0"/>
              </a:spcAft>
            </a:pPr>
            <a:r>
              <a:rPr lang="en-GB" sz="4125"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Primary prophylaxis against MAC is _____________ for adults and adolescents who start ART immediately</a:t>
            </a:r>
          </a:p>
        </p:txBody>
      </p:sp>
    </p:spTree>
    <p:extLst>
      <p:ext uri="{BB962C8B-B14F-4D97-AF65-F5344CB8AC3E}">
        <p14:creationId xmlns:p14="http://schemas.microsoft.com/office/powerpoint/2010/main" val="41003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D969F5-BA81-456B-A4F0-647631761BF2}"/>
              </a:ext>
            </a:extLst>
          </p:cNvPr>
          <p:cNvSpPr txBox="1"/>
          <p:nvPr/>
        </p:nvSpPr>
        <p:spPr>
          <a:xfrm>
            <a:off x="3647188" y="5015526"/>
            <a:ext cx="1849624" cy="784830"/>
          </a:xfrm>
          <a:prstGeom prst="rect">
            <a:avLst/>
          </a:prstGeom>
          <a:noFill/>
          <a:ln>
            <a:noFill/>
          </a:ln>
        </p:spPr>
        <p:txBody>
          <a:bodyPr wrap="square" rtlCol="0">
            <a:spAutoFit/>
          </a:bodyPr>
          <a:lstStyle/>
          <a:p>
            <a:pPr algn="ctr" defTabSz="685800" fontAlgn="auto">
              <a:spcBef>
                <a:spcPts val="0"/>
              </a:spcBef>
              <a:spcAft>
                <a:spcPts val="0"/>
              </a:spcAft>
            </a:pPr>
            <a:r>
              <a:rPr lang="de-AT" sz="4500" dirty="0">
                <a:solidFill>
                  <a:srgbClr val="FFC000"/>
                </a:solidFill>
                <a:effectLst>
                  <a:outerShdw blurRad="38100" dist="38100" dir="2700000" algn="tl">
                    <a:srgbClr val="000000">
                      <a:alpha val="43137"/>
                    </a:srgbClr>
                  </a:outerShdw>
                </a:effectLst>
                <a:latin typeface="AcmeFont" pitchFamily="2" charset="0"/>
                <a:ea typeface="+mn-ea"/>
              </a:rPr>
              <a:t>$ 400</a:t>
            </a:r>
          </a:p>
        </p:txBody>
      </p:sp>
      <p:sp>
        <p:nvSpPr>
          <p:cNvPr id="9" name="Textfeld 8">
            <a:hlinkClick r:id="rId2" action="ppaction://hlinksldjump"/>
            <a:extLst>
              <a:ext uri="{FF2B5EF4-FFF2-40B4-BE49-F238E27FC236}">
                <a16:creationId xmlns:a16="http://schemas.microsoft.com/office/drawing/2014/main" id="{128AB4A1-9989-4CFF-B7E6-77C406871CC0}"/>
              </a:ext>
            </a:extLst>
          </p:cNvPr>
          <p:cNvSpPr txBox="1"/>
          <p:nvPr/>
        </p:nvSpPr>
        <p:spPr>
          <a:xfrm>
            <a:off x="427801" y="1099672"/>
            <a:ext cx="8288397" cy="4455066"/>
          </a:xfrm>
          <a:prstGeom prst="rect">
            <a:avLst/>
          </a:prstGeom>
          <a:noFill/>
        </p:spPr>
        <p:txBody>
          <a:bodyPr wrap="square" rtlCol="0">
            <a:spAutoFit/>
          </a:bodyPr>
          <a:lstStyle/>
          <a:p>
            <a:pPr algn="ctr" defTabSz="685800" fontAlgn="auto">
              <a:spcBef>
                <a:spcPts val="0"/>
              </a:spcBef>
              <a:spcAft>
                <a:spcPts val="0"/>
              </a:spcAft>
            </a:pPr>
            <a:r>
              <a:rPr lang="de-AT" sz="4050" b="1" u="sng"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Answer:</a:t>
            </a:r>
          </a:p>
          <a:p>
            <a:pPr algn="ctr" defTabSz="685800" fontAlgn="auto">
              <a:spcBef>
                <a:spcPts val="0"/>
              </a:spcBef>
              <a:spcAft>
                <a:spcPts val="0"/>
              </a:spcAft>
            </a:pPr>
            <a:r>
              <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“not recommended?“</a:t>
            </a:r>
          </a:p>
          <a:p>
            <a:pPr algn="ctr" defTabSz="685800" fontAlgn="auto">
              <a:spcBef>
                <a:spcPts val="0"/>
              </a:spcBef>
              <a:spcAft>
                <a:spcPts val="0"/>
              </a:spcAft>
            </a:pPr>
            <a:endPar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marL="642938" indent="-642938" algn="ctr" defTabSz="685800" fontAlgn="auto">
              <a:spcBef>
                <a:spcPts val="0"/>
              </a:spcBef>
              <a:spcAft>
                <a:spcPts val="0"/>
              </a:spcAft>
              <a:buFont typeface="Arial" panose="020B0604020202020204" pitchFamily="34" charset="0"/>
              <a:buChar char="•"/>
            </a:pPr>
            <a:r>
              <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Only indicated if CD4 &lt;50 and not on ART or no options for fully suppressive ART regimen</a:t>
            </a:r>
          </a:p>
          <a:p>
            <a:pPr algn="ctr" defTabSz="685800" fontAlgn="auto">
              <a:spcBef>
                <a:spcPts val="0"/>
              </a:spcBef>
              <a:spcAft>
                <a:spcPts val="0"/>
              </a:spcAft>
            </a:pPr>
            <a:endParaRPr lang="de-AT" sz="405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5817384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theme/theme1.xml><?xml version="1.0" encoding="utf-8"?>
<a:theme xmlns:a="http://schemas.openxmlformats.org/drawingml/2006/main" name="MontefiorePPTTemplate_CoBrand (1)">
  <a:themeElements>
    <a:clrScheme name="MMC_PPT">
      <a:dk1>
        <a:sysClr val="windowText" lastClr="000000"/>
      </a:dk1>
      <a:lt1>
        <a:sysClr val="window" lastClr="FFFFFF"/>
      </a:lt1>
      <a:dk2>
        <a:srgbClr val="002853"/>
      </a:dk2>
      <a:lt2>
        <a:srgbClr val="FFFFFF"/>
      </a:lt2>
      <a:accent1>
        <a:srgbClr val="B60060"/>
      </a:accent1>
      <a:accent2>
        <a:srgbClr val="26686D"/>
      </a:accent2>
      <a:accent3>
        <a:srgbClr val="26686D"/>
      </a:accent3>
      <a:accent4>
        <a:srgbClr val="B60060"/>
      </a:accent4>
      <a:accent5>
        <a:srgbClr val="542988"/>
      </a:accent5>
      <a:accent6>
        <a:srgbClr val="0C1C36"/>
      </a:accent6>
      <a:hlink>
        <a:srgbClr val="002853"/>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MontefiorePPTTemplate_CoBrand (1)</Template>
  <TotalTime>16576</TotalTime>
  <Words>3698</Words>
  <Application>Microsoft Office PowerPoint</Application>
  <PresentationFormat>On-screen Show (4:3)</PresentationFormat>
  <Paragraphs>664</Paragraphs>
  <Slides>115</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115</vt:i4>
      </vt:variant>
    </vt:vector>
  </HeadingPairs>
  <TitlesOfParts>
    <vt:vector size="124" baseType="lpstr">
      <vt:lpstr>AcmeFont</vt:lpstr>
      <vt:lpstr>Arial</vt:lpstr>
      <vt:lpstr>Arial MT Md It</vt:lpstr>
      <vt:lpstr>Calibri</vt:lpstr>
      <vt:lpstr>Calibri Light</vt:lpstr>
      <vt:lpstr>Segoe UI Black</vt:lpstr>
      <vt:lpstr>Sitka Banner</vt:lpstr>
      <vt:lpstr>MontefiorePPTTemplate_CoBrand (1)</vt:lpstr>
      <vt:lpstr>Office</vt:lpstr>
      <vt:lpstr>Beyond Antibiotics: A Review of Antifungals &amp; Antivirals</vt:lpstr>
      <vt:lpstr>Objectives</vt:lpstr>
      <vt:lpstr>Antifungals</vt:lpstr>
      <vt:lpstr>History of Antifungal Therapy</vt:lpstr>
      <vt:lpstr>Amphotericin </vt:lpstr>
      <vt:lpstr>Amphotericin MOA</vt:lpstr>
      <vt:lpstr>Amphotericin Spectrum of Activity</vt:lpstr>
      <vt:lpstr>Amphotericin Spectrum of Activity</vt:lpstr>
      <vt:lpstr>Amphotericin Spectrum of Activity</vt:lpstr>
      <vt:lpstr>Amphotericin Spectrum of Activity</vt:lpstr>
      <vt:lpstr>Amphotericin </vt:lpstr>
      <vt:lpstr>Formulation Comparisons</vt:lpstr>
      <vt:lpstr>Formulation Comparisons</vt:lpstr>
      <vt:lpstr>Formulation Comparisons </vt:lpstr>
      <vt:lpstr>Amphotericin Dosage Range</vt:lpstr>
      <vt:lpstr>Amphotericin Toxicity</vt:lpstr>
      <vt:lpstr>Amphotericin Nephrotoxicity </vt:lpstr>
      <vt:lpstr>Amphotericin Toxicity </vt:lpstr>
      <vt:lpstr>Flucytosine</vt:lpstr>
      <vt:lpstr>Flucytosine MOA</vt:lpstr>
      <vt:lpstr>Flucytosine</vt:lpstr>
      <vt:lpstr>Triazoles</vt:lpstr>
      <vt:lpstr>Triazoles MOA</vt:lpstr>
      <vt:lpstr>Triazoles</vt:lpstr>
      <vt:lpstr>Fluconazole Spectrum of Activity</vt:lpstr>
      <vt:lpstr>PowerPoint Presentation</vt:lpstr>
      <vt:lpstr>PowerPoint Presentation</vt:lpstr>
      <vt:lpstr>Fluconazole Spectrum of Activity</vt:lpstr>
      <vt:lpstr>Fluconazole</vt:lpstr>
      <vt:lpstr>Fluconazole Side Effects</vt:lpstr>
      <vt:lpstr>Fluconazole Drug-Drug Interactions</vt:lpstr>
      <vt:lpstr>Voriconazole Spectrum of Activity</vt:lpstr>
      <vt:lpstr>Voriconazole Spectrum of Activity</vt:lpstr>
      <vt:lpstr>Voriconazole</vt:lpstr>
      <vt:lpstr>Voriconazole</vt:lpstr>
      <vt:lpstr>Voriconazole </vt:lpstr>
      <vt:lpstr>Voriconazole Side Effects</vt:lpstr>
      <vt:lpstr>Itraconazole</vt:lpstr>
      <vt:lpstr>Itraconazole</vt:lpstr>
      <vt:lpstr>Posaconazole</vt:lpstr>
      <vt:lpstr>Posaconazole</vt:lpstr>
      <vt:lpstr>Posaconazole</vt:lpstr>
      <vt:lpstr>Isavuconazole (non-formulary)</vt:lpstr>
      <vt:lpstr>Isavuconazole</vt:lpstr>
      <vt:lpstr>Isavuconazole</vt:lpstr>
      <vt:lpstr>Echinocandins</vt:lpstr>
      <vt:lpstr>Echinocandins MOA</vt:lpstr>
      <vt:lpstr>Echinocandins Spectrum</vt:lpstr>
      <vt:lpstr>Echinocandins Spectrum</vt:lpstr>
      <vt:lpstr>Echinocandins</vt:lpstr>
      <vt:lpstr>Triterpenoid</vt:lpstr>
      <vt:lpstr>Beyond Antibiotics: A Review of Antivirals</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Montefiore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Antibiotics: A Review of Antifungals &amp; Antivirals</dc:title>
  <dc:creator>Nidhi Saraiya</dc:creator>
  <cp:lastModifiedBy>Mei Chang</cp:lastModifiedBy>
  <cp:revision>292</cp:revision>
  <dcterms:created xsi:type="dcterms:W3CDTF">2018-07-20T21:01:33Z</dcterms:created>
  <dcterms:modified xsi:type="dcterms:W3CDTF">2022-07-26T14:19:16Z</dcterms:modified>
</cp:coreProperties>
</file>