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7"/>
  </p:notesMasterIdLst>
  <p:sldIdLst>
    <p:sldId id="256" r:id="rId2"/>
    <p:sldId id="257" r:id="rId3"/>
    <p:sldId id="258" r:id="rId4"/>
    <p:sldId id="259" r:id="rId5"/>
    <p:sldId id="262" r:id="rId6"/>
    <p:sldId id="260" r:id="rId7"/>
    <p:sldId id="261" r:id="rId8"/>
    <p:sldId id="265" r:id="rId9"/>
    <p:sldId id="296" r:id="rId10"/>
    <p:sldId id="452" r:id="rId11"/>
    <p:sldId id="453" r:id="rId12"/>
    <p:sldId id="503" r:id="rId13"/>
    <p:sldId id="454" r:id="rId14"/>
    <p:sldId id="455" r:id="rId15"/>
    <p:sldId id="376" r:id="rId16"/>
    <p:sldId id="430" r:id="rId17"/>
    <p:sldId id="456" r:id="rId18"/>
    <p:sldId id="457" r:id="rId19"/>
    <p:sldId id="412" r:id="rId20"/>
    <p:sldId id="458" r:id="rId21"/>
    <p:sldId id="459" r:id="rId22"/>
    <p:sldId id="460" r:id="rId23"/>
    <p:sldId id="461" r:id="rId24"/>
    <p:sldId id="462" r:id="rId25"/>
    <p:sldId id="463" r:id="rId26"/>
    <p:sldId id="464" r:id="rId27"/>
    <p:sldId id="465" r:id="rId28"/>
    <p:sldId id="466" r:id="rId29"/>
    <p:sldId id="467" r:id="rId30"/>
    <p:sldId id="468" r:id="rId31"/>
    <p:sldId id="469" r:id="rId32"/>
    <p:sldId id="436" r:id="rId33"/>
    <p:sldId id="401" r:id="rId34"/>
    <p:sldId id="429" r:id="rId35"/>
    <p:sldId id="470" r:id="rId36"/>
    <p:sldId id="471" r:id="rId37"/>
    <p:sldId id="353" r:id="rId38"/>
    <p:sldId id="354" r:id="rId39"/>
    <p:sldId id="355" r:id="rId40"/>
    <p:sldId id="402" r:id="rId41"/>
    <p:sldId id="472" r:id="rId42"/>
    <p:sldId id="473" r:id="rId43"/>
    <p:sldId id="474" r:id="rId44"/>
    <p:sldId id="475" r:id="rId45"/>
    <p:sldId id="476" r:id="rId46"/>
    <p:sldId id="478" r:id="rId47"/>
    <p:sldId id="479" r:id="rId48"/>
    <p:sldId id="480" r:id="rId49"/>
    <p:sldId id="481" r:id="rId50"/>
    <p:sldId id="482" r:id="rId51"/>
    <p:sldId id="483" r:id="rId52"/>
    <p:sldId id="484" r:id="rId53"/>
    <p:sldId id="485" r:id="rId54"/>
    <p:sldId id="486" r:id="rId55"/>
    <p:sldId id="487" r:id="rId56"/>
    <p:sldId id="488" r:id="rId57"/>
    <p:sldId id="489" r:id="rId58"/>
    <p:sldId id="490" r:id="rId59"/>
    <p:sldId id="491" r:id="rId60"/>
    <p:sldId id="492" r:id="rId61"/>
    <p:sldId id="396" r:id="rId62"/>
    <p:sldId id="287" r:id="rId63"/>
    <p:sldId id="291" r:id="rId64"/>
    <p:sldId id="498" r:id="rId65"/>
    <p:sldId id="277" r:id="rId66"/>
    <p:sldId id="493" r:id="rId67"/>
    <p:sldId id="299" r:id="rId68"/>
    <p:sldId id="494" r:id="rId69"/>
    <p:sldId id="278" r:id="rId70"/>
    <p:sldId id="302" r:id="rId71"/>
    <p:sldId id="276" r:id="rId72"/>
    <p:sldId id="303" r:id="rId73"/>
    <p:sldId id="304" r:id="rId74"/>
    <p:sldId id="499" r:id="rId75"/>
    <p:sldId id="281" r:id="rId76"/>
    <p:sldId id="307" r:id="rId77"/>
    <p:sldId id="330" r:id="rId78"/>
    <p:sldId id="322" r:id="rId79"/>
    <p:sldId id="327" r:id="rId80"/>
    <p:sldId id="329" r:id="rId81"/>
    <p:sldId id="331" r:id="rId82"/>
    <p:sldId id="332" r:id="rId83"/>
    <p:sldId id="496" r:id="rId84"/>
    <p:sldId id="312" r:id="rId85"/>
    <p:sldId id="495" r:id="rId86"/>
    <p:sldId id="497" r:id="rId87"/>
    <p:sldId id="500" r:id="rId88"/>
    <p:sldId id="501" r:id="rId89"/>
    <p:sldId id="502" r:id="rId90"/>
    <p:sldId id="283" r:id="rId91"/>
    <p:sldId id="284" r:id="rId92"/>
    <p:sldId id="398" r:id="rId93"/>
    <p:sldId id="399" r:id="rId94"/>
    <p:sldId id="504" r:id="rId95"/>
    <p:sldId id="505" r:id="rId9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36"/>
    <p:restoredTop sz="94679"/>
  </p:normalViewPr>
  <p:slideViewPr>
    <p:cSldViewPr snapToGrid="0" snapToObjects="1">
      <p:cViewPr varScale="1">
        <p:scale>
          <a:sx n="60" d="100"/>
          <a:sy n="60" d="100"/>
        </p:scale>
        <p:origin x="208" y="10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Percentage</c:v>
                </c:pt>
              </c:strCache>
            </c:strRef>
          </c:tx>
          <c:dPt>
            <c:idx val="0"/>
            <c:bubble3D val="0"/>
            <c:spPr>
              <a:solidFill>
                <a:schemeClr val="accent5">
                  <a:lumMod val="40000"/>
                  <a:lumOff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A7C8-674D-8B8E-0E3F6049BF2E}"/>
              </c:ext>
            </c:extLst>
          </c:dPt>
          <c:dPt>
            <c:idx val="1"/>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2-A7C8-674D-8B8E-0E3F6049BF2E}"/>
              </c:ext>
            </c:extLst>
          </c:dPt>
          <c:dPt>
            <c:idx val="2"/>
            <c:bubble3D val="0"/>
            <c:spPr>
              <a:solidFill>
                <a:schemeClr val="accent2">
                  <a:lumMod val="75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5-A7C8-674D-8B8E-0E3F6049BF2E}"/>
              </c:ext>
            </c:extLst>
          </c:dPt>
          <c:dPt>
            <c:idx val="3"/>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4-A7C8-674D-8B8E-0E3F6049BF2E}"/>
              </c:ext>
            </c:extLst>
          </c:dPt>
          <c:cat>
            <c:strRef>
              <c:f>Sheet1!$A$2:$A$5</c:f>
              <c:strCache>
                <c:ptCount val="4"/>
                <c:pt idx="0">
                  <c:v>1st Qtr</c:v>
                </c:pt>
                <c:pt idx="1">
                  <c:v>2nd Qtr</c:v>
                </c:pt>
                <c:pt idx="2">
                  <c:v>3rd Qtr</c:v>
                </c:pt>
                <c:pt idx="3">
                  <c:v>4th Qtr</c:v>
                </c:pt>
              </c:strCache>
            </c:strRef>
          </c:cat>
          <c:val>
            <c:numRef>
              <c:f>Sheet1!$B$2:$B$5</c:f>
              <c:numCache>
                <c:formatCode>General</c:formatCode>
                <c:ptCount val="4"/>
                <c:pt idx="0">
                  <c:v>20</c:v>
                </c:pt>
                <c:pt idx="1">
                  <c:v>64</c:v>
                </c:pt>
                <c:pt idx="2">
                  <c:v>12</c:v>
                </c:pt>
                <c:pt idx="3">
                  <c:v>5</c:v>
                </c:pt>
              </c:numCache>
            </c:numRef>
          </c:val>
          <c:extLst>
            <c:ext xmlns:c16="http://schemas.microsoft.com/office/drawing/2014/chart" uri="{C3380CC4-5D6E-409C-BE32-E72D297353CC}">
              <c16:uniqueId val="{00000000-A7C8-674D-8B8E-0E3F6049BF2E}"/>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effectLst/>
              </a:rPr>
              <a:t>Secondary Attack Rate Versus Viral Load for 753 Contacts of 314 People with Mild COVID-19 in Spain</a:t>
            </a:r>
            <a:endParaRPr lang="en-US" dirty="0">
              <a:effectLst/>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0E2D-514A-86D9-12BBBF7C7D39}"/>
              </c:ext>
            </c:extLst>
          </c:dPt>
          <c:dPt>
            <c:idx val="1"/>
            <c:invertIfNegative val="0"/>
            <c:bubble3D val="0"/>
            <c:spPr>
              <a:solidFill>
                <a:schemeClr val="accent4"/>
              </a:solidFill>
              <a:ln>
                <a:noFill/>
              </a:ln>
              <a:effectLst/>
            </c:spPr>
            <c:extLst>
              <c:ext xmlns:c16="http://schemas.microsoft.com/office/drawing/2014/chart" uri="{C3380CC4-5D6E-409C-BE32-E72D297353CC}">
                <c16:uniqueId val="{00000003-0E2D-514A-86D9-12BBBF7C7D39}"/>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Sheet1!$A$13:$A$15</c:f>
              <c:strCache>
                <c:ptCount val="3"/>
                <c:pt idx="0">
                  <c:v>&lt;10^7 copies/mL</c:v>
                </c:pt>
                <c:pt idx="1">
                  <c:v>10^7 - 10^9 copies/mL</c:v>
                </c:pt>
                <c:pt idx="2">
                  <c:v>&gt;10^10 copies/mL</c:v>
                </c:pt>
              </c:strCache>
            </c:strRef>
          </c:cat>
          <c:val>
            <c:numRef>
              <c:f>Sheet1!$B$13:$B$15</c:f>
              <c:numCache>
                <c:formatCode>0.00%</c:formatCode>
                <c:ptCount val="3"/>
                <c:pt idx="0">
                  <c:v>0.127</c:v>
                </c:pt>
                <c:pt idx="1">
                  <c:v>0.18099999999999999</c:v>
                </c:pt>
                <c:pt idx="2">
                  <c:v>0.23899999999999999</c:v>
                </c:pt>
              </c:numCache>
            </c:numRef>
          </c:val>
          <c:extLst>
            <c:ext xmlns:c16="http://schemas.microsoft.com/office/drawing/2014/chart" uri="{C3380CC4-5D6E-409C-BE32-E72D297353CC}">
              <c16:uniqueId val="{00000004-0E2D-514A-86D9-12BBBF7C7D39}"/>
            </c:ext>
          </c:extLst>
        </c:ser>
        <c:dLbls>
          <c:showLegendKey val="0"/>
          <c:showVal val="0"/>
          <c:showCatName val="0"/>
          <c:showSerName val="0"/>
          <c:showPercent val="0"/>
          <c:showBubbleSize val="0"/>
        </c:dLbls>
        <c:gapWidth val="219"/>
        <c:overlap val="-27"/>
        <c:axId val="1707935824"/>
        <c:axId val="1710260832"/>
      </c:barChart>
      <c:catAx>
        <c:axId val="1707935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10260832"/>
        <c:crosses val="autoZero"/>
        <c:auto val="1"/>
        <c:lblAlgn val="ctr"/>
        <c:lblOffset val="100"/>
        <c:noMultiLvlLbl val="0"/>
      </c:catAx>
      <c:valAx>
        <c:axId val="1710260832"/>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707935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7BED38-DC82-46DD-AD2E-AF7E53194D54}"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3092D1C-38D8-4188-B784-9F88A69DCFEF}">
      <dgm:prSet/>
      <dgm:spPr/>
      <dgm:t>
        <a:bodyPr/>
        <a:lstStyle/>
        <a:p>
          <a:r>
            <a:rPr lang="en-US"/>
            <a:t>Source with high viral load</a:t>
          </a:r>
        </a:p>
      </dgm:t>
    </dgm:pt>
    <dgm:pt modelId="{7E75BF21-4C24-4989-A79C-8526BDE239BF}" type="parTrans" cxnId="{8774E876-0906-48F0-94F0-3FCA56FE0A4F}">
      <dgm:prSet/>
      <dgm:spPr/>
      <dgm:t>
        <a:bodyPr/>
        <a:lstStyle/>
        <a:p>
          <a:endParaRPr lang="en-US"/>
        </a:p>
      </dgm:t>
    </dgm:pt>
    <dgm:pt modelId="{568160DC-4ECB-4093-B85F-2CF8DE765F3A}" type="sibTrans" cxnId="{8774E876-0906-48F0-94F0-3FCA56FE0A4F}">
      <dgm:prSet/>
      <dgm:spPr/>
      <dgm:t>
        <a:bodyPr/>
        <a:lstStyle/>
        <a:p>
          <a:endParaRPr lang="en-US"/>
        </a:p>
      </dgm:t>
    </dgm:pt>
    <dgm:pt modelId="{55832293-EF8C-417B-BC36-D98B0C2CE56A}">
      <dgm:prSet/>
      <dgm:spPr/>
      <dgm:t>
        <a:bodyPr/>
        <a:lstStyle/>
        <a:p>
          <a:r>
            <a:rPr lang="en-US"/>
            <a:t>Susceptible secondary contact</a:t>
          </a:r>
        </a:p>
      </dgm:t>
    </dgm:pt>
    <dgm:pt modelId="{319E6DC8-F939-4867-85DD-4E8E16869792}" type="parTrans" cxnId="{DF092C61-2AB0-492B-8057-C573A890F712}">
      <dgm:prSet/>
      <dgm:spPr/>
      <dgm:t>
        <a:bodyPr/>
        <a:lstStyle/>
        <a:p>
          <a:endParaRPr lang="en-US"/>
        </a:p>
      </dgm:t>
    </dgm:pt>
    <dgm:pt modelId="{BA15B643-B506-40A3-AE26-DAAB08DE8112}" type="sibTrans" cxnId="{DF092C61-2AB0-492B-8057-C573A890F712}">
      <dgm:prSet/>
      <dgm:spPr/>
      <dgm:t>
        <a:bodyPr/>
        <a:lstStyle/>
        <a:p>
          <a:endParaRPr lang="en-US"/>
        </a:p>
      </dgm:t>
    </dgm:pt>
    <dgm:pt modelId="{AC2AE557-2AF7-462C-B742-F03E21E24C0B}">
      <dgm:prSet/>
      <dgm:spPr/>
      <dgm:t>
        <a:bodyPr/>
        <a:lstStyle/>
        <a:p>
          <a:r>
            <a:rPr lang="en-US" dirty="0"/>
            <a:t>Potential for superspreading</a:t>
          </a:r>
        </a:p>
      </dgm:t>
    </dgm:pt>
    <dgm:pt modelId="{81EE64C6-2F4F-49D3-953C-0CC2AE0B6A02}" type="parTrans" cxnId="{D49E426F-E874-4571-A7E0-3B3EA2D22210}">
      <dgm:prSet/>
      <dgm:spPr/>
      <dgm:t>
        <a:bodyPr/>
        <a:lstStyle/>
        <a:p>
          <a:endParaRPr lang="en-US"/>
        </a:p>
      </dgm:t>
    </dgm:pt>
    <dgm:pt modelId="{5722BA81-D1FE-4C18-AE59-6227AFD373C2}" type="sibTrans" cxnId="{D49E426F-E874-4571-A7E0-3B3EA2D22210}">
      <dgm:prSet/>
      <dgm:spPr/>
      <dgm:t>
        <a:bodyPr/>
        <a:lstStyle/>
        <a:p>
          <a:endParaRPr lang="en-US"/>
        </a:p>
      </dgm:t>
    </dgm:pt>
    <dgm:pt modelId="{9A2E312C-4A4C-4AC5-B1F8-9892C48CD30A}">
      <dgm:prSet/>
      <dgm:spPr/>
      <dgm:t>
        <a:bodyPr/>
        <a:lstStyle/>
        <a:p>
          <a:r>
            <a:rPr lang="en-US"/>
            <a:t>Environment supportive of aerosol transmission</a:t>
          </a:r>
        </a:p>
      </dgm:t>
    </dgm:pt>
    <dgm:pt modelId="{4173F1E6-53E9-4CD1-A81E-E4DFAD1CCD27}" type="parTrans" cxnId="{B8141FAD-67BE-4D41-B404-CAFD859D61F8}">
      <dgm:prSet/>
      <dgm:spPr/>
      <dgm:t>
        <a:bodyPr/>
        <a:lstStyle/>
        <a:p>
          <a:endParaRPr lang="en-US"/>
        </a:p>
      </dgm:t>
    </dgm:pt>
    <dgm:pt modelId="{26F1885D-0ACC-4620-BC6D-CE45DB43E9E3}" type="sibTrans" cxnId="{B8141FAD-67BE-4D41-B404-CAFD859D61F8}">
      <dgm:prSet/>
      <dgm:spPr/>
      <dgm:t>
        <a:bodyPr/>
        <a:lstStyle/>
        <a:p>
          <a:endParaRPr lang="en-US"/>
        </a:p>
      </dgm:t>
    </dgm:pt>
    <dgm:pt modelId="{C1CB4B7E-79D1-0146-8D96-4DA5D889D041}" type="pres">
      <dgm:prSet presAssocID="{B97BED38-DC82-46DD-AD2E-AF7E53194D54}" presName="linear" presStyleCnt="0">
        <dgm:presLayoutVars>
          <dgm:animLvl val="lvl"/>
          <dgm:resizeHandles val="exact"/>
        </dgm:presLayoutVars>
      </dgm:prSet>
      <dgm:spPr/>
    </dgm:pt>
    <dgm:pt modelId="{808F2D42-2B66-F041-A44B-293527240768}" type="pres">
      <dgm:prSet presAssocID="{63092D1C-38D8-4188-B784-9F88A69DCFEF}" presName="parentText" presStyleLbl="node1" presStyleIdx="0" presStyleCnt="4">
        <dgm:presLayoutVars>
          <dgm:chMax val="0"/>
          <dgm:bulletEnabled val="1"/>
        </dgm:presLayoutVars>
      </dgm:prSet>
      <dgm:spPr/>
    </dgm:pt>
    <dgm:pt modelId="{A220194C-2236-BB4F-873D-84E4FE8042F4}" type="pres">
      <dgm:prSet presAssocID="{568160DC-4ECB-4093-B85F-2CF8DE765F3A}" presName="spacer" presStyleCnt="0"/>
      <dgm:spPr/>
    </dgm:pt>
    <dgm:pt modelId="{8C94D56D-C339-F240-8D73-092C1C7238A7}" type="pres">
      <dgm:prSet presAssocID="{55832293-EF8C-417B-BC36-D98B0C2CE56A}" presName="parentText" presStyleLbl="node1" presStyleIdx="1" presStyleCnt="4">
        <dgm:presLayoutVars>
          <dgm:chMax val="0"/>
          <dgm:bulletEnabled val="1"/>
        </dgm:presLayoutVars>
      </dgm:prSet>
      <dgm:spPr/>
    </dgm:pt>
    <dgm:pt modelId="{1BEFF465-BEC6-BD4A-9F41-4FA7172E7549}" type="pres">
      <dgm:prSet presAssocID="{BA15B643-B506-40A3-AE26-DAAB08DE8112}" presName="spacer" presStyleCnt="0"/>
      <dgm:spPr/>
    </dgm:pt>
    <dgm:pt modelId="{DFD2A520-AC81-804E-956B-013FAB941B69}" type="pres">
      <dgm:prSet presAssocID="{AC2AE557-2AF7-462C-B742-F03E21E24C0B}" presName="parentText" presStyleLbl="node1" presStyleIdx="2" presStyleCnt="4">
        <dgm:presLayoutVars>
          <dgm:chMax val="0"/>
          <dgm:bulletEnabled val="1"/>
        </dgm:presLayoutVars>
      </dgm:prSet>
      <dgm:spPr/>
    </dgm:pt>
    <dgm:pt modelId="{6F770C36-23EE-E143-9610-445CDB14430D}" type="pres">
      <dgm:prSet presAssocID="{5722BA81-D1FE-4C18-AE59-6227AFD373C2}" presName="spacer" presStyleCnt="0"/>
      <dgm:spPr/>
    </dgm:pt>
    <dgm:pt modelId="{5727ABBF-E661-E147-8D0E-C835F4EE5BA1}" type="pres">
      <dgm:prSet presAssocID="{9A2E312C-4A4C-4AC5-B1F8-9892C48CD30A}" presName="parentText" presStyleLbl="node1" presStyleIdx="3" presStyleCnt="4">
        <dgm:presLayoutVars>
          <dgm:chMax val="0"/>
          <dgm:bulletEnabled val="1"/>
        </dgm:presLayoutVars>
      </dgm:prSet>
      <dgm:spPr/>
    </dgm:pt>
  </dgm:ptLst>
  <dgm:cxnLst>
    <dgm:cxn modelId="{72701133-FC60-6E47-8F3A-C7F69F4C2C70}" type="presOf" srcId="{B97BED38-DC82-46DD-AD2E-AF7E53194D54}" destId="{C1CB4B7E-79D1-0146-8D96-4DA5D889D041}" srcOrd="0" destOrd="0" presId="urn:microsoft.com/office/officeart/2005/8/layout/vList2"/>
    <dgm:cxn modelId="{DF092C61-2AB0-492B-8057-C573A890F712}" srcId="{B97BED38-DC82-46DD-AD2E-AF7E53194D54}" destId="{55832293-EF8C-417B-BC36-D98B0C2CE56A}" srcOrd="1" destOrd="0" parTransId="{319E6DC8-F939-4867-85DD-4E8E16869792}" sibTransId="{BA15B643-B506-40A3-AE26-DAAB08DE8112}"/>
    <dgm:cxn modelId="{D49E426F-E874-4571-A7E0-3B3EA2D22210}" srcId="{B97BED38-DC82-46DD-AD2E-AF7E53194D54}" destId="{AC2AE557-2AF7-462C-B742-F03E21E24C0B}" srcOrd="2" destOrd="0" parTransId="{81EE64C6-2F4F-49D3-953C-0CC2AE0B6A02}" sibTransId="{5722BA81-D1FE-4C18-AE59-6227AFD373C2}"/>
    <dgm:cxn modelId="{C54D8B6F-30FC-FD47-9273-B4F67B606416}" type="presOf" srcId="{9A2E312C-4A4C-4AC5-B1F8-9892C48CD30A}" destId="{5727ABBF-E661-E147-8D0E-C835F4EE5BA1}" srcOrd="0" destOrd="0" presId="urn:microsoft.com/office/officeart/2005/8/layout/vList2"/>
    <dgm:cxn modelId="{8774E876-0906-48F0-94F0-3FCA56FE0A4F}" srcId="{B97BED38-DC82-46DD-AD2E-AF7E53194D54}" destId="{63092D1C-38D8-4188-B784-9F88A69DCFEF}" srcOrd="0" destOrd="0" parTransId="{7E75BF21-4C24-4989-A79C-8526BDE239BF}" sibTransId="{568160DC-4ECB-4093-B85F-2CF8DE765F3A}"/>
    <dgm:cxn modelId="{48299E7A-00FA-D344-A8C2-A6D6B0E02737}" type="presOf" srcId="{55832293-EF8C-417B-BC36-D98B0C2CE56A}" destId="{8C94D56D-C339-F240-8D73-092C1C7238A7}" srcOrd="0" destOrd="0" presId="urn:microsoft.com/office/officeart/2005/8/layout/vList2"/>
    <dgm:cxn modelId="{866DF17C-716C-A340-BA4B-9E1FAD0831C6}" type="presOf" srcId="{AC2AE557-2AF7-462C-B742-F03E21E24C0B}" destId="{DFD2A520-AC81-804E-956B-013FAB941B69}" srcOrd="0" destOrd="0" presId="urn:microsoft.com/office/officeart/2005/8/layout/vList2"/>
    <dgm:cxn modelId="{B8141FAD-67BE-4D41-B404-CAFD859D61F8}" srcId="{B97BED38-DC82-46DD-AD2E-AF7E53194D54}" destId="{9A2E312C-4A4C-4AC5-B1F8-9892C48CD30A}" srcOrd="3" destOrd="0" parTransId="{4173F1E6-53E9-4CD1-A81E-E4DFAD1CCD27}" sibTransId="{26F1885D-0ACC-4620-BC6D-CE45DB43E9E3}"/>
    <dgm:cxn modelId="{3E12FBC0-3BEF-A14F-827C-7918F8E16989}" type="presOf" srcId="{63092D1C-38D8-4188-B784-9F88A69DCFEF}" destId="{808F2D42-2B66-F041-A44B-293527240768}" srcOrd="0" destOrd="0" presId="urn:microsoft.com/office/officeart/2005/8/layout/vList2"/>
    <dgm:cxn modelId="{64D076D3-E5C2-B743-A0D2-0D42F14D5E9C}" type="presParOf" srcId="{C1CB4B7E-79D1-0146-8D96-4DA5D889D041}" destId="{808F2D42-2B66-F041-A44B-293527240768}" srcOrd="0" destOrd="0" presId="urn:microsoft.com/office/officeart/2005/8/layout/vList2"/>
    <dgm:cxn modelId="{D18E319F-F405-BE45-9900-DB188F2B9E1D}" type="presParOf" srcId="{C1CB4B7E-79D1-0146-8D96-4DA5D889D041}" destId="{A220194C-2236-BB4F-873D-84E4FE8042F4}" srcOrd="1" destOrd="0" presId="urn:microsoft.com/office/officeart/2005/8/layout/vList2"/>
    <dgm:cxn modelId="{BE919B3A-15F4-3E49-8F41-807F1E07A397}" type="presParOf" srcId="{C1CB4B7E-79D1-0146-8D96-4DA5D889D041}" destId="{8C94D56D-C339-F240-8D73-092C1C7238A7}" srcOrd="2" destOrd="0" presId="urn:microsoft.com/office/officeart/2005/8/layout/vList2"/>
    <dgm:cxn modelId="{F49DAF41-9742-4B45-ADD2-18B7994F4478}" type="presParOf" srcId="{C1CB4B7E-79D1-0146-8D96-4DA5D889D041}" destId="{1BEFF465-BEC6-BD4A-9F41-4FA7172E7549}" srcOrd="3" destOrd="0" presId="urn:microsoft.com/office/officeart/2005/8/layout/vList2"/>
    <dgm:cxn modelId="{8AAB8476-2097-9F46-B126-1D5A167B9578}" type="presParOf" srcId="{C1CB4B7E-79D1-0146-8D96-4DA5D889D041}" destId="{DFD2A520-AC81-804E-956B-013FAB941B69}" srcOrd="4" destOrd="0" presId="urn:microsoft.com/office/officeart/2005/8/layout/vList2"/>
    <dgm:cxn modelId="{7B0C89CF-2186-284E-9F7A-92D853A52CC0}" type="presParOf" srcId="{C1CB4B7E-79D1-0146-8D96-4DA5D889D041}" destId="{6F770C36-23EE-E143-9610-445CDB14430D}" srcOrd="5" destOrd="0" presId="urn:microsoft.com/office/officeart/2005/8/layout/vList2"/>
    <dgm:cxn modelId="{D9AACCD2-02E3-214F-817A-3C02B688A086}" type="presParOf" srcId="{C1CB4B7E-79D1-0146-8D96-4DA5D889D041}" destId="{5727ABBF-E661-E147-8D0E-C835F4EE5BA1}"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44BDB2-C25D-4A77-AC18-7F762E2B6A96}"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EC46792F-D7D4-47E0-A1EC-0AB06BB93C56}">
      <dgm:prSet/>
      <dgm:spPr/>
      <dgm:t>
        <a:bodyPr/>
        <a:lstStyle/>
        <a:p>
          <a:r>
            <a:rPr lang="en-US"/>
            <a:t>Source has high viral load</a:t>
          </a:r>
        </a:p>
      </dgm:t>
    </dgm:pt>
    <dgm:pt modelId="{B7D689BC-7D4D-4A1E-A51D-206AA777386B}" type="parTrans" cxnId="{9BD192A0-2285-403E-BBAF-5089A85B3BF2}">
      <dgm:prSet/>
      <dgm:spPr/>
      <dgm:t>
        <a:bodyPr/>
        <a:lstStyle/>
        <a:p>
          <a:endParaRPr lang="en-US"/>
        </a:p>
      </dgm:t>
    </dgm:pt>
    <dgm:pt modelId="{413D17E7-9EB0-4A8F-A698-780A1B0F87CA}" type="sibTrans" cxnId="{9BD192A0-2285-403E-BBAF-5089A85B3BF2}">
      <dgm:prSet/>
      <dgm:spPr/>
      <dgm:t>
        <a:bodyPr/>
        <a:lstStyle/>
        <a:p>
          <a:endParaRPr lang="en-US"/>
        </a:p>
      </dgm:t>
    </dgm:pt>
    <dgm:pt modelId="{3F99691A-2A9B-421D-8F90-FB89DB471732}">
      <dgm:prSet/>
      <dgm:spPr/>
      <dgm:t>
        <a:bodyPr/>
        <a:lstStyle/>
        <a:p>
          <a:r>
            <a:rPr lang="en-US"/>
            <a:t>Source with cough at time of exposure</a:t>
          </a:r>
        </a:p>
      </dgm:t>
    </dgm:pt>
    <dgm:pt modelId="{A6F2D3C3-6AC0-41D9-98AB-85ABAFC05725}" type="parTrans" cxnId="{84247C70-94BC-48E6-808A-DA807CE70087}">
      <dgm:prSet/>
      <dgm:spPr/>
      <dgm:t>
        <a:bodyPr/>
        <a:lstStyle/>
        <a:p>
          <a:endParaRPr lang="en-US"/>
        </a:p>
      </dgm:t>
    </dgm:pt>
    <dgm:pt modelId="{EAD53594-10B8-4FA9-8182-9A2699B6BCC7}" type="sibTrans" cxnId="{84247C70-94BC-48E6-808A-DA807CE70087}">
      <dgm:prSet/>
      <dgm:spPr/>
      <dgm:t>
        <a:bodyPr/>
        <a:lstStyle/>
        <a:p>
          <a:endParaRPr lang="en-US"/>
        </a:p>
      </dgm:t>
    </dgm:pt>
    <dgm:pt modelId="{EF83CEF4-DC48-4373-A365-073DF8F364A1}">
      <dgm:prSet/>
      <dgm:spPr/>
      <dgm:t>
        <a:bodyPr/>
        <a:lstStyle/>
        <a:p>
          <a:r>
            <a:rPr lang="en-US"/>
            <a:t>Poor ventilation / indoor settings</a:t>
          </a:r>
        </a:p>
      </dgm:t>
    </dgm:pt>
    <dgm:pt modelId="{3E377EE8-8F45-48D5-801D-DAA5BEDDFCC5}" type="parTrans" cxnId="{37BDA5C9-E6E1-4A71-B37E-C0A09EFA1259}">
      <dgm:prSet/>
      <dgm:spPr/>
      <dgm:t>
        <a:bodyPr/>
        <a:lstStyle/>
        <a:p>
          <a:endParaRPr lang="en-US"/>
        </a:p>
      </dgm:t>
    </dgm:pt>
    <dgm:pt modelId="{65656C71-687D-469A-989D-57B10A0E5EC0}" type="sibTrans" cxnId="{37BDA5C9-E6E1-4A71-B37E-C0A09EFA1259}">
      <dgm:prSet/>
      <dgm:spPr/>
      <dgm:t>
        <a:bodyPr/>
        <a:lstStyle/>
        <a:p>
          <a:endParaRPr lang="en-US"/>
        </a:p>
      </dgm:t>
    </dgm:pt>
    <dgm:pt modelId="{2A5DFAA8-0041-4203-B162-6AC8C0A7A862}">
      <dgm:prSet/>
      <dgm:spPr/>
      <dgm:t>
        <a:bodyPr/>
        <a:lstStyle/>
        <a:p>
          <a:r>
            <a:rPr lang="en-US"/>
            <a:t>Airflow patterns that enhance flow between a source and susceptible contact</a:t>
          </a:r>
        </a:p>
      </dgm:t>
    </dgm:pt>
    <dgm:pt modelId="{6BEF330A-C60D-456E-AA8F-7B76E9FC4A54}" type="parTrans" cxnId="{1E12442B-FDB7-4C99-991C-201CF5B6C07F}">
      <dgm:prSet/>
      <dgm:spPr/>
      <dgm:t>
        <a:bodyPr/>
        <a:lstStyle/>
        <a:p>
          <a:endParaRPr lang="en-US"/>
        </a:p>
      </dgm:t>
    </dgm:pt>
    <dgm:pt modelId="{D2B5C14C-6C13-4051-84A0-6887343B8327}" type="sibTrans" cxnId="{1E12442B-FDB7-4C99-991C-201CF5B6C07F}">
      <dgm:prSet/>
      <dgm:spPr/>
      <dgm:t>
        <a:bodyPr/>
        <a:lstStyle/>
        <a:p>
          <a:endParaRPr lang="en-US"/>
        </a:p>
      </dgm:t>
    </dgm:pt>
    <dgm:pt modelId="{D46C1881-8A84-44FE-9A44-6CFFC40A996B}">
      <dgm:prSet/>
      <dgm:spPr/>
      <dgm:t>
        <a:bodyPr/>
        <a:lstStyle/>
        <a:p>
          <a:r>
            <a:rPr lang="en-US"/>
            <a:t>Longer shared time</a:t>
          </a:r>
        </a:p>
      </dgm:t>
    </dgm:pt>
    <dgm:pt modelId="{3B019AB0-AFC5-4826-AAB7-CE943F2A007C}" type="parTrans" cxnId="{8902B014-87D3-4E38-917E-D93FF5AD7B23}">
      <dgm:prSet/>
      <dgm:spPr/>
      <dgm:t>
        <a:bodyPr/>
        <a:lstStyle/>
        <a:p>
          <a:endParaRPr lang="en-US"/>
        </a:p>
      </dgm:t>
    </dgm:pt>
    <dgm:pt modelId="{2A9A1538-17D5-41ED-B3C5-18E01590B1D3}" type="sibTrans" cxnId="{8902B014-87D3-4E38-917E-D93FF5AD7B23}">
      <dgm:prSet/>
      <dgm:spPr/>
      <dgm:t>
        <a:bodyPr/>
        <a:lstStyle/>
        <a:p>
          <a:endParaRPr lang="en-US"/>
        </a:p>
      </dgm:t>
    </dgm:pt>
    <dgm:pt modelId="{766B9582-0B0C-43EA-90C9-4812C60D8476}">
      <dgm:prSet/>
      <dgm:spPr/>
      <dgm:t>
        <a:bodyPr/>
        <a:lstStyle/>
        <a:p>
          <a:r>
            <a:rPr lang="en-US"/>
            <a:t>Any unmasked time (e.g. during meals)</a:t>
          </a:r>
        </a:p>
      </dgm:t>
    </dgm:pt>
    <dgm:pt modelId="{248212A9-D6BA-4BFF-8716-9DA5D9FC7408}" type="parTrans" cxnId="{9A25CEBF-00A6-4313-BA72-561C3174D0A1}">
      <dgm:prSet/>
      <dgm:spPr/>
      <dgm:t>
        <a:bodyPr/>
        <a:lstStyle/>
        <a:p>
          <a:endParaRPr lang="en-US"/>
        </a:p>
      </dgm:t>
    </dgm:pt>
    <dgm:pt modelId="{83EABD59-625C-4059-91F6-6109F3A67C8B}" type="sibTrans" cxnId="{9A25CEBF-00A6-4313-BA72-561C3174D0A1}">
      <dgm:prSet/>
      <dgm:spPr/>
      <dgm:t>
        <a:bodyPr/>
        <a:lstStyle/>
        <a:p>
          <a:endParaRPr lang="en-US"/>
        </a:p>
      </dgm:t>
    </dgm:pt>
    <dgm:pt modelId="{BC216315-DB3F-3C4A-9217-885A2AA44839}" type="pres">
      <dgm:prSet presAssocID="{4E44BDB2-C25D-4A77-AC18-7F762E2B6A96}" presName="linear" presStyleCnt="0">
        <dgm:presLayoutVars>
          <dgm:animLvl val="lvl"/>
          <dgm:resizeHandles val="exact"/>
        </dgm:presLayoutVars>
      </dgm:prSet>
      <dgm:spPr/>
    </dgm:pt>
    <dgm:pt modelId="{13035CEF-C104-404A-A4B9-C0D05BCE8BC3}" type="pres">
      <dgm:prSet presAssocID="{EC46792F-D7D4-47E0-A1EC-0AB06BB93C56}" presName="parentText" presStyleLbl="node1" presStyleIdx="0" presStyleCnt="6">
        <dgm:presLayoutVars>
          <dgm:chMax val="0"/>
          <dgm:bulletEnabled val="1"/>
        </dgm:presLayoutVars>
      </dgm:prSet>
      <dgm:spPr/>
    </dgm:pt>
    <dgm:pt modelId="{9A621135-08DA-4D47-B8D0-A59C35752ECE}" type="pres">
      <dgm:prSet presAssocID="{413D17E7-9EB0-4A8F-A698-780A1B0F87CA}" presName="spacer" presStyleCnt="0"/>
      <dgm:spPr/>
    </dgm:pt>
    <dgm:pt modelId="{FB1AAA37-FE2F-2149-9C41-6370026820B9}" type="pres">
      <dgm:prSet presAssocID="{3F99691A-2A9B-421D-8F90-FB89DB471732}" presName="parentText" presStyleLbl="node1" presStyleIdx="1" presStyleCnt="6">
        <dgm:presLayoutVars>
          <dgm:chMax val="0"/>
          <dgm:bulletEnabled val="1"/>
        </dgm:presLayoutVars>
      </dgm:prSet>
      <dgm:spPr/>
    </dgm:pt>
    <dgm:pt modelId="{56FB984D-05D6-8E46-9677-4D770EC56597}" type="pres">
      <dgm:prSet presAssocID="{EAD53594-10B8-4FA9-8182-9A2699B6BCC7}" presName="spacer" presStyleCnt="0"/>
      <dgm:spPr/>
    </dgm:pt>
    <dgm:pt modelId="{B47DEBB0-2039-654A-B864-C7979C84DBB7}" type="pres">
      <dgm:prSet presAssocID="{EF83CEF4-DC48-4373-A365-073DF8F364A1}" presName="parentText" presStyleLbl="node1" presStyleIdx="2" presStyleCnt="6">
        <dgm:presLayoutVars>
          <dgm:chMax val="0"/>
          <dgm:bulletEnabled val="1"/>
        </dgm:presLayoutVars>
      </dgm:prSet>
      <dgm:spPr/>
    </dgm:pt>
    <dgm:pt modelId="{30C075DF-3BCC-6A4F-8EC2-968610AAE421}" type="pres">
      <dgm:prSet presAssocID="{65656C71-687D-469A-989D-57B10A0E5EC0}" presName="spacer" presStyleCnt="0"/>
      <dgm:spPr/>
    </dgm:pt>
    <dgm:pt modelId="{2A015B21-1013-C24D-A5FE-76E8DC0AAFC2}" type="pres">
      <dgm:prSet presAssocID="{2A5DFAA8-0041-4203-B162-6AC8C0A7A862}" presName="parentText" presStyleLbl="node1" presStyleIdx="3" presStyleCnt="6">
        <dgm:presLayoutVars>
          <dgm:chMax val="0"/>
          <dgm:bulletEnabled val="1"/>
        </dgm:presLayoutVars>
      </dgm:prSet>
      <dgm:spPr/>
    </dgm:pt>
    <dgm:pt modelId="{8404757C-7B0E-F549-AF3B-403D0353C1D7}" type="pres">
      <dgm:prSet presAssocID="{D2B5C14C-6C13-4051-84A0-6887343B8327}" presName="spacer" presStyleCnt="0"/>
      <dgm:spPr/>
    </dgm:pt>
    <dgm:pt modelId="{B0FC298E-3275-BE4D-9440-D2404E83E509}" type="pres">
      <dgm:prSet presAssocID="{D46C1881-8A84-44FE-9A44-6CFFC40A996B}" presName="parentText" presStyleLbl="node1" presStyleIdx="4" presStyleCnt="6">
        <dgm:presLayoutVars>
          <dgm:chMax val="0"/>
          <dgm:bulletEnabled val="1"/>
        </dgm:presLayoutVars>
      </dgm:prSet>
      <dgm:spPr/>
    </dgm:pt>
    <dgm:pt modelId="{625A4D56-3549-CB44-BFF1-5AB1420443F2}" type="pres">
      <dgm:prSet presAssocID="{2A9A1538-17D5-41ED-B3C5-18E01590B1D3}" presName="spacer" presStyleCnt="0"/>
      <dgm:spPr/>
    </dgm:pt>
    <dgm:pt modelId="{32FAC54B-34EE-0B49-AF2B-8D72BED8BE0F}" type="pres">
      <dgm:prSet presAssocID="{766B9582-0B0C-43EA-90C9-4812C60D8476}" presName="parentText" presStyleLbl="node1" presStyleIdx="5" presStyleCnt="6">
        <dgm:presLayoutVars>
          <dgm:chMax val="0"/>
          <dgm:bulletEnabled val="1"/>
        </dgm:presLayoutVars>
      </dgm:prSet>
      <dgm:spPr/>
    </dgm:pt>
  </dgm:ptLst>
  <dgm:cxnLst>
    <dgm:cxn modelId="{8902B014-87D3-4E38-917E-D93FF5AD7B23}" srcId="{4E44BDB2-C25D-4A77-AC18-7F762E2B6A96}" destId="{D46C1881-8A84-44FE-9A44-6CFFC40A996B}" srcOrd="4" destOrd="0" parTransId="{3B019AB0-AFC5-4826-AAB7-CE943F2A007C}" sibTransId="{2A9A1538-17D5-41ED-B3C5-18E01590B1D3}"/>
    <dgm:cxn modelId="{3D686C1D-A045-274F-A235-771AE70F783E}" type="presOf" srcId="{2A5DFAA8-0041-4203-B162-6AC8C0A7A862}" destId="{2A015B21-1013-C24D-A5FE-76E8DC0AAFC2}" srcOrd="0" destOrd="0" presId="urn:microsoft.com/office/officeart/2005/8/layout/vList2"/>
    <dgm:cxn modelId="{1E12442B-FDB7-4C99-991C-201CF5B6C07F}" srcId="{4E44BDB2-C25D-4A77-AC18-7F762E2B6A96}" destId="{2A5DFAA8-0041-4203-B162-6AC8C0A7A862}" srcOrd="3" destOrd="0" parTransId="{6BEF330A-C60D-456E-AA8F-7B76E9FC4A54}" sibTransId="{D2B5C14C-6C13-4051-84A0-6887343B8327}"/>
    <dgm:cxn modelId="{43D55B31-3D16-7A46-A9DE-9F257574E692}" type="presOf" srcId="{766B9582-0B0C-43EA-90C9-4812C60D8476}" destId="{32FAC54B-34EE-0B49-AF2B-8D72BED8BE0F}" srcOrd="0" destOrd="0" presId="urn:microsoft.com/office/officeart/2005/8/layout/vList2"/>
    <dgm:cxn modelId="{84247C70-94BC-48E6-808A-DA807CE70087}" srcId="{4E44BDB2-C25D-4A77-AC18-7F762E2B6A96}" destId="{3F99691A-2A9B-421D-8F90-FB89DB471732}" srcOrd="1" destOrd="0" parTransId="{A6F2D3C3-6AC0-41D9-98AB-85ABAFC05725}" sibTransId="{EAD53594-10B8-4FA9-8182-9A2699B6BCC7}"/>
    <dgm:cxn modelId="{9BD192A0-2285-403E-BBAF-5089A85B3BF2}" srcId="{4E44BDB2-C25D-4A77-AC18-7F762E2B6A96}" destId="{EC46792F-D7D4-47E0-A1EC-0AB06BB93C56}" srcOrd="0" destOrd="0" parTransId="{B7D689BC-7D4D-4A1E-A51D-206AA777386B}" sibTransId="{413D17E7-9EB0-4A8F-A698-780A1B0F87CA}"/>
    <dgm:cxn modelId="{CF75A7A5-4780-754C-A996-A62C1E5E8F61}" type="presOf" srcId="{4E44BDB2-C25D-4A77-AC18-7F762E2B6A96}" destId="{BC216315-DB3F-3C4A-9217-885A2AA44839}" srcOrd="0" destOrd="0" presId="urn:microsoft.com/office/officeart/2005/8/layout/vList2"/>
    <dgm:cxn modelId="{632755AD-ECA1-6048-8F65-9636DBC7C5DB}" type="presOf" srcId="{3F99691A-2A9B-421D-8F90-FB89DB471732}" destId="{FB1AAA37-FE2F-2149-9C41-6370026820B9}" srcOrd="0" destOrd="0" presId="urn:microsoft.com/office/officeart/2005/8/layout/vList2"/>
    <dgm:cxn modelId="{9A25CEBF-00A6-4313-BA72-561C3174D0A1}" srcId="{4E44BDB2-C25D-4A77-AC18-7F762E2B6A96}" destId="{766B9582-0B0C-43EA-90C9-4812C60D8476}" srcOrd="5" destOrd="0" parTransId="{248212A9-D6BA-4BFF-8716-9DA5D9FC7408}" sibTransId="{83EABD59-625C-4059-91F6-6109F3A67C8B}"/>
    <dgm:cxn modelId="{37BDA5C9-E6E1-4A71-B37E-C0A09EFA1259}" srcId="{4E44BDB2-C25D-4A77-AC18-7F762E2B6A96}" destId="{EF83CEF4-DC48-4373-A365-073DF8F364A1}" srcOrd="2" destOrd="0" parTransId="{3E377EE8-8F45-48D5-801D-DAA5BEDDFCC5}" sibTransId="{65656C71-687D-469A-989D-57B10A0E5EC0}"/>
    <dgm:cxn modelId="{383218E1-5E97-E140-8E3E-8812ED6DAB30}" type="presOf" srcId="{D46C1881-8A84-44FE-9A44-6CFFC40A996B}" destId="{B0FC298E-3275-BE4D-9440-D2404E83E509}" srcOrd="0" destOrd="0" presId="urn:microsoft.com/office/officeart/2005/8/layout/vList2"/>
    <dgm:cxn modelId="{D1BB21E4-DE6C-EA4C-9EEA-15494A5CB7B0}" type="presOf" srcId="{EF83CEF4-DC48-4373-A365-073DF8F364A1}" destId="{B47DEBB0-2039-654A-B864-C7979C84DBB7}" srcOrd="0" destOrd="0" presId="urn:microsoft.com/office/officeart/2005/8/layout/vList2"/>
    <dgm:cxn modelId="{66A7A9F7-03E8-1647-8C30-E4235E9FB928}" type="presOf" srcId="{EC46792F-D7D4-47E0-A1EC-0AB06BB93C56}" destId="{13035CEF-C104-404A-A4B9-C0D05BCE8BC3}" srcOrd="0" destOrd="0" presId="urn:microsoft.com/office/officeart/2005/8/layout/vList2"/>
    <dgm:cxn modelId="{FC426310-225C-4B43-A94D-5C3592D19405}" type="presParOf" srcId="{BC216315-DB3F-3C4A-9217-885A2AA44839}" destId="{13035CEF-C104-404A-A4B9-C0D05BCE8BC3}" srcOrd="0" destOrd="0" presId="urn:microsoft.com/office/officeart/2005/8/layout/vList2"/>
    <dgm:cxn modelId="{4B946AE6-CD0E-2243-97AD-08A0EC67EBB4}" type="presParOf" srcId="{BC216315-DB3F-3C4A-9217-885A2AA44839}" destId="{9A621135-08DA-4D47-B8D0-A59C35752ECE}" srcOrd="1" destOrd="0" presId="urn:microsoft.com/office/officeart/2005/8/layout/vList2"/>
    <dgm:cxn modelId="{8F70D46A-B274-9F49-BE6D-B3840FEFB135}" type="presParOf" srcId="{BC216315-DB3F-3C4A-9217-885A2AA44839}" destId="{FB1AAA37-FE2F-2149-9C41-6370026820B9}" srcOrd="2" destOrd="0" presId="urn:microsoft.com/office/officeart/2005/8/layout/vList2"/>
    <dgm:cxn modelId="{6DC5A2B5-C62E-D841-B51D-15739AD186AC}" type="presParOf" srcId="{BC216315-DB3F-3C4A-9217-885A2AA44839}" destId="{56FB984D-05D6-8E46-9677-4D770EC56597}" srcOrd="3" destOrd="0" presId="urn:microsoft.com/office/officeart/2005/8/layout/vList2"/>
    <dgm:cxn modelId="{3339A7EC-D551-F547-A790-C7C7FDF765E8}" type="presParOf" srcId="{BC216315-DB3F-3C4A-9217-885A2AA44839}" destId="{B47DEBB0-2039-654A-B864-C7979C84DBB7}" srcOrd="4" destOrd="0" presId="urn:microsoft.com/office/officeart/2005/8/layout/vList2"/>
    <dgm:cxn modelId="{80100D40-93D4-0645-8E21-E03531D6853D}" type="presParOf" srcId="{BC216315-DB3F-3C4A-9217-885A2AA44839}" destId="{30C075DF-3BCC-6A4F-8EC2-968610AAE421}" srcOrd="5" destOrd="0" presId="urn:microsoft.com/office/officeart/2005/8/layout/vList2"/>
    <dgm:cxn modelId="{C6C00BE9-A00C-B04B-A7F2-7318DEE1890F}" type="presParOf" srcId="{BC216315-DB3F-3C4A-9217-885A2AA44839}" destId="{2A015B21-1013-C24D-A5FE-76E8DC0AAFC2}" srcOrd="6" destOrd="0" presId="urn:microsoft.com/office/officeart/2005/8/layout/vList2"/>
    <dgm:cxn modelId="{7D4B1434-E90C-6C45-96E5-6552624D3423}" type="presParOf" srcId="{BC216315-DB3F-3C4A-9217-885A2AA44839}" destId="{8404757C-7B0E-F549-AF3B-403D0353C1D7}" srcOrd="7" destOrd="0" presId="urn:microsoft.com/office/officeart/2005/8/layout/vList2"/>
    <dgm:cxn modelId="{F0405697-02FB-064D-88BC-9B20B5CA327C}" type="presParOf" srcId="{BC216315-DB3F-3C4A-9217-885A2AA44839}" destId="{B0FC298E-3275-BE4D-9440-D2404E83E509}" srcOrd="8" destOrd="0" presId="urn:microsoft.com/office/officeart/2005/8/layout/vList2"/>
    <dgm:cxn modelId="{7B58A0F5-1984-C04F-85AE-CF2D5F9F8794}" type="presParOf" srcId="{BC216315-DB3F-3C4A-9217-885A2AA44839}" destId="{625A4D56-3549-CB44-BFF1-5AB1420443F2}" srcOrd="9" destOrd="0" presId="urn:microsoft.com/office/officeart/2005/8/layout/vList2"/>
    <dgm:cxn modelId="{856BF4C4-8EF6-514C-B25C-9809FAC50E24}" type="presParOf" srcId="{BC216315-DB3F-3C4A-9217-885A2AA44839}" destId="{32FAC54B-34EE-0B49-AF2B-8D72BED8BE0F}"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8F2D42-2B66-F041-A44B-293527240768}">
      <dsp:nvSpPr>
        <dsp:cNvPr id="0" name=""/>
        <dsp:cNvSpPr/>
      </dsp:nvSpPr>
      <dsp:spPr>
        <a:xfrm>
          <a:off x="0" y="71693"/>
          <a:ext cx="6263640" cy="127120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Source with high viral load</a:t>
          </a:r>
        </a:p>
      </dsp:txBody>
      <dsp:txXfrm>
        <a:off x="62055" y="133748"/>
        <a:ext cx="6139530" cy="1147095"/>
      </dsp:txXfrm>
    </dsp:sp>
    <dsp:sp modelId="{8C94D56D-C339-F240-8D73-092C1C7238A7}">
      <dsp:nvSpPr>
        <dsp:cNvPr id="0" name=""/>
        <dsp:cNvSpPr/>
      </dsp:nvSpPr>
      <dsp:spPr>
        <a:xfrm>
          <a:off x="0" y="1435058"/>
          <a:ext cx="6263640" cy="1271205"/>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Susceptible secondary contact</a:t>
          </a:r>
        </a:p>
      </dsp:txBody>
      <dsp:txXfrm>
        <a:off x="62055" y="1497113"/>
        <a:ext cx="6139530" cy="1147095"/>
      </dsp:txXfrm>
    </dsp:sp>
    <dsp:sp modelId="{DFD2A520-AC81-804E-956B-013FAB941B69}">
      <dsp:nvSpPr>
        <dsp:cNvPr id="0" name=""/>
        <dsp:cNvSpPr/>
      </dsp:nvSpPr>
      <dsp:spPr>
        <a:xfrm>
          <a:off x="0" y="2798423"/>
          <a:ext cx="6263640" cy="1271205"/>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Potential for superspreading</a:t>
          </a:r>
        </a:p>
      </dsp:txBody>
      <dsp:txXfrm>
        <a:off x="62055" y="2860478"/>
        <a:ext cx="6139530" cy="1147095"/>
      </dsp:txXfrm>
    </dsp:sp>
    <dsp:sp modelId="{5727ABBF-E661-E147-8D0E-C835F4EE5BA1}">
      <dsp:nvSpPr>
        <dsp:cNvPr id="0" name=""/>
        <dsp:cNvSpPr/>
      </dsp:nvSpPr>
      <dsp:spPr>
        <a:xfrm>
          <a:off x="0" y="4161789"/>
          <a:ext cx="6263640" cy="127120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a:t>Environment supportive of aerosol transmission</a:t>
          </a:r>
        </a:p>
      </dsp:txBody>
      <dsp:txXfrm>
        <a:off x="62055" y="4223844"/>
        <a:ext cx="6139530" cy="11470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35CEF-C104-404A-A4B9-C0D05BCE8BC3}">
      <dsp:nvSpPr>
        <dsp:cNvPr id="0" name=""/>
        <dsp:cNvSpPr/>
      </dsp:nvSpPr>
      <dsp:spPr>
        <a:xfrm>
          <a:off x="0" y="98459"/>
          <a:ext cx="6263640" cy="834228"/>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Source has high viral load</a:t>
          </a:r>
        </a:p>
      </dsp:txBody>
      <dsp:txXfrm>
        <a:off x="40724" y="139183"/>
        <a:ext cx="6182192" cy="752780"/>
      </dsp:txXfrm>
    </dsp:sp>
    <dsp:sp modelId="{FB1AAA37-FE2F-2149-9C41-6370026820B9}">
      <dsp:nvSpPr>
        <dsp:cNvPr id="0" name=""/>
        <dsp:cNvSpPr/>
      </dsp:nvSpPr>
      <dsp:spPr>
        <a:xfrm>
          <a:off x="0" y="993167"/>
          <a:ext cx="6263640" cy="834228"/>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Source with cough at time of exposure</a:t>
          </a:r>
        </a:p>
      </dsp:txBody>
      <dsp:txXfrm>
        <a:off x="40724" y="1033891"/>
        <a:ext cx="6182192" cy="752780"/>
      </dsp:txXfrm>
    </dsp:sp>
    <dsp:sp modelId="{B47DEBB0-2039-654A-B864-C7979C84DBB7}">
      <dsp:nvSpPr>
        <dsp:cNvPr id="0" name=""/>
        <dsp:cNvSpPr/>
      </dsp:nvSpPr>
      <dsp:spPr>
        <a:xfrm>
          <a:off x="0" y="1887875"/>
          <a:ext cx="6263640" cy="834228"/>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Poor ventilation / indoor settings</a:t>
          </a:r>
        </a:p>
      </dsp:txBody>
      <dsp:txXfrm>
        <a:off x="40724" y="1928599"/>
        <a:ext cx="6182192" cy="752780"/>
      </dsp:txXfrm>
    </dsp:sp>
    <dsp:sp modelId="{2A015B21-1013-C24D-A5FE-76E8DC0AAFC2}">
      <dsp:nvSpPr>
        <dsp:cNvPr id="0" name=""/>
        <dsp:cNvSpPr/>
      </dsp:nvSpPr>
      <dsp:spPr>
        <a:xfrm>
          <a:off x="0" y="2782584"/>
          <a:ext cx="6263640" cy="834228"/>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Airflow patterns that enhance flow between a source and susceptible contact</a:t>
          </a:r>
        </a:p>
      </dsp:txBody>
      <dsp:txXfrm>
        <a:off x="40724" y="2823308"/>
        <a:ext cx="6182192" cy="752780"/>
      </dsp:txXfrm>
    </dsp:sp>
    <dsp:sp modelId="{B0FC298E-3275-BE4D-9440-D2404E83E509}">
      <dsp:nvSpPr>
        <dsp:cNvPr id="0" name=""/>
        <dsp:cNvSpPr/>
      </dsp:nvSpPr>
      <dsp:spPr>
        <a:xfrm>
          <a:off x="0" y="3677292"/>
          <a:ext cx="6263640" cy="834228"/>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Longer shared time</a:t>
          </a:r>
        </a:p>
      </dsp:txBody>
      <dsp:txXfrm>
        <a:off x="40724" y="3718016"/>
        <a:ext cx="6182192" cy="752780"/>
      </dsp:txXfrm>
    </dsp:sp>
    <dsp:sp modelId="{32FAC54B-34EE-0B49-AF2B-8D72BED8BE0F}">
      <dsp:nvSpPr>
        <dsp:cNvPr id="0" name=""/>
        <dsp:cNvSpPr/>
      </dsp:nvSpPr>
      <dsp:spPr>
        <a:xfrm>
          <a:off x="0" y="4572000"/>
          <a:ext cx="6263640" cy="834228"/>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a:t>Any unmasked time (e.g. during meals)</a:t>
          </a:r>
        </a:p>
      </dsp:txBody>
      <dsp:txXfrm>
        <a:off x="40724" y="4612724"/>
        <a:ext cx="6182192" cy="75278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AB1BA6-6F94-EE44-9D2B-695229B10009}" type="datetimeFigureOut">
              <a:rPr lang="en-US" smtClean="0"/>
              <a:t>7/31/22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95CD00-7A9C-A14A-8CFB-7E8610AC9F4B}" type="slidenum">
              <a:rPr lang="en-US" smtClean="0"/>
              <a:t>‹#›</a:t>
            </a:fld>
            <a:endParaRPr lang="en-US"/>
          </a:p>
        </p:txBody>
      </p:sp>
    </p:spTree>
    <p:extLst>
      <p:ext uri="{BB962C8B-B14F-4D97-AF65-F5344CB8AC3E}">
        <p14:creationId xmlns:p14="http://schemas.microsoft.com/office/powerpoint/2010/main" val="1576333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Let’s jump in with some of the clinical epidemiology</a:t>
            </a:r>
          </a:p>
        </p:txBody>
      </p:sp>
      <p:sp>
        <p:nvSpPr>
          <p:cNvPr id="4" name="Slide Number Placeholder 3"/>
          <p:cNvSpPr>
            <a:spLocks noGrp="1"/>
          </p:cNvSpPr>
          <p:nvPr>
            <p:ph type="sldNum" sz="quarter" idx="5"/>
          </p:nvPr>
        </p:nvSpPr>
        <p:spPr/>
        <p:txBody>
          <a:bodyPr/>
          <a:lstStyle/>
          <a:p>
            <a:fld id="{AFC00DA0-FCCC-DC40-95E1-EFFD65531C49}" type="slidenum">
              <a:rPr lang="en-US" smtClean="0"/>
              <a:t>9</a:t>
            </a:fld>
            <a:endParaRPr lang="en-US"/>
          </a:p>
        </p:txBody>
      </p:sp>
    </p:spTree>
    <p:extLst>
      <p:ext uri="{BB962C8B-B14F-4D97-AF65-F5344CB8AC3E}">
        <p14:creationId xmlns:p14="http://schemas.microsoft.com/office/powerpoint/2010/main" val="38435495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Here you can see the viral load trajectories for 2 cases in the blue and red lines with a peak occurring about the time of symptom onset. The incubation period is the time from an exposure leading to a transmission event to the onset of symptoms in the secondary case.</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19</a:t>
            </a:fld>
            <a:endParaRPr lang="en-US"/>
          </a:p>
        </p:txBody>
      </p:sp>
    </p:spTree>
    <p:extLst>
      <p:ext uri="{BB962C8B-B14F-4D97-AF65-F5344CB8AC3E}">
        <p14:creationId xmlns:p14="http://schemas.microsoft.com/office/powerpoint/2010/main" val="38716754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incubation period has gotten progressively shorter as the virus has changed from Wuhan-Hu-1 to Delta to omicron, with early estimates for omicron suggesting an incubation period of around 3 days, down from about 4.4 days with Delta and 5.2 days for the original virus.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20</a:t>
            </a:fld>
            <a:endParaRPr lang="en-US"/>
          </a:p>
        </p:txBody>
      </p:sp>
    </p:spTree>
    <p:extLst>
      <p:ext uri="{BB962C8B-B14F-4D97-AF65-F5344CB8AC3E}">
        <p14:creationId xmlns:p14="http://schemas.microsoft.com/office/powerpoint/2010/main" val="3928375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let’s review viral load trajectories and infectious period starting with Wuhan-Hu-1, the original SARS-CoV-2 virus.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21</a:t>
            </a:fld>
            <a:endParaRPr lang="en-US"/>
          </a:p>
        </p:txBody>
      </p:sp>
    </p:spTree>
    <p:extLst>
      <p:ext uri="{BB962C8B-B14F-4D97-AF65-F5344CB8AC3E}">
        <p14:creationId xmlns:p14="http://schemas.microsoft.com/office/powerpoint/2010/main" val="3737013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figure represents data from the 2020 NBA bubble study and shows typical viral load trajectories for the original SARS-CoV-2 virus. In this study the researchers analyzed data from 68 individuals who were tested at least 5 times during the study period. They found that viral load rises over a period of 1-3 days, peaks, and then declines rapidly over the course of about a week. Numerous studies suggest symptom onset occurs around the time of viral load peak.</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22</a:t>
            </a:fld>
            <a:endParaRPr lang="en-US"/>
          </a:p>
        </p:txBody>
      </p:sp>
    </p:spTree>
    <p:extLst>
      <p:ext uri="{BB962C8B-B14F-4D97-AF65-F5344CB8AC3E}">
        <p14:creationId xmlns:p14="http://schemas.microsoft.com/office/powerpoint/2010/main" val="185439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Transmissions happen before symptom onset and in the several days afterwards, as you would expect from the viral load trajectories.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table shows the characteristics of the nearly 3000 contacts of the first 100 cases in Taiwan from an excellent case-contract study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red box at the bottom shows the timing of the exposure in relation to symptom onset in the index case. You can see a nice distribution of exposures in various settings and distributions over time including from before symptom onset to greater than 9 days after onset of symptoms.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23</a:t>
            </a:fld>
            <a:endParaRPr lang="en-US"/>
          </a:p>
        </p:txBody>
      </p:sp>
    </p:spTree>
    <p:extLst>
      <p:ext uri="{BB962C8B-B14F-4D97-AF65-F5344CB8AC3E}">
        <p14:creationId xmlns:p14="http://schemas.microsoft.com/office/powerpoint/2010/main" val="256847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figure from the same study shows that there were no transmissions when an exposure happened beyond 5 days after symptom onset for the index case.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see the timing of when the contacts happened in relation to symptom onset of the index case on the X axis and the blue line shows the attack rate for each day. On the left is the attack rate for all contacts and on the right is the attack rate for contacts restricted to household and family. By day 6 after symptom onset, the attack rate goes to 0 in both.</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24</a:t>
            </a:fld>
            <a:endParaRPr lang="en-US"/>
          </a:p>
        </p:txBody>
      </p:sp>
    </p:spTree>
    <p:extLst>
      <p:ext uri="{BB962C8B-B14F-4D97-AF65-F5344CB8AC3E}">
        <p14:creationId xmlns:p14="http://schemas.microsoft.com/office/powerpoint/2010/main" val="1868844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knew early on that some individuals have persistently positive PCR tests for weeks or even months after their initial positive test.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numerous data showing that these individuals do not transmit. The study referenced here is from the Netherlands healthcare workers who developed SARS-CoV-2 infection were prospectively enrolled between May and September 2020. They followed serial PCR tests and performed detailed contact tracing as well as phylogenetic analysis of any noted additional cases among contacts happening after return to work.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 72 participants, 43% had symptoms at day 21 with fatigue and change in taste and smell most common at that point, though 9 people or 13% still reported cough at that time. The median initial RT-PCR had a cycle threshold of 21.1 and was taken on average 1 day after symptom onset. 61 had repeat testing and 30 tested positive with a median Ct of 29.2. This testing occurred a median of 13 days after symptoms. 22 out of 30 had a Ct less than 30 which is a cutoff that has been associated with higher likelihood of viable virus. They identified 11 contacts who tested positive after having contact with an index case beyond the isolation period, but none were linked to the index cases.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Stated another way, to assess risk of transmission from an immunocompetent index case, it is important to consider not just the cycle threshold but also the time from onset of symptoms. Even with persistently positive PCR tests, transmissions did not occur after about a week from onset of symptoms for the original virus.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25</a:t>
            </a:fld>
            <a:endParaRPr lang="en-US"/>
          </a:p>
        </p:txBody>
      </p:sp>
    </p:spTree>
    <p:extLst>
      <p:ext uri="{BB962C8B-B14F-4D97-AF65-F5344CB8AC3E}">
        <p14:creationId xmlns:p14="http://schemas.microsoft.com/office/powerpoint/2010/main" val="1533691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let’s move on to Delta.</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26</a:t>
            </a:fld>
            <a:endParaRPr lang="en-US"/>
          </a:p>
        </p:txBody>
      </p:sp>
    </p:spTree>
    <p:extLst>
      <p:ext uri="{BB962C8B-B14F-4D97-AF65-F5344CB8AC3E}">
        <p14:creationId xmlns:p14="http://schemas.microsoft.com/office/powerpoint/2010/main" val="3099817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 the left of the slide, I have figures from a study of the contained Delta outbreak in Guangzhou, China. At the top of the slide, you can see that viral load is highest before symptom onset and up until around 1-2 days after onset of symptoms and then declines rapidly. In the figure below the same researchers modeled infectiousness of Delta showing that it is highest from up to about 4 days before onset of symptoms through about 4-5 days after onset of symptoms.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right of the slide is additional data from the NBA researchers that included 36 people with confirmed Delta infection. They plotted viral loads and find a similar trajectory, with a rapid rise over about 3 days and a fall over about 6 days.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Overall, the trajectories appear quite similar to those from the original strain.</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27</a:t>
            </a:fld>
            <a:endParaRPr lang="en-US"/>
          </a:p>
        </p:txBody>
      </p:sp>
    </p:spTree>
    <p:extLst>
      <p:ext uri="{BB962C8B-B14F-4D97-AF65-F5344CB8AC3E}">
        <p14:creationId xmlns:p14="http://schemas.microsoft.com/office/powerpoint/2010/main" val="23162125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too few case-contact tracing studies from the Delta era, but this one was well done and was from the same contained outbreak in Guangzhou China. As you can see, these researchers documented a few later transmissions, between 7 and 10 days after symptom onset, which I’ve highlighted with a red box.</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were not clearly documented transmissions for Wuhan-Hu-1 after about 5 days from symptom onset, so this raises the possibility of a longer effective infectious period with Delta compared with the original virus.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28</a:t>
            </a:fld>
            <a:endParaRPr lang="en-US"/>
          </a:p>
        </p:txBody>
      </p:sp>
    </p:spTree>
    <p:extLst>
      <p:ext uri="{BB962C8B-B14F-4D97-AF65-F5344CB8AC3E}">
        <p14:creationId xmlns:p14="http://schemas.microsoft.com/office/powerpoint/2010/main" val="15349997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 this side you see two possible cases of COVID-19. The first a young man without comorbidities who has a self-resolving viral syndrome. The second, is a 65-year-old obese man with some common comorbidities who has a protracted and severe course involving need for ICU level care.</a:t>
            </a:r>
          </a:p>
        </p:txBody>
      </p:sp>
      <p:sp>
        <p:nvSpPr>
          <p:cNvPr id="4" name="Slide Number Placeholder 3"/>
          <p:cNvSpPr>
            <a:spLocks noGrp="1"/>
          </p:cNvSpPr>
          <p:nvPr>
            <p:ph type="sldNum" sz="quarter" idx="5"/>
          </p:nvPr>
        </p:nvSpPr>
        <p:spPr/>
        <p:txBody>
          <a:bodyPr/>
          <a:lstStyle/>
          <a:p>
            <a:fld id="{AFC00DA0-FCCC-DC40-95E1-EFFD65531C49}" type="slidenum">
              <a:rPr lang="en-US" smtClean="0"/>
              <a:t>10</a:t>
            </a:fld>
            <a:endParaRPr lang="en-US"/>
          </a:p>
        </p:txBody>
      </p:sp>
    </p:spTree>
    <p:extLst>
      <p:ext uri="{BB962C8B-B14F-4D97-AF65-F5344CB8AC3E}">
        <p14:creationId xmlns:p14="http://schemas.microsoft.com/office/powerpoint/2010/main" val="33608258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Now let’s review some preliminary findings for omicron.</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29</a:t>
            </a:fld>
            <a:endParaRPr lang="en-US"/>
          </a:p>
        </p:txBody>
      </p:sp>
    </p:spTree>
    <p:extLst>
      <p:ext uri="{BB962C8B-B14F-4D97-AF65-F5344CB8AC3E}">
        <p14:creationId xmlns:p14="http://schemas.microsoft.com/office/powerpoint/2010/main" val="903280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Data from Japan suggest that viral load for omicron infections peaks 2-5 days after symptom onset as shown on the right of this slide.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figure on the left you can see that positive cultures were only found with Ct less than 30. On the right in part B, you can see the solid circles show viable virus isolated and none was isolated after day 9 from symptom onset.</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30</a:t>
            </a:fld>
            <a:endParaRPr lang="en-US"/>
          </a:p>
        </p:txBody>
      </p:sp>
    </p:spTree>
    <p:extLst>
      <p:ext uri="{BB962C8B-B14F-4D97-AF65-F5344CB8AC3E}">
        <p14:creationId xmlns:p14="http://schemas.microsoft.com/office/powerpoint/2010/main" val="4251917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preliminary data from the amazing NBA researchers are also illuminating.</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this preprint they plot viral load trajectories for 97 omicron and 107 Delta variant infections. As you can see the curves are relatively similar trajectory and duration of positivity, with a rapid rise and fall over several days.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They did not have enough information to report on relationship to symptom onset, but one hypothesis that is supported by the data from Japan and other reports is that symptom onset is shifted earlier for omicron compared with Delta. I’ve added a red arrow representing possible symptom onset for omicron and a blue arrow for symptom onset for Delta as an example.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this is indeed the case, we might expect fewer presymptomatic transmissions with omicron, and transmissions to occur somewhat longer after onset of symptoms.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31</a:t>
            </a:fld>
            <a:endParaRPr lang="en-US"/>
          </a:p>
        </p:txBody>
      </p:sp>
    </p:spTree>
    <p:extLst>
      <p:ext uri="{BB962C8B-B14F-4D97-AF65-F5344CB8AC3E}">
        <p14:creationId xmlns:p14="http://schemas.microsoft.com/office/powerpoint/2010/main" val="7743438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Next let’s review the evolving understanding of aerosol transmission</a:t>
            </a:r>
            <a:r>
              <a:rPr lang="en-US" dirty="0">
                <a:effectLst/>
              </a:rPr>
              <a:t> </a:t>
            </a:r>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33</a:t>
            </a:fld>
            <a:endParaRPr lang="en-US"/>
          </a:p>
        </p:txBody>
      </p:sp>
    </p:spTree>
    <p:extLst>
      <p:ext uri="{BB962C8B-B14F-4D97-AF65-F5344CB8AC3E}">
        <p14:creationId xmlns:p14="http://schemas.microsoft.com/office/powerpoint/2010/main" val="28143512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features that make transmission events likely include when a source has a high viral load in close proximity to a susceptible secondary contact and the environmental conditions favor aerosol transmission and superspreading.</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34</a:t>
            </a:fld>
            <a:endParaRPr lang="en-US"/>
          </a:p>
        </p:txBody>
      </p:sp>
    </p:spTree>
    <p:extLst>
      <p:ext uri="{BB962C8B-B14F-4D97-AF65-F5344CB8AC3E}">
        <p14:creationId xmlns:p14="http://schemas.microsoft.com/office/powerpoint/2010/main" val="24613028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Persistently asymptomatic people are less likely to transmit than symptomatic individuals.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table on this slide is from an important study from Singapore prior the emergence of variants. They included 628 people with COVID-19 and 3790 close contacts, of whom 89 developed COVID-19. After adjusting for age, gender and serology of the index case, the risk of COVID-19 among close contacts of symptomatic cases was 3.85 times higher than for close contact of asymptomatic cases.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far-right column of the table you can see the breakdown of percentage of contacts who developed COVID-19 for asymptomatic and symptomatic index cases and whether the index case was seronegative or seropositive at the time of identification.</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35</a:t>
            </a:fld>
            <a:endParaRPr lang="en-US"/>
          </a:p>
        </p:txBody>
      </p:sp>
    </p:spTree>
    <p:extLst>
      <p:ext uri="{BB962C8B-B14F-4D97-AF65-F5344CB8AC3E}">
        <p14:creationId xmlns:p14="http://schemas.microsoft.com/office/powerpoint/2010/main" val="14836371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is a representation of data from a study from Spain that looked at the secondary attack rate versus viral load for 753 contacts of 314 index cases with mild COVID-19. There was a clear relationship with higher viral load associated with higher secondary attack rate. A 23.9% secondary attack rate was found for index cases with a respiratory tract viral load &gt;10 to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copies/mL versus just 12.7% for those with a viral load of &lt;10 to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copes/</a:t>
            </a:r>
            <a:r>
              <a:rPr lang="en-US" sz="1200" kern="1200" dirty="0" err="1">
                <a:solidFill>
                  <a:schemeClr val="tx1"/>
                </a:solidFill>
                <a:effectLst/>
                <a:latin typeface="+mn-lt"/>
                <a:ea typeface="+mn-ea"/>
                <a:cs typeface="+mn-cs"/>
              </a:rPr>
              <a:t>mL.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Importantly they controlled for number of days from symptom onset, symptom status and other factors in this study.</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36</a:t>
            </a:fld>
            <a:endParaRPr lang="en-US"/>
          </a:p>
        </p:txBody>
      </p:sp>
    </p:spTree>
    <p:extLst>
      <p:ext uri="{BB962C8B-B14F-4D97-AF65-F5344CB8AC3E}">
        <p14:creationId xmlns:p14="http://schemas.microsoft.com/office/powerpoint/2010/main" val="3989484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All of the variants of SARS-CoV-2 to date have shown heterogeneous transmission dynamics.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figures on this slide depict uniform and heterogeneous transmission dynamics.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left you can see an example of uniform transmission dynamics where an index case leads to 2 secondary cases which each lead to 2 tertiary cases.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right you can see heterogeneous transmission dynamics where an index case leads to 2 secondary cases. One of those secondary cases transmits to 8 tertiary cases while the other has no further transmissions.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37</a:t>
            </a:fld>
            <a:endParaRPr lang="en-US"/>
          </a:p>
        </p:txBody>
      </p:sp>
    </p:spTree>
    <p:extLst>
      <p:ext uri="{BB962C8B-B14F-4D97-AF65-F5344CB8AC3E}">
        <p14:creationId xmlns:p14="http://schemas.microsoft.com/office/powerpoint/2010/main" val="41991184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Heterogeneous transmission dynamics allow for superspreading events. These have been a major feature of transmission of SARS-CoV-2 throughout the pandemic, making news all around the globe. A few examples are on this slide including a call center in South Korea, a choir in Washington State and others.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38</a:t>
            </a:fld>
            <a:endParaRPr lang="en-US"/>
          </a:p>
        </p:txBody>
      </p:sp>
    </p:spTree>
    <p:extLst>
      <p:ext uri="{BB962C8B-B14F-4D97-AF65-F5344CB8AC3E}">
        <p14:creationId xmlns:p14="http://schemas.microsoft.com/office/powerpoint/2010/main" val="20291401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Heterogeneity is evident in the contact tracing from Hong Kong shown here.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left you can see a plot of the individual reproductive number. You see that around 70% of cases had no subsequent transmissions with a long tail where some cases lead to many secondary cases.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right are plotted some of the clusters including a bar and band cluster and a wedding cluster where many cases are associated with a single event.</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39</a:t>
            </a:fld>
            <a:endParaRPr lang="en-US"/>
          </a:p>
        </p:txBody>
      </p:sp>
    </p:spTree>
    <p:extLst>
      <p:ext uri="{BB962C8B-B14F-4D97-AF65-F5344CB8AC3E}">
        <p14:creationId xmlns:p14="http://schemas.microsoft.com/office/powerpoint/2010/main" val="264104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One of the defining features of COVID-19 has been the vast illness severity spectrum. Here I have represented a rough breakdown of the severity spectrum from the pre-vaccine era. Somewhere between 20 and 30% of individuals may have persistently asymptomatic infection. Around two thirds have mild disease, and 10-15% have more severe courses, including many who develop significant hypoxemia and some who require ICU level supports.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11</a:t>
            </a:fld>
            <a:endParaRPr lang="en-US"/>
          </a:p>
        </p:txBody>
      </p:sp>
    </p:spTree>
    <p:extLst>
      <p:ext uri="{BB962C8B-B14F-4D97-AF65-F5344CB8AC3E}">
        <p14:creationId xmlns:p14="http://schemas.microsoft.com/office/powerpoint/2010/main" val="27313400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now discuss the updated understanding of aerosol transmission, which has been completely reshaped by knowledge gained from the pandemic.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the pandemic, infectious diseases epidemiology taught that the transmission of respiratory pathogens was dichotomous, with some spreading while suspended on larger droplets and others spreading on smaller aerosols.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general, larger droplets fall to the ground quickly and within a short distance because of gravity whereas aerosols can remain suspended over more space and time. Surgical masking was felt to be sufficient in limiting droplet spread and enhanced ventilation with negative pressure isolation and N95 respirators were used in the setting of aerosol spread.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It’s clear that while this model had some use in infection control, it was deeply flawed and highly insufficient.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Whereas in the old model proximity was thought most important for droplet spread, it is clearly also very important for aerosol spread since, even though aerosols may remain suspended over further distances, they are diluted with distance, and so infection at a distance becomes less likely than at close range.</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40</a:t>
            </a:fld>
            <a:endParaRPr lang="en-US"/>
          </a:p>
        </p:txBody>
      </p:sp>
    </p:spTree>
    <p:extLst>
      <p:ext uri="{BB962C8B-B14F-4D97-AF65-F5344CB8AC3E}">
        <p14:creationId xmlns:p14="http://schemas.microsoft.com/office/powerpoint/2010/main" val="9305699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very early study of environmental viability led to frank panic at the time it was published and was responsible for such things as washing down groceries and other extreme practices. The figure on the left is from that paper and shows the decay curve for SARS-CoV-2 on aerosols with a predicted half-life of more than 1 hour.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major concern was whether there could be transmissions spaced out over time, for instance if a person with infection produced aerosols in a room, might someone be vulnerable to infection an hour or more later, after the source was long gone from that space?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Our vast accumulated global experience tells us that those sorts of SARS-CoV-2 transmissions occur only very rarely if at all, with most or all transmissions happening when a source and contact share a physical space, at the same time.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More recent studies have looked at the infectivity of aerosols and found rapid declines over several minutes. The figure on the right comes from a preprint from chemists from the UK that tested infectivity of aerosols in tissue cultures after suspension and found rapid decline to about 10% within 20 minutes with much of the decline happening in the first 5 minutes after aerosolization. The green squares are for aerosols at a relative humidity of 90% and the orange squares for relative humidity of 40%. These researchers found aerosolization leads to changes in pH and other factors that likely contribute to the rapid decrease in infectivity.</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41</a:t>
            </a:fld>
            <a:endParaRPr lang="en-US"/>
          </a:p>
        </p:txBody>
      </p:sp>
    </p:spTree>
    <p:extLst>
      <p:ext uri="{BB962C8B-B14F-4D97-AF65-F5344CB8AC3E}">
        <p14:creationId xmlns:p14="http://schemas.microsoft.com/office/powerpoint/2010/main" val="5469665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While most transmissions occur between unmasked people in close proximity, there are numerous elegantly documented reports of longer-range transmissions due to specific air flow patterns and inadequate ventilation. These reports demonstrate the key role for improved ventilation to further impact transmission.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figure on this slide is from an analysis following a transmission at a designated quarantine hotel in Hong Kong. There had been previous transmissions at this hotel and portable air purifiers with filtration systems were placed in the corridors and residents were asked to wear surgical masks when opening doors to their rooms.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researchers used a smoke test to follow the air flow patterns and mapped a route of flow from Room A to Room B with both doors open simultaneously. They also noted the source patient did not wear a surgical mask when he opened the door. He sometimes wore a cloth mask and other times wore no mask. Through this analysis they hypothesized the route of transmission.</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42</a:t>
            </a:fld>
            <a:endParaRPr lang="en-US"/>
          </a:p>
        </p:txBody>
      </p:sp>
    </p:spTree>
    <p:extLst>
      <p:ext uri="{BB962C8B-B14F-4D97-AF65-F5344CB8AC3E}">
        <p14:creationId xmlns:p14="http://schemas.microsoft.com/office/powerpoint/2010/main" val="2159969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another striking report, a cluster of cases were linked to an apartment complex in South Korea. The outbreak included 19 cases, with 5 of the cases occurring in apartments in the same 6-story building labeled “line 2,” which is noted in red on at the top left of the figure. There were no cases the adjacent attached building labeled line 1. The additional 14 cases were all close contacts of one of the cases in the line 2 apartments.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investigation revealed that the apartments in the building labeled line 2 had nonfunctional air vents in their bathrooms and further than when a kitchen hood in an apartment was activated, it pulled in air from the vent because of the negative pressure. I’ve labeled the kitchen in the floor plan at the bottom left of the slide with a blue arrow and you can see the close proximity to the bathroom.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right of the slide, you can see how the bathrooms in the line 2 building were vented to a common pipe system for all the apartments.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Contaminated air flowing from a source’s bathroom through the nonfunctional bathroom air vents of a secondary case, potentially enhanced by the negative pressure from the kitchen hoods, was hypothesized to be the mechanism of spread between the apartments.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43</a:t>
            </a:fld>
            <a:endParaRPr lang="en-US"/>
          </a:p>
        </p:txBody>
      </p:sp>
    </p:spTree>
    <p:extLst>
      <p:ext uri="{BB962C8B-B14F-4D97-AF65-F5344CB8AC3E}">
        <p14:creationId xmlns:p14="http://schemas.microsoft.com/office/powerpoint/2010/main" val="24037004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figure comes from an analysis of risk of SARS-CoV-2 infection during train travel from China from very early in the pandemic. The researchers analyzed 2334 index patients and 72 093 close contacts who had co-travel times of 0–8 hours from December 19 2019 through March 6 2020.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Each box represents a seat chart with increasing co-travel time as you move from left to right in the top and bottom rows. The position at 0 is the index case. You can see increasing risk attack rate risk as you have increasing co-travel time, with the highest risk in all cases being the person in the adjacent seat.</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44</a:t>
            </a:fld>
            <a:endParaRPr lang="en-US"/>
          </a:p>
        </p:txBody>
      </p:sp>
    </p:spTree>
    <p:extLst>
      <p:ext uri="{BB962C8B-B14F-4D97-AF65-F5344CB8AC3E}">
        <p14:creationId xmlns:p14="http://schemas.microsoft.com/office/powerpoint/2010/main" val="14901783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healthcare settings, shared patient rooms represent a clear and present risk for transmission of SARS-CoV-2 infection.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table on this slide is from a very nice study from the Brigham infection control group that found that among those patients who shared rooms with patients with undiagnosed SARS-CoV-2, nearly 40%, or 12 out of 31 total, tested positive within 14 days of the exposure.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the red box you can see that a high viral load and respiratory symptoms in the index case increase the risk of transmission.</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45</a:t>
            </a:fld>
            <a:endParaRPr lang="en-US"/>
          </a:p>
        </p:txBody>
      </p:sp>
    </p:spTree>
    <p:extLst>
      <p:ext uri="{BB962C8B-B14F-4D97-AF65-F5344CB8AC3E}">
        <p14:creationId xmlns:p14="http://schemas.microsoft.com/office/powerpoint/2010/main" val="41859363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To summarize some key points from this section, risks for aerosol transmission include a high viral load in the source, respiratory symptoms in the source, an indoor or poorly ventilated exposure settings or when airflow patterns enhance flow between a source and susceptible contact, and when there is longer shared time and especially any unmasked time, including during meals, between source and contacts.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46</a:t>
            </a:fld>
            <a:endParaRPr lang="en-US"/>
          </a:p>
        </p:txBody>
      </p:sp>
    </p:spTree>
    <p:extLst>
      <p:ext uri="{BB962C8B-B14F-4D97-AF65-F5344CB8AC3E}">
        <p14:creationId xmlns:p14="http://schemas.microsoft.com/office/powerpoint/2010/main" val="1941882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tools to prevent aerosol transmission, which fall into 2 categories including dilution and obstructing flow.</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dilutional tools include ventilation and increasing distance and time between a source and contact.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Obstructing flow happens with masking and with putting walls between sources and contacts, such as pushing for single patient rooms.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47</a:t>
            </a:fld>
            <a:endParaRPr lang="en-US"/>
          </a:p>
        </p:txBody>
      </p:sp>
    </p:spTree>
    <p:extLst>
      <p:ext uri="{BB962C8B-B14F-4D97-AF65-F5344CB8AC3E}">
        <p14:creationId xmlns:p14="http://schemas.microsoft.com/office/powerpoint/2010/main" val="2502889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my final section, we’ll cover testing briefly.</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48</a:t>
            </a:fld>
            <a:endParaRPr lang="en-US"/>
          </a:p>
        </p:txBody>
      </p:sp>
    </p:spTree>
    <p:extLst>
      <p:ext uri="{BB962C8B-B14F-4D97-AF65-F5344CB8AC3E}">
        <p14:creationId xmlns:p14="http://schemas.microsoft.com/office/powerpoint/2010/main" val="418606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PCR remains the gold standard for diagnosis of infection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most common site used is the nasopharynx and this test is positive for an average of about 3 weeks.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49</a:t>
            </a:fld>
            <a:endParaRPr lang="en-US"/>
          </a:p>
        </p:txBody>
      </p:sp>
    </p:spTree>
    <p:extLst>
      <p:ext uri="{BB962C8B-B14F-4D97-AF65-F5344CB8AC3E}">
        <p14:creationId xmlns:p14="http://schemas.microsoft.com/office/powerpoint/2010/main" val="22505189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age of the individual affected is the key determinant of infection severity and infection fatality rate. Therefore, the numbers that I had on the last slide would be different in regions with different demographics.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Analysis by the CDC shown on this slide shows that unvaccinated individuals 85 and older have 8700 times higher likelihood of death from COVID-19 compared with a reference group of individuals aged 5-17 years.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13</a:t>
            </a:fld>
            <a:endParaRPr lang="en-US"/>
          </a:p>
        </p:txBody>
      </p:sp>
    </p:spTree>
    <p:extLst>
      <p:ext uri="{BB962C8B-B14F-4D97-AF65-F5344CB8AC3E}">
        <p14:creationId xmlns:p14="http://schemas.microsoft.com/office/powerpoint/2010/main" val="34866235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PCR testing is quite good for diagnosis, but timing is critically important for interpretation.</a:t>
            </a:r>
          </a:p>
          <a:p>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Testing too early after exposure can yield a false negative result.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fewest false negatives are seen from the time of symptom onset until about a week after onset of symptoms, as shown in this slide.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With the relatively shorter incubation period of newer variants, PCR testing should not be done before 3 days after exposure, unless someone has early onset of symptoms. If it is negative it needs to be repeated later.</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50</a:t>
            </a:fld>
            <a:endParaRPr lang="en-US"/>
          </a:p>
        </p:txBody>
      </p:sp>
    </p:spTree>
    <p:extLst>
      <p:ext uri="{BB962C8B-B14F-4D97-AF65-F5344CB8AC3E}">
        <p14:creationId xmlns:p14="http://schemas.microsoft.com/office/powerpoint/2010/main" val="106702018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positive PCR test requires interpretation since it can indicate a true active infection or a non-significant result either from prolonged RNA shedding or from a true false positive (which is unusual and would mostly be due to lab error)</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51</a:t>
            </a:fld>
            <a:endParaRPr lang="en-US"/>
          </a:p>
        </p:txBody>
      </p:sp>
    </p:spTree>
    <p:extLst>
      <p:ext uri="{BB962C8B-B14F-4D97-AF65-F5344CB8AC3E}">
        <p14:creationId xmlns:p14="http://schemas.microsoft.com/office/powerpoint/2010/main" val="40050696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I’ve mentioned PCR tests stay positive for some time. In a key modeling study with figures at the bottom of this slide, the median duration of PCR positivity from the nasopharynx of mild cases was 22 days and for severe cases was around 33 days.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52</a:t>
            </a:fld>
            <a:endParaRPr lang="en-US"/>
          </a:p>
        </p:txBody>
      </p:sp>
    </p:spTree>
    <p:extLst>
      <p:ext uri="{BB962C8B-B14F-4D97-AF65-F5344CB8AC3E}">
        <p14:creationId xmlns:p14="http://schemas.microsoft.com/office/powerpoint/2010/main" val="2882226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Let’s move on to antibodies. Antibodies are the host’s response to the virus. Among unvaccinated individuals, 90% of individuals have antibodies by day 10 after symptom onset.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People with severe illness have a delayed antibody response.</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53</a:t>
            </a:fld>
            <a:endParaRPr lang="en-US"/>
          </a:p>
        </p:txBody>
      </p:sp>
    </p:spTree>
    <p:extLst>
      <p:ext uri="{BB962C8B-B14F-4D97-AF65-F5344CB8AC3E}">
        <p14:creationId xmlns:p14="http://schemas.microsoft.com/office/powerpoint/2010/main" val="18929167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Checking antibody levels after vaccination or infection is not currently recommended.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they are checked it is important to remember that many commercial antibody assays measure the antibody to the nucleocapsid protein which is found after natural infection but not after vaccination. Post vaccination antibody titers must look for anti-spike protein antibodies.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figure on the right is from a study that found that anti-spike antibody titers were similar after one dose of the Pfizer-BioNTech mRNA vaccine for those with prior infection compared with 2 doses for those without prior infection. </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54</a:t>
            </a:fld>
            <a:endParaRPr lang="en-US"/>
          </a:p>
        </p:txBody>
      </p:sp>
    </p:spTree>
    <p:extLst>
      <p:ext uri="{BB962C8B-B14F-4D97-AF65-F5344CB8AC3E}">
        <p14:creationId xmlns:p14="http://schemas.microsoft.com/office/powerpoint/2010/main" val="9262616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 Recently it’s become clear that serologic tests behave differently in vaccinated and unvaccinated individuals.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table on this slide is from a preprint describing some analysis from individuals in the Moderna mRNA vaccine trial. On the left of the table, you can see that after PCR-confirmed infection, &gt;90% of unvaccinated individuals had sustained anti-Nucleocapsid antibodies, compared with &lt;50% of previously vaccinated individuals shown on the right.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One clear implication is that the N antibody test is not a good screening tool for vaccinated people who have a COVID-like illness and later want to know if they may have been infected.</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55</a:t>
            </a:fld>
            <a:endParaRPr lang="en-US"/>
          </a:p>
        </p:txBody>
      </p:sp>
    </p:spTree>
    <p:extLst>
      <p:ext uri="{BB962C8B-B14F-4D97-AF65-F5344CB8AC3E}">
        <p14:creationId xmlns:p14="http://schemas.microsoft.com/office/powerpoint/2010/main" val="12275524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possible explanation for what may be happening is that SARS-CoV-2 specific T cells may help rapidly clear SARS-CoV-2 leading to an aborted infection without seroconversion.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 the right you can see the T cell response in individuals who were seronegative in green versus the much greater response among seropositive individuals in orange. Response was measured for the replication transcription complex or RTC of SARS-CoV-2 which is transcribed early and to SARS-CoV-2 structural proteins labeled Str.</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56</a:t>
            </a:fld>
            <a:endParaRPr lang="en-US"/>
          </a:p>
        </p:txBody>
      </p:sp>
    </p:spTree>
    <p:extLst>
      <p:ext uri="{BB962C8B-B14F-4D97-AF65-F5344CB8AC3E}">
        <p14:creationId xmlns:p14="http://schemas.microsoft.com/office/powerpoint/2010/main" val="7627253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I’m going to end with a couple slides on rapid tests.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57</a:t>
            </a:fld>
            <a:endParaRPr lang="en-US"/>
          </a:p>
        </p:txBody>
      </p:sp>
    </p:spTree>
    <p:extLst>
      <p:ext uri="{BB962C8B-B14F-4D97-AF65-F5344CB8AC3E}">
        <p14:creationId xmlns:p14="http://schemas.microsoft.com/office/powerpoint/2010/main" val="6577442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you can see that among 260 healthcare workers with rapid testing 5-10 days after symptom onset, there were high rates of positive antigen tests out to day 10 after symptom onset.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study is not a random sample and participation was voluntary, so it is at risk of selection bias. However, it led to a lot of concern about what this meant for infectious period of these individuals.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58</a:t>
            </a:fld>
            <a:endParaRPr lang="en-US"/>
          </a:p>
        </p:txBody>
      </p:sp>
    </p:spTree>
    <p:extLst>
      <p:ext uri="{BB962C8B-B14F-4D97-AF65-F5344CB8AC3E}">
        <p14:creationId xmlns:p14="http://schemas.microsoft.com/office/powerpoint/2010/main" val="1338029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table is from a similar study from Alaska in which 729 individuals with COVID-19 received rapid tests 5-9 after symptom onset. 54.3% had a positive antigen test during that time, with positivity declining throughout the period.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study is not a random sample and the true positive rate may not be this high, but it is a striking finding.</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59</a:t>
            </a:fld>
            <a:endParaRPr lang="en-US"/>
          </a:p>
        </p:txBody>
      </p:sp>
    </p:spTree>
    <p:extLst>
      <p:ext uri="{BB962C8B-B14F-4D97-AF65-F5344CB8AC3E}">
        <p14:creationId xmlns:p14="http://schemas.microsoft.com/office/powerpoint/2010/main" val="3626088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Among those who develop symptoms, there are varied presentations. Fever is more common among those who are hospitalized. For the original SARS-CoV-2 virus, anosmia or dysgeusia were quite common, particularly among mild cases. Sore throat was more uncommon.</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14</a:t>
            </a:fld>
            <a:endParaRPr lang="en-US"/>
          </a:p>
        </p:txBody>
      </p:sp>
    </p:spTree>
    <p:extLst>
      <p:ext uri="{BB962C8B-B14F-4D97-AF65-F5344CB8AC3E}">
        <p14:creationId xmlns:p14="http://schemas.microsoft.com/office/powerpoint/2010/main" val="36093648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 how different is this from prior SARS-CoV-2 viruses?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study included 299 individuals from Arizona with PCR positive SARS-CoV-2 infection from November 2020 and sought to understand sensitivity of rapid tests, which is highest early on. In the red box you can see that 50% of 12 positive cases were Antigen positive from days 8-10 and nearly 40% of 16 positive individuals were antigen positive from days 11-14.</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Importantly, almost none are culture positive after day 10 from symptom onset, as you can see in the third column.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Therefore, even with prior variants some rapid tests persisted well beyond 5 days from symptom onset without documented late transmissions. Therefore, just like the earlier discussion about cycle threshold interpretation, rapid tests also need to be taken together with the whole clinical picture.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final comment is that it seems to be clear that rebound that happens in some individuals after receiving the oral antiviral </a:t>
            </a:r>
            <a:r>
              <a:rPr lang="en-US" sz="1200" kern="1200" dirty="0" err="1">
                <a:solidFill>
                  <a:schemeClr val="tx1"/>
                </a:solidFill>
                <a:effectLst/>
                <a:latin typeface="+mn-lt"/>
                <a:ea typeface="+mn-ea"/>
                <a:cs typeface="+mn-cs"/>
              </a:rPr>
              <a:t>nirmaltrevir</a:t>
            </a:r>
            <a:r>
              <a:rPr lang="en-US" sz="1200" kern="1200" dirty="0">
                <a:solidFill>
                  <a:schemeClr val="tx1"/>
                </a:solidFill>
                <a:effectLst/>
                <a:latin typeface="+mn-lt"/>
                <a:ea typeface="+mn-ea"/>
                <a:cs typeface="+mn-cs"/>
              </a:rPr>
              <a:t>/ritonavir may be associated with transmissions, so in that particular setting, relapsed symptoms plus repeatedly positive rapid tests may be highly concerning for transmission risk.</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Thank you!</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60</a:t>
            </a:fld>
            <a:endParaRPr lang="en-US"/>
          </a:p>
        </p:txBody>
      </p:sp>
    </p:spTree>
    <p:extLst>
      <p:ext uri="{BB962C8B-B14F-4D97-AF65-F5344CB8AC3E}">
        <p14:creationId xmlns:p14="http://schemas.microsoft.com/office/powerpoint/2010/main" val="5669140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important study from early in the pandemic found that among self-reported symptoms, anosmia had the highest odds ratio of being SARS-CoV-2 positive. You can see that represented graphically on the charts here, where reported loss of smell was associated with a far higher risk of COVID-19 compared to all of the other items tested.</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15</a:t>
            </a:fld>
            <a:endParaRPr lang="en-US"/>
          </a:p>
        </p:txBody>
      </p:sp>
    </p:spTree>
    <p:extLst>
      <p:ext uri="{BB962C8B-B14F-4D97-AF65-F5344CB8AC3E}">
        <p14:creationId xmlns:p14="http://schemas.microsoft.com/office/powerpoint/2010/main" val="15257545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Importantly the specific symptom profile has changed over time in the pandemic. The graph on the right of this slide is from a prospective study from the UK comparing symptoms between Delta and Omicron variants.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Report of sore throat was significantly more common for omicron versus Delta and loss of smell far more common for Delta than omicron.</a:t>
            </a:r>
          </a:p>
        </p:txBody>
      </p:sp>
      <p:sp>
        <p:nvSpPr>
          <p:cNvPr id="4" name="Slide Number Placeholder 3"/>
          <p:cNvSpPr>
            <a:spLocks noGrp="1"/>
          </p:cNvSpPr>
          <p:nvPr>
            <p:ph type="sldNum" sz="quarter" idx="5"/>
          </p:nvPr>
        </p:nvSpPr>
        <p:spPr/>
        <p:txBody>
          <a:bodyPr/>
          <a:lstStyle/>
          <a:p>
            <a:fld id="{AFC00DA0-FCCC-DC40-95E1-EFFD65531C49}" type="slidenum">
              <a:rPr lang="en-US" smtClean="0"/>
              <a:t>16</a:t>
            </a:fld>
            <a:endParaRPr lang="en-US"/>
          </a:p>
        </p:txBody>
      </p:sp>
    </p:spTree>
    <p:extLst>
      <p:ext uri="{BB962C8B-B14F-4D97-AF65-F5344CB8AC3E}">
        <p14:creationId xmlns:p14="http://schemas.microsoft.com/office/powerpoint/2010/main" val="3074583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I’ve compiled a list here of some of the risk factors for severe disease that are well described across multiple studies.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17</a:t>
            </a:fld>
            <a:endParaRPr lang="en-US"/>
          </a:p>
        </p:txBody>
      </p:sp>
    </p:spTree>
    <p:extLst>
      <p:ext uri="{BB962C8B-B14F-4D97-AF65-F5344CB8AC3E}">
        <p14:creationId xmlns:p14="http://schemas.microsoft.com/office/powerpoint/2010/main" val="29698870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Next, I’m going to trace how the period of infectiousness has changes for the various SARS-CoV-2 viruses.</a:t>
            </a:r>
          </a:p>
          <a:p>
            <a:endParaRPr lang="en-US" dirty="0"/>
          </a:p>
        </p:txBody>
      </p:sp>
      <p:sp>
        <p:nvSpPr>
          <p:cNvPr id="4" name="Slide Number Placeholder 3"/>
          <p:cNvSpPr>
            <a:spLocks noGrp="1"/>
          </p:cNvSpPr>
          <p:nvPr>
            <p:ph type="sldNum" sz="quarter" idx="5"/>
          </p:nvPr>
        </p:nvSpPr>
        <p:spPr/>
        <p:txBody>
          <a:bodyPr/>
          <a:lstStyle/>
          <a:p>
            <a:fld id="{AFC00DA0-FCCC-DC40-95E1-EFFD65531C49}" type="slidenum">
              <a:rPr lang="en-US" smtClean="0"/>
              <a:t>18</a:t>
            </a:fld>
            <a:endParaRPr lang="en-US"/>
          </a:p>
        </p:txBody>
      </p:sp>
    </p:spTree>
    <p:extLst>
      <p:ext uri="{BB962C8B-B14F-4D97-AF65-F5344CB8AC3E}">
        <p14:creationId xmlns:p14="http://schemas.microsoft.com/office/powerpoint/2010/main" val="3043249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BF89E-769A-AA47-9AD2-70B471F40E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9E5439-E163-4D40-BE18-21AF8180D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D8964F6-EE46-5B41-B70C-E0AFCEE84E91}"/>
              </a:ext>
            </a:extLst>
          </p:cNvPr>
          <p:cNvSpPr>
            <a:spLocks noGrp="1"/>
          </p:cNvSpPr>
          <p:nvPr>
            <p:ph type="dt" sz="half" idx="10"/>
          </p:nvPr>
        </p:nvSpPr>
        <p:spPr/>
        <p:txBody>
          <a:bodyPr/>
          <a:lstStyle/>
          <a:p>
            <a:fld id="{BE0B92FC-A692-5E42-983B-6575C170AE96}" type="datetimeFigureOut">
              <a:rPr lang="en-US" smtClean="0"/>
              <a:t>7/31/22</a:t>
            </a:fld>
            <a:endParaRPr lang="en-US"/>
          </a:p>
        </p:txBody>
      </p:sp>
      <p:sp>
        <p:nvSpPr>
          <p:cNvPr id="5" name="Footer Placeholder 4">
            <a:extLst>
              <a:ext uri="{FF2B5EF4-FFF2-40B4-BE49-F238E27FC236}">
                <a16:creationId xmlns:a16="http://schemas.microsoft.com/office/drawing/2014/main" id="{060BDD34-93D9-3D49-BE1D-3FED1D0D3A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5A43B7-1125-D04D-9FF2-A6501B6379E3}"/>
              </a:ext>
            </a:extLst>
          </p:cNvPr>
          <p:cNvSpPr>
            <a:spLocks noGrp="1"/>
          </p:cNvSpPr>
          <p:nvPr>
            <p:ph type="sldNum" sz="quarter" idx="12"/>
          </p:nvPr>
        </p:nvSpPr>
        <p:spPr/>
        <p:txBody>
          <a:bodyPr/>
          <a:lstStyle/>
          <a:p>
            <a:fld id="{2A6E8152-9D85-7A4E-A5EE-4A872CE32ECA}" type="slidenum">
              <a:rPr lang="en-US" smtClean="0"/>
              <a:t>‹#›</a:t>
            </a:fld>
            <a:endParaRPr lang="en-US"/>
          </a:p>
        </p:txBody>
      </p:sp>
    </p:spTree>
    <p:extLst>
      <p:ext uri="{BB962C8B-B14F-4D97-AF65-F5344CB8AC3E}">
        <p14:creationId xmlns:p14="http://schemas.microsoft.com/office/powerpoint/2010/main" val="36218060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5E2E8A-20D5-8247-8C1F-F3E7DC62BA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031E4E1-F8EB-8D4C-AFE0-D2EE4DE8B05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842AD-C360-7244-9724-A097C14AE1D7}"/>
              </a:ext>
            </a:extLst>
          </p:cNvPr>
          <p:cNvSpPr>
            <a:spLocks noGrp="1"/>
          </p:cNvSpPr>
          <p:nvPr>
            <p:ph type="dt" sz="half" idx="10"/>
          </p:nvPr>
        </p:nvSpPr>
        <p:spPr/>
        <p:txBody>
          <a:bodyPr/>
          <a:lstStyle/>
          <a:p>
            <a:fld id="{BE0B92FC-A692-5E42-983B-6575C170AE96}" type="datetimeFigureOut">
              <a:rPr lang="en-US" smtClean="0"/>
              <a:t>7/31/22</a:t>
            </a:fld>
            <a:endParaRPr lang="en-US"/>
          </a:p>
        </p:txBody>
      </p:sp>
      <p:sp>
        <p:nvSpPr>
          <p:cNvPr id="5" name="Footer Placeholder 4">
            <a:extLst>
              <a:ext uri="{FF2B5EF4-FFF2-40B4-BE49-F238E27FC236}">
                <a16:creationId xmlns:a16="http://schemas.microsoft.com/office/drawing/2014/main" id="{9E82B1A4-1A33-F445-885A-CCAAEE0E16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558054-31C5-A742-9AC4-C461129D836A}"/>
              </a:ext>
            </a:extLst>
          </p:cNvPr>
          <p:cNvSpPr>
            <a:spLocks noGrp="1"/>
          </p:cNvSpPr>
          <p:nvPr>
            <p:ph type="sldNum" sz="quarter" idx="12"/>
          </p:nvPr>
        </p:nvSpPr>
        <p:spPr/>
        <p:txBody>
          <a:bodyPr/>
          <a:lstStyle/>
          <a:p>
            <a:fld id="{2A6E8152-9D85-7A4E-A5EE-4A872CE32ECA}" type="slidenum">
              <a:rPr lang="en-US" smtClean="0"/>
              <a:t>‹#›</a:t>
            </a:fld>
            <a:endParaRPr lang="en-US"/>
          </a:p>
        </p:txBody>
      </p:sp>
    </p:spTree>
    <p:extLst>
      <p:ext uri="{BB962C8B-B14F-4D97-AF65-F5344CB8AC3E}">
        <p14:creationId xmlns:p14="http://schemas.microsoft.com/office/powerpoint/2010/main" val="3552161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04B71F-B398-0F4C-B437-A740318015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B49362-C2F7-6342-91F4-EA041095B52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C7A579-E276-BF4A-AF52-041C0246BEB5}"/>
              </a:ext>
            </a:extLst>
          </p:cNvPr>
          <p:cNvSpPr>
            <a:spLocks noGrp="1"/>
          </p:cNvSpPr>
          <p:nvPr>
            <p:ph type="dt" sz="half" idx="10"/>
          </p:nvPr>
        </p:nvSpPr>
        <p:spPr/>
        <p:txBody>
          <a:bodyPr/>
          <a:lstStyle/>
          <a:p>
            <a:fld id="{BE0B92FC-A692-5E42-983B-6575C170AE96}" type="datetimeFigureOut">
              <a:rPr lang="en-US" smtClean="0"/>
              <a:t>7/31/22</a:t>
            </a:fld>
            <a:endParaRPr lang="en-US"/>
          </a:p>
        </p:txBody>
      </p:sp>
      <p:sp>
        <p:nvSpPr>
          <p:cNvPr id="5" name="Footer Placeholder 4">
            <a:extLst>
              <a:ext uri="{FF2B5EF4-FFF2-40B4-BE49-F238E27FC236}">
                <a16:creationId xmlns:a16="http://schemas.microsoft.com/office/drawing/2014/main" id="{52409A42-010A-1041-B216-65C8D98719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A0F526-7E80-1242-8565-0EED2B2FA559}"/>
              </a:ext>
            </a:extLst>
          </p:cNvPr>
          <p:cNvSpPr>
            <a:spLocks noGrp="1"/>
          </p:cNvSpPr>
          <p:nvPr>
            <p:ph type="sldNum" sz="quarter" idx="12"/>
          </p:nvPr>
        </p:nvSpPr>
        <p:spPr/>
        <p:txBody>
          <a:bodyPr/>
          <a:lstStyle/>
          <a:p>
            <a:fld id="{2A6E8152-9D85-7A4E-A5EE-4A872CE32ECA}" type="slidenum">
              <a:rPr lang="en-US" smtClean="0"/>
              <a:t>‹#›</a:t>
            </a:fld>
            <a:endParaRPr lang="en-US"/>
          </a:p>
        </p:txBody>
      </p:sp>
    </p:spTree>
    <p:extLst>
      <p:ext uri="{BB962C8B-B14F-4D97-AF65-F5344CB8AC3E}">
        <p14:creationId xmlns:p14="http://schemas.microsoft.com/office/powerpoint/2010/main" val="30260838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9BA1A-573A-4946-8AC4-3E7DD848C4C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46A6B0-2A51-CF48-988B-8B6D2E84AC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9AD23-7900-A742-AF7F-A20793CD8363}"/>
              </a:ext>
            </a:extLst>
          </p:cNvPr>
          <p:cNvSpPr>
            <a:spLocks noGrp="1"/>
          </p:cNvSpPr>
          <p:nvPr>
            <p:ph type="dt" sz="half" idx="10"/>
          </p:nvPr>
        </p:nvSpPr>
        <p:spPr/>
        <p:txBody>
          <a:bodyPr/>
          <a:lstStyle/>
          <a:p>
            <a:fld id="{BE0B92FC-A692-5E42-983B-6575C170AE96}" type="datetimeFigureOut">
              <a:rPr lang="en-US" smtClean="0"/>
              <a:t>7/31/22</a:t>
            </a:fld>
            <a:endParaRPr lang="en-US"/>
          </a:p>
        </p:txBody>
      </p:sp>
      <p:sp>
        <p:nvSpPr>
          <p:cNvPr id="5" name="Footer Placeholder 4">
            <a:extLst>
              <a:ext uri="{FF2B5EF4-FFF2-40B4-BE49-F238E27FC236}">
                <a16:creationId xmlns:a16="http://schemas.microsoft.com/office/drawing/2014/main" id="{96087B8B-CAEA-2E4D-A245-E9C8CE31CF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1B235A-EB5F-B84B-A9CC-DBDEEE8F23D3}"/>
              </a:ext>
            </a:extLst>
          </p:cNvPr>
          <p:cNvSpPr>
            <a:spLocks noGrp="1"/>
          </p:cNvSpPr>
          <p:nvPr>
            <p:ph type="sldNum" sz="quarter" idx="12"/>
          </p:nvPr>
        </p:nvSpPr>
        <p:spPr/>
        <p:txBody>
          <a:bodyPr/>
          <a:lstStyle/>
          <a:p>
            <a:fld id="{2A6E8152-9D85-7A4E-A5EE-4A872CE32ECA}" type="slidenum">
              <a:rPr lang="en-US" smtClean="0"/>
              <a:t>‹#›</a:t>
            </a:fld>
            <a:endParaRPr lang="en-US"/>
          </a:p>
        </p:txBody>
      </p:sp>
    </p:spTree>
    <p:extLst>
      <p:ext uri="{BB962C8B-B14F-4D97-AF65-F5344CB8AC3E}">
        <p14:creationId xmlns:p14="http://schemas.microsoft.com/office/powerpoint/2010/main" val="349177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92437-080E-4142-B701-78DE548813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0653F4B-C3E9-8748-B600-0EB0F60731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9E71A8-592C-6C4A-B6CB-1C772DFE9B6E}"/>
              </a:ext>
            </a:extLst>
          </p:cNvPr>
          <p:cNvSpPr>
            <a:spLocks noGrp="1"/>
          </p:cNvSpPr>
          <p:nvPr>
            <p:ph type="dt" sz="half" idx="10"/>
          </p:nvPr>
        </p:nvSpPr>
        <p:spPr/>
        <p:txBody>
          <a:bodyPr/>
          <a:lstStyle/>
          <a:p>
            <a:fld id="{BE0B92FC-A692-5E42-983B-6575C170AE96}" type="datetimeFigureOut">
              <a:rPr lang="en-US" smtClean="0"/>
              <a:t>7/31/22</a:t>
            </a:fld>
            <a:endParaRPr lang="en-US"/>
          </a:p>
        </p:txBody>
      </p:sp>
      <p:sp>
        <p:nvSpPr>
          <p:cNvPr id="5" name="Footer Placeholder 4">
            <a:extLst>
              <a:ext uri="{FF2B5EF4-FFF2-40B4-BE49-F238E27FC236}">
                <a16:creationId xmlns:a16="http://schemas.microsoft.com/office/drawing/2014/main" id="{FCDAB8F3-9438-B74A-8F59-A511342310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39ABC-3213-A845-BD82-A70871040B1E}"/>
              </a:ext>
            </a:extLst>
          </p:cNvPr>
          <p:cNvSpPr>
            <a:spLocks noGrp="1"/>
          </p:cNvSpPr>
          <p:nvPr>
            <p:ph type="sldNum" sz="quarter" idx="12"/>
          </p:nvPr>
        </p:nvSpPr>
        <p:spPr/>
        <p:txBody>
          <a:bodyPr/>
          <a:lstStyle/>
          <a:p>
            <a:fld id="{2A6E8152-9D85-7A4E-A5EE-4A872CE32ECA}" type="slidenum">
              <a:rPr lang="en-US" smtClean="0"/>
              <a:t>‹#›</a:t>
            </a:fld>
            <a:endParaRPr lang="en-US"/>
          </a:p>
        </p:txBody>
      </p:sp>
    </p:spTree>
    <p:extLst>
      <p:ext uri="{BB962C8B-B14F-4D97-AF65-F5344CB8AC3E}">
        <p14:creationId xmlns:p14="http://schemas.microsoft.com/office/powerpoint/2010/main" val="2940905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E2108-2C17-8C4C-9294-0A8B3EE3916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E26FF5-6A62-8345-A11C-5F511B81FFA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FB9FAEF-1C4E-D848-8208-8943446799C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DEFD8CE-A8DD-0B4F-B73D-50150608CD79}"/>
              </a:ext>
            </a:extLst>
          </p:cNvPr>
          <p:cNvSpPr>
            <a:spLocks noGrp="1"/>
          </p:cNvSpPr>
          <p:nvPr>
            <p:ph type="dt" sz="half" idx="10"/>
          </p:nvPr>
        </p:nvSpPr>
        <p:spPr/>
        <p:txBody>
          <a:bodyPr/>
          <a:lstStyle/>
          <a:p>
            <a:fld id="{BE0B92FC-A692-5E42-983B-6575C170AE96}" type="datetimeFigureOut">
              <a:rPr lang="en-US" smtClean="0"/>
              <a:t>7/31/22</a:t>
            </a:fld>
            <a:endParaRPr lang="en-US"/>
          </a:p>
        </p:txBody>
      </p:sp>
      <p:sp>
        <p:nvSpPr>
          <p:cNvPr id="6" name="Footer Placeholder 5">
            <a:extLst>
              <a:ext uri="{FF2B5EF4-FFF2-40B4-BE49-F238E27FC236}">
                <a16:creationId xmlns:a16="http://schemas.microsoft.com/office/drawing/2014/main" id="{FFF889C1-3EC7-5A46-A377-71B95EEB94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DFB032-A821-8942-A0DC-8C5E85043714}"/>
              </a:ext>
            </a:extLst>
          </p:cNvPr>
          <p:cNvSpPr>
            <a:spLocks noGrp="1"/>
          </p:cNvSpPr>
          <p:nvPr>
            <p:ph type="sldNum" sz="quarter" idx="12"/>
          </p:nvPr>
        </p:nvSpPr>
        <p:spPr/>
        <p:txBody>
          <a:bodyPr/>
          <a:lstStyle/>
          <a:p>
            <a:fld id="{2A6E8152-9D85-7A4E-A5EE-4A872CE32ECA}" type="slidenum">
              <a:rPr lang="en-US" smtClean="0"/>
              <a:t>‹#›</a:t>
            </a:fld>
            <a:endParaRPr lang="en-US"/>
          </a:p>
        </p:txBody>
      </p:sp>
    </p:spTree>
    <p:extLst>
      <p:ext uri="{BB962C8B-B14F-4D97-AF65-F5344CB8AC3E}">
        <p14:creationId xmlns:p14="http://schemas.microsoft.com/office/powerpoint/2010/main" val="35293614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EFEAD-328A-754A-A98B-17C7E82C5D6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2EE8F4-9721-944F-A420-32474CFE9D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704ED3-23A6-D34F-BD72-01B540FD35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CFBCC7-9494-014D-A50A-66334EC20B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7B7672-1E48-924D-A0E4-66270B924E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6ACD7D-077A-EB4A-9F6F-089D33FFBE4E}"/>
              </a:ext>
            </a:extLst>
          </p:cNvPr>
          <p:cNvSpPr>
            <a:spLocks noGrp="1"/>
          </p:cNvSpPr>
          <p:nvPr>
            <p:ph type="dt" sz="half" idx="10"/>
          </p:nvPr>
        </p:nvSpPr>
        <p:spPr/>
        <p:txBody>
          <a:bodyPr/>
          <a:lstStyle/>
          <a:p>
            <a:fld id="{BE0B92FC-A692-5E42-983B-6575C170AE96}" type="datetimeFigureOut">
              <a:rPr lang="en-US" smtClean="0"/>
              <a:t>7/31/22</a:t>
            </a:fld>
            <a:endParaRPr lang="en-US"/>
          </a:p>
        </p:txBody>
      </p:sp>
      <p:sp>
        <p:nvSpPr>
          <p:cNvPr id="8" name="Footer Placeholder 7">
            <a:extLst>
              <a:ext uri="{FF2B5EF4-FFF2-40B4-BE49-F238E27FC236}">
                <a16:creationId xmlns:a16="http://schemas.microsoft.com/office/drawing/2014/main" id="{7478414B-7080-6C44-A8BB-F7C4A1D8B19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B48051-7A82-C24E-B1E0-5DAD0C0BBAD7}"/>
              </a:ext>
            </a:extLst>
          </p:cNvPr>
          <p:cNvSpPr>
            <a:spLocks noGrp="1"/>
          </p:cNvSpPr>
          <p:nvPr>
            <p:ph type="sldNum" sz="quarter" idx="12"/>
          </p:nvPr>
        </p:nvSpPr>
        <p:spPr/>
        <p:txBody>
          <a:bodyPr/>
          <a:lstStyle/>
          <a:p>
            <a:fld id="{2A6E8152-9D85-7A4E-A5EE-4A872CE32ECA}" type="slidenum">
              <a:rPr lang="en-US" smtClean="0"/>
              <a:t>‹#›</a:t>
            </a:fld>
            <a:endParaRPr lang="en-US"/>
          </a:p>
        </p:txBody>
      </p:sp>
    </p:spTree>
    <p:extLst>
      <p:ext uri="{BB962C8B-B14F-4D97-AF65-F5344CB8AC3E}">
        <p14:creationId xmlns:p14="http://schemas.microsoft.com/office/powerpoint/2010/main" val="3097861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770E-44D2-FE45-AB7B-72AC8EED72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59C568E-F957-8948-8E5A-DC4DA60AB767}"/>
              </a:ext>
            </a:extLst>
          </p:cNvPr>
          <p:cNvSpPr>
            <a:spLocks noGrp="1"/>
          </p:cNvSpPr>
          <p:nvPr>
            <p:ph type="dt" sz="half" idx="10"/>
          </p:nvPr>
        </p:nvSpPr>
        <p:spPr/>
        <p:txBody>
          <a:bodyPr/>
          <a:lstStyle/>
          <a:p>
            <a:fld id="{BE0B92FC-A692-5E42-983B-6575C170AE96}" type="datetimeFigureOut">
              <a:rPr lang="en-US" smtClean="0"/>
              <a:t>7/31/22</a:t>
            </a:fld>
            <a:endParaRPr lang="en-US"/>
          </a:p>
        </p:txBody>
      </p:sp>
      <p:sp>
        <p:nvSpPr>
          <p:cNvPr id="4" name="Footer Placeholder 3">
            <a:extLst>
              <a:ext uri="{FF2B5EF4-FFF2-40B4-BE49-F238E27FC236}">
                <a16:creationId xmlns:a16="http://schemas.microsoft.com/office/drawing/2014/main" id="{AB754D98-171D-524E-9345-F52691ADFD2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B7E50C-A635-A34A-BD9A-2433D191F21C}"/>
              </a:ext>
            </a:extLst>
          </p:cNvPr>
          <p:cNvSpPr>
            <a:spLocks noGrp="1"/>
          </p:cNvSpPr>
          <p:nvPr>
            <p:ph type="sldNum" sz="quarter" idx="12"/>
          </p:nvPr>
        </p:nvSpPr>
        <p:spPr/>
        <p:txBody>
          <a:bodyPr/>
          <a:lstStyle/>
          <a:p>
            <a:fld id="{2A6E8152-9D85-7A4E-A5EE-4A872CE32ECA}" type="slidenum">
              <a:rPr lang="en-US" smtClean="0"/>
              <a:t>‹#›</a:t>
            </a:fld>
            <a:endParaRPr lang="en-US"/>
          </a:p>
        </p:txBody>
      </p:sp>
    </p:spTree>
    <p:extLst>
      <p:ext uri="{BB962C8B-B14F-4D97-AF65-F5344CB8AC3E}">
        <p14:creationId xmlns:p14="http://schemas.microsoft.com/office/powerpoint/2010/main" val="3843428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AB1BA41-E22D-9147-95F2-90D4FBAC0597}"/>
              </a:ext>
            </a:extLst>
          </p:cNvPr>
          <p:cNvSpPr>
            <a:spLocks noGrp="1"/>
          </p:cNvSpPr>
          <p:nvPr>
            <p:ph type="dt" sz="half" idx="10"/>
          </p:nvPr>
        </p:nvSpPr>
        <p:spPr/>
        <p:txBody>
          <a:bodyPr/>
          <a:lstStyle/>
          <a:p>
            <a:fld id="{BE0B92FC-A692-5E42-983B-6575C170AE96}" type="datetimeFigureOut">
              <a:rPr lang="en-US" smtClean="0"/>
              <a:t>7/31/22</a:t>
            </a:fld>
            <a:endParaRPr lang="en-US"/>
          </a:p>
        </p:txBody>
      </p:sp>
      <p:sp>
        <p:nvSpPr>
          <p:cNvPr id="3" name="Footer Placeholder 2">
            <a:extLst>
              <a:ext uri="{FF2B5EF4-FFF2-40B4-BE49-F238E27FC236}">
                <a16:creationId xmlns:a16="http://schemas.microsoft.com/office/drawing/2014/main" id="{30313E1C-E215-9E49-96C6-E5F11DB29D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0D01E3C-C986-BE4E-B0A4-E11FEE86C3FD}"/>
              </a:ext>
            </a:extLst>
          </p:cNvPr>
          <p:cNvSpPr>
            <a:spLocks noGrp="1"/>
          </p:cNvSpPr>
          <p:nvPr>
            <p:ph type="sldNum" sz="quarter" idx="12"/>
          </p:nvPr>
        </p:nvSpPr>
        <p:spPr/>
        <p:txBody>
          <a:bodyPr/>
          <a:lstStyle/>
          <a:p>
            <a:fld id="{2A6E8152-9D85-7A4E-A5EE-4A872CE32ECA}" type="slidenum">
              <a:rPr lang="en-US" smtClean="0"/>
              <a:t>‹#›</a:t>
            </a:fld>
            <a:endParaRPr lang="en-US"/>
          </a:p>
        </p:txBody>
      </p:sp>
    </p:spTree>
    <p:extLst>
      <p:ext uri="{BB962C8B-B14F-4D97-AF65-F5344CB8AC3E}">
        <p14:creationId xmlns:p14="http://schemas.microsoft.com/office/powerpoint/2010/main" val="4599120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125DA-7E00-BA46-8C80-E3CE81C45C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A1EA94B-EDAB-FC4E-BE4D-6D148B229EF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52BFD41-817F-EF47-BD7C-34BFAA08AC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85E32E-591F-3A4D-9E1C-BF71AFF0D0AF}"/>
              </a:ext>
            </a:extLst>
          </p:cNvPr>
          <p:cNvSpPr>
            <a:spLocks noGrp="1"/>
          </p:cNvSpPr>
          <p:nvPr>
            <p:ph type="dt" sz="half" idx="10"/>
          </p:nvPr>
        </p:nvSpPr>
        <p:spPr/>
        <p:txBody>
          <a:bodyPr/>
          <a:lstStyle/>
          <a:p>
            <a:fld id="{BE0B92FC-A692-5E42-983B-6575C170AE96}" type="datetimeFigureOut">
              <a:rPr lang="en-US" smtClean="0"/>
              <a:t>7/31/22</a:t>
            </a:fld>
            <a:endParaRPr lang="en-US"/>
          </a:p>
        </p:txBody>
      </p:sp>
      <p:sp>
        <p:nvSpPr>
          <p:cNvPr id="6" name="Footer Placeholder 5">
            <a:extLst>
              <a:ext uri="{FF2B5EF4-FFF2-40B4-BE49-F238E27FC236}">
                <a16:creationId xmlns:a16="http://schemas.microsoft.com/office/drawing/2014/main" id="{374BF427-DF6C-F14D-B128-1A80E5A5E3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50CEF8-73E3-414A-9163-C0A86A010FB7}"/>
              </a:ext>
            </a:extLst>
          </p:cNvPr>
          <p:cNvSpPr>
            <a:spLocks noGrp="1"/>
          </p:cNvSpPr>
          <p:nvPr>
            <p:ph type="sldNum" sz="quarter" idx="12"/>
          </p:nvPr>
        </p:nvSpPr>
        <p:spPr/>
        <p:txBody>
          <a:bodyPr/>
          <a:lstStyle/>
          <a:p>
            <a:fld id="{2A6E8152-9D85-7A4E-A5EE-4A872CE32ECA}" type="slidenum">
              <a:rPr lang="en-US" smtClean="0"/>
              <a:t>‹#›</a:t>
            </a:fld>
            <a:endParaRPr lang="en-US"/>
          </a:p>
        </p:txBody>
      </p:sp>
    </p:spTree>
    <p:extLst>
      <p:ext uri="{BB962C8B-B14F-4D97-AF65-F5344CB8AC3E}">
        <p14:creationId xmlns:p14="http://schemas.microsoft.com/office/powerpoint/2010/main" val="2524317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C8C62-A099-F84E-9A80-65D5E0D634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8ED760-5E5A-0641-A6E8-35939EB2A4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9FA786-EC22-B842-83EF-3D299926F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BBF517-1886-1743-A724-C5FC8EA82CB0}"/>
              </a:ext>
            </a:extLst>
          </p:cNvPr>
          <p:cNvSpPr>
            <a:spLocks noGrp="1"/>
          </p:cNvSpPr>
          <p:nvPr>
            <p:ph type="dt" sz="half" idx="10"/>
          </p:nvPr>
        </p:nvSpPr>
        <p:spPr/>
        <p:txBody>
          <a:bodyPr/>
          <a:lstStyle/>
          <a:p>
            <a:fld id="{BE0B92FC-A692-5E42-983B-6575C170AE96}" type="datetimeFigureOut">
              <a:rPr lang="en-US" smtClean="0"/>
              <a:t>7/31/22</a:t>
            </a:fld>
            <a:endParaRPr lang="en-US"/>
          </a:p>
        </p:txBody>
      </p:sp>
      <p:sp>
        <p:nvSpPr>
          <p:cNvPr id="6" name="Footer Placeholder 5">
            <a:extLst>
              <a:ext uri="{FF2B5EF4-FFF2-40B4-BE49-F238E27FC236}">
                <a16:creationId xmlns:a16="http://schemas.microsoft.com/office/drawing/2014/main" id="{AF26A864-744D-CB40-A1A8-17A9630D28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86670-691D-9B44-BE22-20B268D74B15}"/>
              </a:ext>
            </a:extLst>
          </p:cNvPr>
          <p:cNvSpPr>
            <a:spLocks noGrp="1"/>
          </p:cNvSpPr>
          <p:nvPr>
            <p:ph type="sldNum" sz="quarter" idx="12"/>
          </p:nvPr>
        </p:nvSpPr>
        <p:spPr/>
        <p:txBody>
          <a:bodyPr/>
          <a:lstStyle/>
          <a:p>
            <a:fld id="{2A6E8152-9D85-7A4E-A5EE-4A872CE32ECA}" type="slidenum">
              <a:rPr lang="en-US" smtClean="0"/>
              <a:t>‹#›</a:t>
            </a:fld>
            <a:endParaRPr lang="en-US"/>
          </a:p>
        </p:txBody>
      </p:sp>
    </p:spTree>
    <p:extLst>
      <p:ext uri="{BB962C8B-B14F-4D97-AF65-F5344CB8AC3E}">
        <p14:creationId xmlns:p14="http://schemas.microsoft.com/office/powerpoint/2010/main" val="511300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2BF99E-1518-4547-B504-D64DB1FB7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CE2374-E6E0-FF4C-98E9-C82D6A9281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EB084-409D-2947-8C06-C198BA8CF3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0B92FC-A692-5E42-983B-6575C170AE96}" type="datetimeFigureOut">
              <a:rPr lang="en-US" smtClean="0"/>
              <a:t>7/31/22</a:t>
            </a:fld>
            <a:endParaRPr lang="en-US"/>
          </a:p>
        </p:txBody>
      </p:sp>
      <p:sp>
        <p:nvSpPr>
          <p:cNvPr id="5" name="Footer Placeholder 4">
            <a:extLst>
              <a:ext uri="{FF2B5EF4-FFF2-40B4-BE49-F238E27FC236}">
                <a16:creationId xmlns:a16="http://schemas.microsoft.com/office/drawing/2014/main" id="{538A10AD-B760-AE4E-A35D-6CE1151FE0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91F9F0-388E-A54C-BCC9-8707259104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6E8152-9D85-7A4E-A5EE-4A872CE32ECA}" type="slidenum">
              <a:rPr lang="en-US" smtClean="0"/>
              <a:t>‹#›</a:t>
            </a:fld>
            <a:endParaRPr lang="en-US"/>
          </a:p>
        </p:txBody>
      </p:sp>
    </p:spTree>
    <p:extLst>
      <p:ext uri="{BB962C8B-B14F-4D97-AF65-F5344CB8AC3E}">
        <p14:creationId xmlns:p14="http://schemas.microsoft.com/office/powerpoint/2010/main" val="3664586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doi.org/10.1016/S0140-6736(22)00327-0"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hyperlink" Target="https://doi.org/10.1016/j.idc.2022.01.00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doi.org/10.1016/j.idc.2022.01.007"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hyperlink" Target="https://doi.org/10.1371/journal.pbio.3001333"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hyperlink" Target="https://jamanetwork.com/journals/jamainternalmedicine/fullarticle/276564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jamanetwork.com/journals/jamainternalmedicine/fullarticle/276564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www.nejm.org/doi/full/10.1056/NEJMc2102507"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hyperlink" Target="https://doi.org/10.2807/1560-7917.ES.2022.27.10.2100815" TargetMode="External"/><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hyperlink" Target="https://doi.org/10.1016/j.ijid.2022.01.034" TargetMode="Externa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hyperlink" Target="https://doi.org/10.3201/eid2805.220197"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nrs.harvard.edu/URN-3:HUL.INSTREPOS:37370587"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4.xml"/><Relationship Id="rId6" Type="http://schemas.openxmlformats.org/officeDocument/2006/relationships/hyperlink" Target="https://covid.idmod.org/data/Stochasticity_heterogeneity_transmission_dynamics_SARS-CoV-2.pdf"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38.xml.rels><?xml version="1.0" encoding="UTF-8" standalone="yes"?>
<Relationships xmlns="http://schemas.openxmlformats.org/package/2006/relationships"><Relationship Id="rId8" Type="http://schemas.openxmlformats.org/officeDocument/2006/relationships/hyperlink" Target="https://www.biospace.com/article/approximately-100-covid-19-cases-stem-from-biogen-meeting/" TargetMode="External"/><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hyperlink" Target="https://doi.org/10.1093/cid/ciab722"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hyperlink" Target="https://doi.org/10.1101/2022.01.08.22268944" TargetMode="External"/><Relationship Id="rId5" Type="http://schemas.openxmlformats.org/officeDocument/2006/relationships/hyperlink" Target="https://www.nejm.org/doi/full/10.1056/nejmc2004973" TargetMode="External"/><Relationship Id="rId4" Type="http://schemas.openxmlformats.org/officeDocument/2006/relationships/image" Target="../media/image37.png"/></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s://doi.org/10.1016/j.lanwpc.2021.100360"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doi.org/10.1093/infdis/jiab598"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doi.org/10.1093/cid/ciaa1057"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s://doi.org/10.1093/cid/ciab564" TargetMode="Externa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s://doi.org/10.1101/2022.02.01.22269931"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emro.who.int/health-topics/mers-cov/mers-outbreaks.html" TargetMode="Externa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5" Type="http://schemas.openxmlformats.org/officeDocument/2006/relationships/image" Target="../media/image68.png"/><Relationship Id="rId4" Type="http://schemas.openxmlformats.org/officeDocument/2006/relationships/image" Target="../media/image6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hyperlink" Target="https://doi.org/10.1093/eurheartj/ehaa1103" TargetMode="External"/><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hyperlink" Target="https://doi.org/10.1093/cid/ciac481"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hyperlink" Target="mailto:emeyerowit@Montefiore.org"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0FA34-E99E-3C4C-8695-3855C74A7247}"/>
              </a:ext>
            </a:extLst>
          </p:cNvPr>
          <p:cNvSpPr>
            <a:spLocks noGrp="1"/>
          </p:cNvSpPr>
          <p:nvPr>
            <p:ph type="ctrTitle"/>
          </p:nvPr>
        </p:nvSpPr>
        <p:spPr/>
        <p:txBody>
          <a:bodyPr/>
          <a:lstStyle/>
          <a:p>
            <a:r>
              <a:rPr lang="en-US" dirty="0"/>
              <a:t>Coronavirus Infections Including SARS-CoV-2</a:t>
            </a:r>
          </a:p>
        </p:txBody>
      </p:sp>
      <p:sp>
        <p:nvSpPr>
          <p:cNvPr id="3" name="Subtitle 2">
            <a:extLst>
              <a:ext uri="{FF2B5EF4-FFF2-40B4-BE49-F238E27FC236}">
                <a16:creationId xmlns:a16="http://schemas.microsoft.com/office/drawing/2014/main" id="{FCB3FFA0-1BDF-854B-B140-3420F4CA8C6B}"/>
              </a:ext>
            </a:extLst>
          </p:cNvPr>
          <p:cNvSpPr>
            <a:spLocks noGrp="1"/>
          </p:cNvSpPr>
          <p:nvPr>
            <p:ph type="subTitle" idx="1"/>
          </p:nvPr>
        </p:nvSpPr>
        <p:spPr/>
        <p:txBody>
          <a:bodyPr>
            <a:normAutofit lnSpcReduction="10000"/>
          </a:bodyPr>
          <a:lstStyle/>
          <a:p>
            <a:r>
              <a:rPr lang="en-US" dirty="0"/>
              <a:t>Eric A. Meyerowitz, MD</a:t>
            </a:r>
          </a:p>
          <a:p>
            <a:r>
              <a:rPr lang="en-US" dirty="0"/>
              <a:t>August 9, 2022, from 9-10AM</a:t>
            </a:r>
          </a:p>
          <a:p>
            <a:r>
              <a:rPr lang="en-US" dirty="0"/>
              <a:t>Montefiore Medical Center</a:t>
            </a:r>
          </a:p>
          <a:p>
            <a:r>
              <a:rPr lang="en-US" dirty="0"/>
              <a:t>Albert Einstein College of Medicine</a:t>
            </a:r>
          </a:p>
          <a:p>
            <a:endParaRPr lang="en-US" dirty="0"/>
          </a:p>
        </p:txBody>
      </p:sp>
      <p:pic>
        <p:nvPicPr>
          <p:cNvPr id="4" name="Picture 3" descr="Logo, company name&#10;&#10;Description automatically generated">
            <a:extLst>
              <a:ext uri="{FF2B5EF4-FFF2-40B4-BE49-F238E27FC236}">
                <a16:creationId xmlns:a16="http://schemas.microsoft.com/office/drawing/2014/main" id="{D8011FC6-B3B4-F246-A479-2AF627CFF7BC}"/>
              </a:ext>
            </a:extLst>
          </p:cNvPr>
          <p:cNvPicPr>
            <a:picLocks noChangeAspect="1"/>
          </p:cNvPicPr>
          <p:nvPr/>
        </p:nvPicPr>
        <p:blipFill>
          <a:blip r:embed="rId2"/>
          <a:stretch>
            <a:fillRect/>
          </a:stretch>
        </p:blipFill>
        <p:spPr>
          <a:xfrm>
            <a:off x="7829177" y="5349875"/>
            <a:ext cx="3149600" cy="1130300"/>
          </a:xfrm>
          <a:prstGeom prst="rect">
            <a:avLst/>
          </a:prstGeom>
        </p:spPr>
      </p:pic>
    </p:spTree>
    <p:extLst>
      <p:ext uri="{BB962C8B-B14F-4D97-AF65-F5344CB8AC3E}">
        <p14:creationId xmlns:p14="http://schemas.microsoft.com/office/powerpoint/2010/main" val="10493932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CD2D1-F05F-E94B-A06F-58CBC54B2A45}"/>
              </a:ext>
            </a:extLst>
          </p:cNvPr>
          <p:cNvSpPr>
            <a:spLocks noGrp="1"/>
          </p:cNvSpPr>
          <p:nvPr>
            <p:ph type="title"/>
          </p:nvPr>
        </p:nvSpPr>
        <p:spPr/>
        <p:txBody>
          <a:bodyPr/>
          <a:lstStyle/>
          <a:p>
            <a:r>
              <a:rPr lang="en-US" dirty="0"/>
              <a:t>Two cases of COVID-19</a:t>
            </a:r>
          </a:p>
        </p:txBody>
      </p:sp>
      <p:sp>
        <p:nvSpPr>
          <p:cNvPr id="3" name="Content Placeholder 2">
            <a:extLst>
              <a:ext uri="{FF2B5EF4-FFF2-40B4-BE49-F238E27FC236}">
                <a16:creationId xmlns:a16="http://schemas.microsoft.com/office/drawing/2014/main" id="{AF262C86-CB26-5840-AD29-F41D25050892}"/>
              </a:ext>
            </a:extLst>
          </p:cNvPr>
          <p:cNvSpPr>
            <a:spLocks noGrp="1"/>
          </p:cNvSpPr>
          <p:nvPr>
            <p:ph idx="1"/>
          </p:nvPr>
        </p:nvSpPr>
        <p:spPr/>
        <p:txBody>
          <a:bodyPr/>
          <a:lstStyle/>
          <a:p>
            <a:r>
              <a:rPr lang="en-US" dirty="0"/>
              <a:t>35M without significant past medical history who works as a cashier at a grocery store develops myalgias, fever, cough and fatigue. Symptoms last for around 5 days and then improve.</a:t>
            </a:r>
          </a:p>
          <a:p>
            <a:r>
              <a:rPr lang="en-US" dirty="0"/>
              <a:t>65M with obesity (BMI = 33), diabetes, and coronary disease has the course outlined below:</a:t>
            </a:r>
          </a:p>
          <a:p>
            <a:pPr marL="0" indent="0">
              <a:buNone/>
            </a:pPr>
            <a:endParaRPr lang="en-US" dirty="0"/>
          </a:p>
        </p:txBody>
      </p:sp>
      <p:pic>
        <p:nvPicPr>
          <p:cNvPr id="8" name="Picture 7" descr="A close up of a mans face&#10;&#10;Description automatically generated">
            <a:extLst>
              <a:ext uri="{FF2B5EF4-FFF2-40B4-BE49-F238E27FC236}">
                <a16:creationId xmlns:a16="http://schemas.microsoft.com/office/drawing/2014/main" id="{3B5F5126-2987-E541-8888-D3316031AE3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45029" y="4001294"/>
            <a:ext cx="10101942" cy="2256703"/>
          </a:xfrm>
          <a:prstGeom prst="rect">
            <a:avLst/>
          </a:prstGeom>
        </p:spPr>
      </p:pic>
      <p:sp>
        <p:nvSpPr>
          <p:cNvPr id="9" name="TextBox 8">
            <a:extLst>
              <a:ext uri="{FF2B5EF4-FFF2-40B4-BE49-F238E27FC236}">
                <a16:creationId xmlns:a16="http://schemas.microsoft.com/office/drawing/2014/main" id="{5E762C8D-9376-A043-8571-9CEBA98DE5F3}"/>
              </a:ext>
            </a:extLst>
          </p:cNvPr>
          <p:cNvSpPr txBox="1"/>
          <p:nvPr/>
        </p:nvSpPr>
        <p:spPr>
          <a:xfrm>
            <a:off x="3969135" y="6249313"/>
            <a:ext cx="4253729" cy="307777"/>
          </a:xfrm>
          <a:prstGeom prst="rect">
            <a:avLst/>
          </a:prstGeom>
          <a:noFill/>
        </p:spPr>
        <p:txBody>
          <a:bodyPr wrap="none" rtlCol="0">
            <a:spAutoFit/>
          </a:bodyPr>
          <a:lstStyle/>
          <a:p>
            <a:r>
              <a:rPr lang="en-US" sz="1400" dirty="0"/>
              <a:t>Zhou Lancet 2020 doi 10.1016/S0140-6736(20)30566-3 </a:t>
            </a:r>
          </a:p>
        </p:txBody>
      </p:sp>
    </p:spTree>
    <p:extLst>
      <p:ext uri="{BB962C8B-B14F-4D97-AF65-F5344CB8AC3E}">
        <p14:creationId xmlns:p14="http://schemas.microsoft.com/office/powerpoint/2010/main" val="27314941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DD197-F056-E341-94DE-DED804490948}"/>
              </a:ext>
            </a:extLst>
          </p:cNvPr>
          <p:cNvSpPr>
            <a:spLocks noGrp="1"/>
          </p:cNvSpPr>
          <p:nvPr>
            <p:ph type="title"/>
          </p:nvPr>
        </p:nvSpPr>
        <p:spPr/>
        <p:txBody>
          <a:bodyPr/>
          <a:lstStyle/>
          <a:p>
            <a:r>
              <a:rPr lang="en-US" dirty="0"/>
              <a:t>Illness severity spectrum</a:t>
            </a:r>
          </a:p>
        </p:txBody>
      </p:sp>
      <p:sp>
        <p:nvSpPr>
          <p:cNvPr id="4" name="Terminator 3">
            <a:extLst>
              <a:ext uri="{FF2B5EF4-FFF2-40B4-BE49-F238E27FC236}">
                <a16:creationId xmlns:a16="http://schemas.microsoft.com/office/drawing/2014/main" id="{D63D9231-9DEE-4B48-856E-780C22CC1FB9}"/>
              </a:ext>
            </a:extLst>
          </p:cNvPr>
          <p:cNvSpPr/>
          <p:nvPr/>
        </p:nvSpPr>
        <p:spPr>
          <a:xfrm>
            <a:off x="838200" y="2133600"/>
            <a:ext cx="7315200" cy="914400"/>
          </a:xfrm>
          <a:prstGeom prst="flowChartTerminator">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Persistently asymptomatic infection</a:t>
            </a:r>
          </a:p>
        </p:txBody>
      </p:sp>
      <p:sp>
        <p:nvSpPr>
          <p:cNvPr id="5" name="Terminator 4">
            <a:extLst>
              <a:ext uri="{FF2B5EF4-FFF2-40B4-BE49-F238E27FC236}">
                <a16:creationId xmlns:a16="http://schemas.microsoft.com/office/drawing/2014/main" id="{1F9727CA-F0FD-8542-AFB8-74EB96BDEF39}"/>
              </a:ext>
            </a:extLst>
          </p:cNvPr>
          <p:cNvSpPr/>
          <p:nvPr/>
        </p:nvSpPr>
        <p:spPr>
          <a:xfrm>
            <a:off x="1755912" y="3051312"/>
            <a:ext cx="7315200" cy="914400"/>
          </a:xfrm>
          <a:prstGeom prst="flowChartTermina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Self-resolving viral illness</a:t>
            </a:r>
          </a:p>
        </p:txBody>
      </p:sp>
      <p:sp>
        <p:nvSpPr>
          <p:cNvPr id="6" name="Terminator 5">
            <a:extLst>
              <a:ext uri="{FF2B5EF4-FFF2-40B4-BE49-F238E27FC236}">
                <a16:creationId xmlns:a16="http://schemas.microsoft.com/office/drawing/2014/main" id="{4C8BBE17-E765-6941-93B4-05E3E2599B41}"/>
              </a:ext>
            </a:extLst>
          </p:cNvPr>
          <p:cNvSpPr/>
          <p:nvPr/>
        </p:nvSpPr>
        <p:spPr>
          <a:xfrm>
            <a:off x="2673624" y="3965712"/>
            <a:ext cx="7315200" cy="914400"/>
          </a:xfrm>
          <a:prstGeom prst="flowChartTerminator">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Severe disease with hypoxemia</a:t>
            </a:r>
          </a:p>
        </p:txBody>
      </p:sp>
      <p:sp>
        <p:nvSpPr>
          <p:cNvPr id="7" name="Terminator 6">
            <a:extLst>
              <a:ext uri="{FF2B5EF4-FFF2-40B4-BE49-F238E27FC236}">
                <a16:creationId xmlns:a16="http://schemas.microsoft.com/office/drawing/2014/main" id="{6777AA00-C049-334D-9B22-5DCAE3414DC0}"/>
              </a:ext>
            </a:extLst>
          </p:cNvPr>
          <p:cNvSpPr/>
          <p:nvPr/>
        </p:nvSpPr>
        <p:spPr>
          <a:xfrm>
            <a:off x="3581398" y="4888913"/>
            <a:ext cx="7315200" cy="914400"/>
          </a:xfrm>
          <a:prstGeom prst="flowChartTerminator">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Critical Illness</a:t>
            </a:r>
          </a:p>
        </p:txBody>
      </p:sp>
      <p:sp>
        <p:nvSpPr>
          <p:cNvPr id="8" name="Oval 7">
            <a:extLst>
              <a:ext uri="{FF2B5EF4-FFF2-40B4-BE49-F238E27FC236}">
                <a16:creationId xmlns:a16="http://schemas.microsoft.com/office/drawing/2014/main" id="{C2331943-3ED1-B748-9080-3D24D7160142}"/>
              </a:ext>
            </a:extLst>
          </p:cNvPr>
          <p:cNvSpPr/>
          <p:nvPr/>
        </p:nvSpPr>
        <p:spPr>
          <a:xfrm>
            <a:off x="1066799" y="2292626"/>
            <a:ext cx="689113" cy="59634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20%</a:t>
            </a:r>
          </a:p>
        </p:txBody>
      </p:sp>
      <p:sp>
        <p:nvSpPr>
          <p:cNvPr id="9" name="Oval 8">
            <a:extLst>
              <a:ext uri="{FF2B5EF4-FFF2-40B4-BE49-F238E27FC236}">
                <a16:creationId xmlns:a16="http://schemas.microsoft.com/office/drawing/2014/main" id="{7DAEE3C0-8241-F248-8B4C-74E5C7D3FC77}"/>
              </a:ext>
            </a:extLst>
          </p:cNvPr>
          <p:cNvSpPr/>
          <p:nvPr/>
        </p:nvSpPr>
        <p:spPr>
          <a:xfrm>
            <a:off x="1984511" y="3207026"/>
            <a:ext cx="689113" cy="59634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64%</a:t>
            </a:r>
          </a:p>
        </p:txBody>
      </p:sp>
      <p:sp>
        <p:nvSpPr>
          <p:cNvPr id="10" name="Oval 9">
            <a:extLst>
              <a:ext uri="{FF2B5EF4-FFF2-40B4-BE49-F238E27FC236}">
                <a16:creationId xmlns:a16="http://schemas.microsoft.com/office/drawing/2014/main" id="{9075E4EA-28E8-004B-BF2D-F4805D3D64FD}"/>
              </a:ext>
            </a:extLst>
          </p:cNvPr>
          <p:cNvSpPr/>
          <p:nvPr/>
        </p:nvSpPr>
        <p:spPr>
          <a:xfrm>
            <a:off x="2892285" y="4124738"/>
            <a:ext cx="689113" cy="59634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12%</a:t>
            </a:r>
          </a:p>
        </p:txBody>
      </p:sp>
      <p:sp>
        <p:nvSpPr>
          <p:cNvPr id="11" name="Oval 10">
            <a:extLst>
              <a:ext uri="{FF2B5EF4-FFF2-40B4-BE49-F238E27FC236}">
                <a16:creationId xmlns:a16="http://schemas.microsoft.com/office/drawing/2014/main" id="{06E9125E-EAC0-AD48-8DBE-36508EBBDFAE}"/>
              </a:ext>
            </a:extLst>
          </p:cNvPr>
          <p:cNvSpPr/>
          <p:nvPr/>
        </p:nvSpPr>
        <p:spPr>
          <a:xfrm>
            <a:off x="3806687" y="5049076"/>
            <a:ext cx="689113" cy="596348"/>
          </a:xfrm>
          <a:prstGeom prst="ellipse">
            <a:avLst/>
          </a:prstGeom>
          <a:solidFill>
            <a:schemeClr val="bg2"/>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ysClr val="windowText" lastClr="000000"/>
                </a:solidFill>
              </a:rPr>
              <a:t>4%</a:t>
            </a:r>
          </a:p>
        </p:txBody>
      </p:sp>
      <p:graphicFrame>
        <p:nvGraphicFramePr>
          <p:cNvPr id="12" name="Chart 11">
            <a:extLst>
              <a:ext uri="{FF2B5EF4-FFF2-40B4-BE49-F238E27FC236}">
                <a16:creationId xmlns:a16="http://schemas.microsoft.com/office/drawing/2014/main" id="{6FE277FB-9DD8-C541-81CC-6A1C7D5C38DF}"/>
              </a:ext>
            </a:extLst>
          </p:cNvPr>
          <p:cNvGraphicFramePr/>
          <p:nvPr/>
        </p:nvGraphicFramePr>
        <p:xfrm>
          <a:off x="71229" y="4619121"/>
          <a:ext cx="2777988" cy="2291888"/>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12">
            <a:extLst>
              <a:ext uri="{FF2B5EF4-FFF2-40B4-BE49-F238E27FC236}">
                <a16:creationId xmlns:a16="http://schemas.microsoft.com/office/drawing/2014/main" id="{DF520BB8-13D9-4D41-A556-5FE1D2C95D4E}"/>
              </a:ext>
            </a:extLst>
          </p:cNvPr>
          <p:cNvSpPr txBox="1"/>
          <p:nvPr/>
        </p:nvSpPr>
        <p:spPr>
          <a:xfrm>
            <a:off x="4495800" y="6068291"/>
            <a:ext cx="6044860" cy="646331"/>
          </a:xfrm>
          <a:prstGeom prst="rect">
            <a:avLst/>
          </a:prstGeom>
          <a:noFill/>
        </p:spPr>
        <p:txBody>
          <a:bodyPr wrap="none" rtlCol="0">
            <a:spAutoFit/>
          </a:bodyPr>
          <a:lstStyle/>
          <a:p>
            <a:r>
              <a:rPr lang="en-US" dirty="0"/>
              <a:t>Wu JAMA 2020 </a:t>
            </a:r>
            <a:r>
              <a:rPr lang="en-US" dirty="0" err="1"/>
              <a:t>doi</a:t>
            </a:r>
            <a:r>
              <a:rPr lang="en-US" dirty="0"/>
              <a:t> 10.1001/jama.2020.2648</a:t>
            </a:r>
          </a:p>
          <a:p>
            <a:r>
              <a:rPr lang="en-US" dirty="0"/>
              <a:t>Buitrago-Garcia PLOS Med </a:t>
            </a:r>
            <a:r>
              <a:rPr lang="en-US" dirty="0" err="1"/>
              <a:t>doi</a:t>
            </a:r>
            <a:r>
              <a:rPr lang="en-US" dirty="0"/>
              <a:t> 10.1371/journal.pmed.1003346</a:t>
            </a:r>
          </a:p>
        </p:txBody>
      </p:sp>
    </p:spTree>
    <p:extLst>
      <p:ext uri="{BB962C8B-B14F-4D97-AF65-F5344CB8AC3E}">
        <p14:creationId xmlns:p14="http://schemas.microsoft.com/office/powerpoint/2010/main" val="2147756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684C3-6F9F-C79F-A7E7-53AC08CA7045}"/>
              </a:ext>
            </a:extLst>
          </p:cNvPr>
          <p:cNvSpPr>
            <a:spLocks noGrp="1"/>
          </p:cNvSpPr>
          <p:nvPr>
            <p:ph type="title"/>
          </p:nvPr>
        </p:nvSpPr>
        <p:spPr/>
        <p:txBody>
          <a:bodyPr>
            <a:normAutofit fontScale="90000"/>
          </a:bodyPr>
          <a:lstStyle/>
          <a:p>
            <a:r>
              <a:rPr lang="en-US" dirty="0"/>
              <a:t>Among unvaccinated individuals which factor is associated the highest risk of severe COVID-19?</a:t>
            </a:r>
          </a:p>
        </p:txBody>
      </p:sp>
      <p:sp>
        <p:nvSpPr>
          <p:cNvPr id="3" name="Content Placeholder 2">
            <a:extLst>
              <a:ext uri="{FF2B5EF4-FFF2-40B4-BE49-F238E27FC236}">
                <a16:creationId xmlns:a16="http://schemas.microsoft.com/office/drawing/2014/main" id="{67A47D6B-8280-2C42-AF4D-F868B4C41ECE}"/>
              </a:ext>
            </a:extLst>
          </p:cNvPr>
          <p:cNvSpPr>
            <a:spLocks noGrp="1"/>
          </p:cNvSpPr>
          <p:nvPr>
            <p:ph idx="1"/>
          </p:nvPr>
        </p:nvSpPr>
        <p:spPr/>
        <p:txBody>
          <a:bodyPr/>
          <a:lstStyle/>
          <a:p>
            <a:pPr marL="514350" indent="-514350">
              <a:buAutoNum type="alphaUcParenR"/>
            </a:pPr>
            <a:r>
              <a:rPr lang="en-US" dirty="0"/>
              <a:t>Diabetes, HbA1c 12.0%</a:t>
            </a:r>
          </a:p>
          <a:p>
            <a:pPr marL="514350" indent="-514350">
              <a:buAutoNum type="alphaUcParenR"/>
            </a:pPr>
            <a:r>
              <a:rPr lang="en-US" dirty="0"/>
              <a:t>Diabetes, HbA1c 8.5%</a:t>
            </a:r>
          </a:p>
          <a:p>
            <a:pPr marL="514350" indent="-514350">
              <a:buAutoNum type="alphaUcParenR"/>
            </a:pPr>
            <a:r>
              <a:rPr lang="en-US" dirty="0"/>
              <a:t>Morbid obesity, BMI 45</a:t>
            </a:r>
          </a:p>
          <a:p>
            <a:pPr marL="514350" indent="-514350">
              <a:buAutoNum type="alphaUcParenR"/>
            </a:pPr>
            <a:r>
              <a:rPr lang="en-US" dirty="0"/>
              <a:t>Age 85</a:t>
            </a:r>
          </a:p>
          <a:p>
            <a:pPr marL="514350" indent="-514350">
              <a:buAutoNum type="alphaUcParenR"/>
            </a:pPr>
            <a:r>
              <a:rPr lang="en-US" dirty="0"/>
              <a:t>Coronary artery disease</a:t>
            </a:r>
          </a:p>
        </p:txBody>
      </p:sp>
    </p:spTree>
    <p:extLst>
      <p:ext uri="{BB962C8B-B14F-4D97-AF65-F5344CB8AC3E}">
        <p14:creationId xmlns:p14="http://schemas.microsoft.com/office/powerpoint/2010/main" val="16237966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B5FEF-F70D-9B4B-AF17-145664D221F1}"/>
              </a:ext>
            </a:extLst>
          </p:cNvPr>
          <p:cNvSpPr>
            <a:spLocks noGrp="1"/>
          </p:cNvSpPr>
          <p:nvPr>
            <p:ph type="title"/>
          </p:nvPr>
        </p:nvSpPr>
        <p:spPr/>
        <p:txBody>
          <a:bodyPr/>
          <a:lstStyle/>
          <a:p>
            <a:r>
              <a:rPr lang="en-US" dirty="0"/>
              <a:t>A key determinant of infection fatality rate is age distribution of a population</a:t>
            </a:r>
          </a:p>
        </p:txBody>
      </p:sp>
      <p:sp>
        <p:nvSpPr>
          <p:cNvPr id="8" name="TextBox 7">
            <a:extLst>
              <a:ext uri="{FF2B5EF4-FFF2-40B4-BE49-F238E27FC236}">
                <a16:creationId xmlns:a16="http://schemas.microsoft.com/office/drawing/2014/main" id="{A14BE93E-DD69-9C4D-9B10-0E715BA64881}"/>
              </a:ext>
            </a:extLst>
          </p:cNvPr>
          <p:cNvSpPr txBox="1"/>
          <p:nvPr/>
        </p:nvSpPr>
        <p:spPr>
          <a:xfrm>
            <a:off x="566473" y="5942568"/>
            <a:ext cx="11059053" cy="369332"/>
          </a:xfrm>
          <a:prstGeom prst="rect">
            <a:avLst/>
          </a:prstGeom>
          <a:noFill/>
        </p:spPr>
        <p:txBody>
          <a:bodyPr wrap="none" rtlCol="0">
            <a:spAutoFit/>
          </a:bodyPr>
          <a:lstStyle/>
          <a:p>
            <a:r>
              <a:rPr lang="en-US" dirty="0"/>
              <a:t>https://</a:t>
            </a:r>
            <a:r>
              <a:rPr lang="en-US" dirty="0" err="1"/>
              <a:t>www.cdc.gov</a:t>
            </a:r>
            <a:r>
              <a:rPr lang="en-US" dirty="0"/>
              <a:t>/coronavirus/2019-ncov/</a:t>
            </a:r>
            <a:r>
              <a:rPr lang="en-US" dirty="0" err="1"/>
              <a:t>covid</a:t>
            </a:r>
            <a:r>
              <a:rPr lang="en-US" dirty="0"/>
              <a:t>-data/investigations-discovery/hospitalization-death-by-</a:t>
            </a:r>
            <a:r>
              <a:rPr lang="en-US" dirty="0" err="1"/>
              <a:t>age.html</a:t>
            </a:r>
            <a:endParaRPr lang="en-US" dirty="0"/>
          </a:p>
        </p:txBody>
      </p:sp>
      <p:pic>
        <p:nvPicPr>
          <p:cNvPr id="12" name="Content Placeholder 11" descr="Table&#10;&#10;Description automatically generated">
            <a:extLst>
              <a:ext uri="{FF2B5EF4-FFF2-40B4-BE49-F238E27FC236}">
                <a16:creationId xmlns:a16="http://schemas.microsoft.com/office/drawing/2014/main" id="{C8830E5A-A6B6-B742-891F-1D125D3C3EB3}"/>
              </a:ext>
            </a:extLst>
          </p:cNvPr>
          <p:cNvPicPr>
            <a:picLocks noGrp="1" noChangeAspect="1"/>
          </p:cNvPicPr>
          <p:nvPr>
            <p:ph idx="1"/>
          </p:nvPr>
        </p:nvPicPr>
        <p:blipFill>
          <a:blip r:embed="rId3"/>
          <a:stretch>
            <a:fillRect/>
          </a:stretch>
        </p:blipFill>
        <p:spPr>
          <a:xfrm>
            <a:off x="1924050" y="2528094"/>
            <a:ext cx="8343900" cy="2946400"/>
          </a:xfrm>
        </p:spPr>
      </p:pic>
    </p:spTree>
    <p:extLst>
      <p:ext uri="{BB962C8B-B14F-4D97-AF65-F5344CB8AC3E}">
        <p14:creationId xmlns:p14="http://schemas.microsoft.com/office/powerpoint/2010/main" val="172023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B220D-687F-084C-84F8-256486D76347}"/>
              </a:ext>
            </a:extLst>
          </p:cNvPr>
          <p:cNvSpPr>
            <a:spLocks noGrp="1"/>
          </p:cNvSpPr>
          <p:nvPr>
            <p:ph type="title"/>
          </p:nvPr>
        </p:nvSpPr>
        <p:spPr/>
        <p:txBody>
          <a:bodyPr/>
          <a:lstStyle/>
          <a:p>
            <a:pPr algn="ctr"/>
            <a:r>
              <a:rPr lang="en-US" dirty="0"/>
              <a:t>Table: Reported presenting symptoms</a:t>
            </a:r>
          </a:p>
        </p:txBody>
      </p:sp>
      <p:graphicFrame>
        <p:nvGraphicFramePr>
          <p:cNvPr id="5" name="Content Placeholder 4">
            <a:extLst>
              <a:ext uri="{FF2B5EF4-FFF2-40B4-BE49-F238E27FC236}">
                <a16:creationId xmlns:a16="http://schemas.microsoft.com/office/drawing/2014/main" id="{E8E1C9BD-EF76-C746-96BF-71C81028335A}"/>
              </a:ext>
            </a:extLst>
          </p:cNvPr>
          <p:cNvGraphicFramePr>
            <a:graphicFrameLocks noGrp="1"/>
          </p:cNvGraphicFramePr>
          <p:nvPr>
            <p:ph idx="1"/>
          </p:nvPr>
        </p:nvGraphicFramePr>
        <p:xfrm>
          <a:off x="1088972" y="1574800"/>
          <a:ext cx="7772400" cy="3708400"/>
        </p:xfrm>
        <a:graphic>
          <a:graphicData uri="http://schemas.openxmlformats.org/drawingml/2006/table">
            <a:tbl>
              <a:tblPr firstRow="1" bandRow="1">
                <a:tableStyleId>{5C22544A-7EE6-4342-B048-85BDC9FD1C3A}</a:tableStyleId>
              </a:tblPr>
              <a:tblGrid>
                <a:gridCol w="3886200">
                  <a:extLst>
                    <a:ext uri="{9D8B030D-6E8A-4147-A177-3AD203B41FA5}">
                      <a16:colId xmlns:a16="http://schemas.microsoft.com/office/drawing/2014/main" val="732279060"/>
                    </a:ext>
                  </a:extLst>
                </a:gridCol>
                <a:gridCol w="3886200">
                  <a:extLst>
                    <a:ext uri="{9D8B030D-6E8A-4147-A177-3AD203B41FA5}">
                      <a16:colId xmlns:a16="http://schemas.microsoft.com/office/drawing/2014/main" val="1279990205"/>
                    </a:ext>
                  </a:extLst>
                </a:gridCol>
              </a:tblGrid>
              <a:tr h="370840">
                <a:tc>
                  <a:txBody>
                    <a:bodyPr/>
                    <a:lstStyle/>
                    <a:p>
                      <a:pPr algn="ctr"/>
                      <a:r>
                        <a:rPr lang="en-US" dirty="0"/>
                        <a:t>Symptom</a:t>
                      </a:r>
                    </a:p>
                  </a:txBody>
                  <a:tcPr/>
                </a:tc>
                <a:tc>
                  <a:txBody>
                    <a:bodyPr/>
                    <a:lstStyle/>
                    <a:p>
                      <a:pPr algn="ctr"/>
                      <a:r>
                        <a:rPr lang="en-US" dirty="0"/>
                        <a:t>Estimated Prevalence</a:t>
                      </a:r>
                    </a:p>
                  </a:txBody>
                  <a:tcPr/>
                </a:tc>
                <a:extLst>
                  <a:ext uri="{0D108BD9-81ED-4DB2-BD59-A6C34878D82A}">
                    <a16:rowId xmlns:a16="http://schemas.microsoft.com/office/drawing/2014/main" val="826953602"/>
                  </a:ext>
                </a:extLst>
              </a:tr>
              <a:tr h="370840">
                <a:tc>
                  <a:txBody>
                    <a:bodyPr/>
                    <a:lstStyle/>
                    <a:p>
                      <a:pPr algn="ctr"/>
                      <a:r>
                        <a:rPr lang="en-US" dirty="0"/>
                        <a:t>Fever</a:t>
                      </a:r>
                    </a:p>
                  </a:txBody>
                  <a:tcPr/>
                </a:tc>
                <a:tc>
                  <a:txBody>
                    <a:bodyPr/>
                    <a:lstStyle/>
                    <a:p>
                      <a:pPr algn="ctr"/>
                      <a:r>
                        <a:rPr lang="en-US" dirty="0"/>
                        <a:t>44-99%</a:t>
                      </a:r>
                    </a:p>
                  </a:txBody>
                  <a:tcPr/>
                </a:tc>
                <a:extLst>
                  <a:ext uri="{0D108BD9-81ED-4DB2-BD59-A6C34878D82A}">
                    <a16:rowId xmlns:a16="http://schemas.microsoft.com/office/drawing/2014/main" val="2906144207"/>
                  </a:ext>
                </a:extLst>
              </a:tr>
              <a:tr h="370840">
                <a:tc>
                  <a:txBody>
                    <a:bodyPr/>
                    <a:lstStyle/>
                    <a:p>
                      <a:pPr algn="ctr"/>
                      <a:r>
                        <a:rPr lang="en-US" dirty="0"/>
                        <a:t>Cough</a:t>
                      </a:r>
                    </a:p>
                  </a:txBody>
                  <a:tcPr/>
                </a:tc>
                <a:tc>
                  <a:txBody>
                    <a:bodyPr/>
                    <a:lstStyle/>
                    <a:p>
                      <a:pPr algn="ctr"/>
                      <a:r>
                        <a:rPr lang="en-US" dirty="0"/>
                        <a:t>59-82%</a:t>
                      </a:r>
                    </a:p>
                  </a:txBody>
                  <a:tcPr/>
                </a:tc>
                <a:extLst>
                  <a:ext uri="{0D108BD9-81ED-4DB2-BD59-A6C34878D82A}">
                    <a16:rowId xmlns:a16="http://schemas.microsoft.com/office/drawing/2014/main" val="2955996828"/>
                  </a:ext>
                </a:extLst>
              </a:tr>
              <a:tr h="370840">
                <a:tc>
                  <a:txBody>
                    <a:bodyPr/>
                    <a:lstStyle/>
                    <a:p>
                      <a:pPr algn="ctr"/>
                      <a:r>
                        <a:rPr lang="en-US" dirty="0"/>
                        <a:t>Nausea, vomiting, diarrhea, anorexia</a:t>
                      </a:r>
                    </a:p>
                  </a:txBody>
                  <a:tcPr/>
                </a:tc>
                <a:tc>
                  <a:txBody>
                    <a:bodyPr/>
                    <a:lstStyle/>
                    <a:p>
                      <a:pPr algn="ctr"/>
                      <a:r>
                        <a:rPr lang="en-US" dirty="0"/>
                        <a:t>3-50%</a:t>
                      </a:r>
                    </a:p>
                  </a:txBody>
                  <a:tcPr/>
                </a:tc>
                <a:extLst>
                  <a:ext uri="{0D108BD9-81ED-4DB2-BD59-A6C34878D82A}">
                    <a16:rowId xmlns:a16="http://schemas.microsoft.com/office/drawing/2014/main" val="4293201947"/>
                  </a:ext>
                </a:extLst>
              </a:tr>
              <a:tr h="370840">
                <a:tc>
                  <a:txBody>
                    <a:bodyPr/>
                    <a:lstStyle/>
                    <a:p>
                      <a:pPr algn="ctr"/>
                      <a:r>
                        <a:rPr lang="en-US" dirty="0"/>
                        <a:t>Myalgias</a:t>
                      </a:r>
                    </a:p>
                  </a:txBody>
                  <a:tcPr/>
                </a:tc>
                <a:tc>
                  <a:txBody>
                    <a:bodyPr/>
                    <a:lstStyle/>
                    <a:p>
                      <a:pPr algn="ctr"/>
                      <a:r>
                        <a:rPr lang="en-US" dirty="0"/>
                        <a:t>11-44%</a:t>
                      </a:r>
                    </a:p>
                  </a:txBody>
                  <a:tcPr/>
                </a:tc>
                <a:extLst>
                  <a:ext uri="{0D108BD9-81ED-4DB2-BD59-A6C34878D82A}">
                    <a16:rowId xmlns:a16="http://schemas.microsoft.com/office/drawing/2014/main" val="1000428530"/>
                  </a:ext>
                </a:extLst>
              </a:tr>
              <a:tr h="370840">
                <a:tc>
                  <a:txBody>
                    <a:bodyPr/>
                    <a:lstStyle/>
                    <a:p>
                      <a:pPr algn="ctr"/>
                      <a:r>
                        <a:rPr lang="en-US" dirty="0"/>
                        <a:t>Fatigue</a:t>
                      </a:r>
                    </a:p>
                  </a:txBody>
                  <a:tcPr/>
                </a:tc>
                <a:tc>
                  <a:txBody>
                    <a:bodyPr/>
                    <a:lstStyle/>
                    <a:p>
                      <a:pPr algn="ctr"/>
                      <a:r>
                        <a:rPr lang="en-US" dirty="0"/>
                        <a:t>20-35%</a:t>
                      </a:r>
                    </a:p>
                  </a:txBody>
                  <a:tcPr/>
                </a:tc>
                <a:extLst>
                  <a:ext uri="{0D108BD9-81ED-4DB2-BD59-A6C34878D82A}">
                    <a16:rowId xmlns:a16="http://schemas.microsoft.com/office/drawing/2014/main" val="3234162221"/>
                  </a:ext>
                </a:extLst>
              </a:tr>
              <a:tr h="370840">
                <a:tc>
                  <a:txBody>
                    <a:bodyPr/>
                    <a:lstStyle/>
                    <a:p>
                      <a:pPr algn="ctr"/>
                      <a:r>
                        <a:rPr lang="en-US" dirty="0"/>
                        <a:t>Anosmia or dysgeusia</a:t>
                      </a:r>
                    </a:p>
                  </a:txBody>
                  <a:tcPr/>
                </a:tc>
                <a:tc>
                  <a:txBody>
                    <a:bodyPr/>
                    <a:lstStyle/>
                    <a:p>
                      <a:pPr algn="ctr"/>
                      <a:r>
                        <a:rPr lang="en-US" dirty="0"/>
                        <a:t>Up to 65%</a:t>
                      </a:r>
                    </a:p>
                  </a:txBody>
                  <a:tcPr/>
                </a:tc>
                <a:extLst>
                  <a:ext uri="{0D108BD9-81ED-4DB2-BD59-A6C34878D82A}">
                    <a16:rowId xmlns:a16="http://schemas.microsoft.com/office/drawing/2014/main" val="526606798"/>
                  </a:ext>
                </a:extLst>
              </a:tr>
              <a:tr h="370840">
                <a:tc>
                  <a:txBody>
                    <a:bodyPr/>
                    <a:lstStyle/>
                    <a:p>
                      <a:pPr algn="ctr"/>
                      <a:r>
                        <a:rPr lang="en-US" dirty="0"/>
                        <a:t>Sore throat</a:t>
                      </a:r>
                    </a:p>
                  </a:txBody>
                  <a:tcPr/>
                </a:tc>
                <a:tc>
                  <a:txBody>
                    <a:bodyPr/>
                    <a:lstStyle/>
                    <a:p>
                      <a:pPr algn="ctr"/>
                      <a:r>
                        <a:rPr lang="en-US" dirty="0"/>
                        <a:t>&lt;20%</a:t>
                      </a:r>
                    </a:p>
                  </a:txBody>
                  <a:tcPr/>
                </a:tc>
                <a:extLst>
                  <a:ext uri="{0D108BD9-81ED-4DB2-BD59-A6C34878D82A}">
                    <a16:rowId xmlns:a16="http://schemas.microsoft.com/office/drawing/2014/main" val="3148519936"/>
                  </a:ext>
                </a:extLst>
              </a:tr>
              <a:tr h="370840">
                <a:tc>
                  <a:txBody>
                    <a:bodyPr/>
                    <a:lstStyle/>
                    <a:p>
                      <a:pPr algn="ctr"/>
                      <a:r>
                        <a:rPr lang="en-US" dirty="0"/>
                        <a:t>Headache</a:t>
                      </a:r>
                    </a:p>
                  </a:txBody>
                  <a:tcPr/>
                </a:tc>
                <a:tc>
                  <a:txBody>
                    <a:bodyPr/>
                    <a:lstStyle/>
                    <a:p>
                      <a:pPr algn="ctr"/>
                      <a:r>
                        <a:rPr lang="en-US" dirty="0"/>
                        <a:t>15 - 35%</a:t>
                      </a:r>
                    </a:p>
                  </a:txBody>
                  <a:tcPr/>
                </a:tc>
                <a:extLst>
                  <a:ext uri="{0D108BD9-81ED-4DB2-BD59-A6C34878D82A}">
                    <a16:rowId xmlns:a16="http://schemas.microsoft.com/office/drawing/2014/main" val="4250782819"/>
                  </a:ext>
                </a:extLst>
              </a:tr>
              <a:tr h="370840">
                <a:tc>
                  <a:txBody>
                    <a:bodyPr/>
                    <a:lstStyle/>
                    <a:p>
                      <a:pPr algn="ctr"/>
                      <a:r>
                        <a:rPr lang="en-US" dirty="0"/>
                        <a:t>Rhinorrhea</a:t>
                      </a:r>
                    </a:p>
                  </a:txBody>
                  <a:tcPr/>
                </a:tc>
                <a:tc>
                  <a:txBody>
                    <a:bodyPr/>
                    <a:lstStyle/>
                    <a:p>
                      <a:pPr algn="ctr"/>
                      <a:r>
                        <a:rPr lang="en-US" dirty="0"/>
                        <a:t>&lt;5%</a:t>
                      </a:r>
                    </a:p>
                  </a:txBody>
                  <a:tcPr/>
                </a:tc>
                <a:extLst>
                  <a:ext uri="{0D108BD9-81ED-4DB2-BD59-A6C34878D82A}">
                    <a16:rowId xmlns:a16="http://schemas.microsoft.com/office/drawing/2014/main" val="71693588"/>
                  </a:ext>
                </a:extLst>
              </a:tr>
            </a:tbl>
          </a:graphicData>
        </a:graphic>
      </p:graphicFrame>
      <p:sp>
        <p:nvSpPr>
          <p:cNvPr id="6" name="TextBox 5">
            <a:extLst>
              <a:ext uri="{FF2B5EF4-FFF2-40B4-BE49-F238E27FC236}">
                <a16:creationId xmlns:a16="http://schemas.microsoft.com/office/drawing/2014/main" id="{275AB09A-96D0-6E49-A93B-D2ECBE061B1D}"/>
              </a:ext>
            </a:extLst>
          </p:cNvPr>
          <p:cNvSpPr txBox="1"/>
          <p:nvPr/>
        </p:nvSpPr>
        <p:spPr>
          <a:xfrm>
            <a:off x="3330627" y="5283200"/>
            <a:ext cx="5825890" cy="1600438"/>
          </a:xfrm>
          <a:prstGeom prst="rect">
            <a:avLst/>
          </a:prstGeom>
          <a:noFill/>
        </p:spPr>
        <p:txBody>
          <a:bodyPr wrap="none" rtlCol="0">
            <a:spAutoFit/>
          </a:bodyPr>
          <a:lstStyle/>
          <a:p>
            <a:r>
              <a:rPr lang="en-US" sz="1400" dirty="0"/>
              <a:t>Guan NEJM 2020 </a:t>
            </a:r>
            <a:r>
              <a:rPr lang="en-US" sz="1400" dirty="0" err="1"/>
              <a:t>doi</a:t>
            </a:r>
            <a:r>
              <a:rPr lang="en-US" sz="1400" dirty="0"/>
              <a:t> 10.1056/NEJMoa2002032</a:t>
            </a:r>
          </a:p>
          <a:p>
            <a:r>
              <a:rPr lang="en-US" sz="1400" dirty="0"/>
              <a:t>Chen Lancet 2020 </a:t>
            </a:r>
            <a:r>
              <a:rPr lang="en-US" sz="1400" dirty="0" err="1"/>
              <a:t>doi</a:t>
            </a:r>
            <a:r>
              <a:rPr lang="en-US" sz="1400" dirty="0"/>
              <a:t> 10.1016/S0140-6736(20)30211-7</a:t>
            </a:r>
          </a:p>
          <a:p>
            <a:r>
              <a:rPr lang="en-US" sz="1400" dirty="0"/>
              <a:t>Wang JAMA 2020 </a:t>
            </a:r>
            <a:r>
              <a:rPr lang="en-US" sz="1400" dirty="0" err="1"/>
              <a:t>doi</a:t>
            </a:r>
            <a:r>
              <a:rPr lang="en-US" sz="1400" dirty="0"/>
              <a:t>  10.1001/jama.2020.1585</a:t>
            </a:r>
          </a:p>
          <a:p>
            <a:r>
              <a:rPr lang="en-US" sz="1400" dirty="0"/>
              <a:t>Pan Am J Gastroenterol 2020 doi 10.14309/ajg.0000000000000620</a:t>
            </a:r>
          </a:p>
          <a:p>
            <a:r>
              <a:rPr lang="en-US" sz="1400" dirty="0"/>
              <a:t>Menni Nature 2020 doi 10.1038/s41591-020-0916-2</a:t>
            </a:r>
          </a:p>
          <a:p>
            <a:r>
              <a:rPr lang="en-US" sz="1400" dirty="0"/>
              <a:t>Romero-Sanchez Neurology 2020 </a:t>
            </a:r>
            <a:r>
              <a:rPr lang="en-US" sz="1400" dirty="0" err="1"/>
              <a:t>doi</a:t>
            </a:r>
            <a:r>
              <a:rPr lang="en-US" sz="1400" dirty="0"/>
              <a:t> 10.1212/WNL.0000000000009937</a:t>
            </a:r>
          </a:p>
          <a:p>
            <a:r>
              <a:rPr lang="en-US" sz="1400" dirty="0"/>
              <a:t>Alvarado JAMA </a:t>
            </a:r>
            <a:r>
              <a:rPr lang="en-US" sz="1400" dirty="0" err="1"/>
              <a:t>Netw</a:t>
            </a:r>
            <a:r>
              <a:rPr lang="en-US" sz="1400" dirty="0"/>
              <a:t> Open 2020 </a:t>
            </a:r>
            <a:r>
              <a:rPr lang="en-US" sz="1400" dirty="0" err="1"/>
              <a:t>doi</a:t>
            </a:r>
            <a:r>
              <a:rPr lang="en-US" sz="1400" dirty="0"/>
              <a:t> 10.1001/jamanetworkopen.2020.20981 </a:t>
            </a:r>
          </a:p>
        </p:txBody>
      </p:sp>
      <p:sp>
        <p:nvSpPr>
          <p:cNvPr id="3" name="TextBox 2">
            <a:extLst>
              <a:ext uri="{FF2B5EF4-FFF2-40B4-BE49-F238E27FC236}">
                <a16:creationId xmlns:a16="http://schemas.microsoft.com/office/drawing/2014/main" id="{F7D267D6-FEA0-2743-91AD-500243DF0920}"/>
              </a:ext>
            </a:extLst>
          </p:cNvPr>
          <p:cNvSpPr txBox="1"/>
          <p:nvPr/>
        </p:nvSpPr>
        <p:spPr>
          <a:xfrm>
            <a:off x="8861372" y="2060020"/>
            <a:ext cx="2743200" cy="923330"/>
          </a:xfrm>
          <a:prstGeom prst="rect">
            <a:avLst/>
          </a:prstGeom>
          <a:noFill/>
        </p:spPr>
        <p:txBody>
          <a:bodyPr wrap="square" rtlCol="0">
            <a:spAutoFit/>
          </a:bodyPr>
          <a:lstStyle/>
          <a:p>
            <a:r>
              <a:rPr lang="en-US" dirty="0">
                <a:solidFill>
                  <a:schemeClr val="accent1"/>
                </a:solidFill>
              </a:rPr>
              <a:t>*Fever is more common among those requiring  hospitalization</a:t>
            </a:r>
          </a:p>
        </p:txBody>
      </p:sp>
      <p:sp>
        <p:nvSpPr>
          <p:cNvPr id="7" name="TextBox 6">
            <a:extLst>
              <a:ext uri="{FF2B5EF4-FFF2-40B4-BE49-F238E27FC236}">
                <a16:creationId xmlns:a16="http://schemas.microsoft.com/office/drawing/2014/main" id="{49B2900C-2F95-8B49-AED9-2256058A3F35}"/>
              </a:ext>
            </a:extLst>
          </p:cNvPr>
          <p:cNvSpPr txBox="1"/>
          <p:nvPr/>
        </p:nvSpPr>
        <p:spPr>
          <a:xfrm>
            <a:off x="8861372" y="3731360"/>
            <a:ext cx="2743200" cy="923330"/>
          </a:xfrm>
          <a:prstGeom prst="rect">
            <a:avLst/>
          </a:prstGeom>
          <a:noFill/>
        </p:spPr>
        <p:txBody>
          <a:bodyPr wrap="square" rtlCol="0">
            <a:spAutoFit/>
          </a:bodyPr>
          <a:lstStyle/>
          <a:p>
            <a:r>
              <a:rPr lang="en-US" dirty="0">
                <a:solidFill>
                  <a:schemeClr val="accent1"/>
                </a:solidFill>
              </a:rPr>
              <a:t>*Anosmia/dysgeusia may be more common in mild cases</a:t>
            </a:r>
          </a:p>
        </p:txBody>
      </p:sp>
    </p:spTree>
    <p:extLst>
      <p:ext uri="{BB962C8B-B14F-4D97-AF65-F5344CB8AC3E}">
        <p14:creationId xmlns:p14="http://schemas.microsoft.com/office/powerpoint/2010/main" val="18506957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CE2A0-DE8F-8D49-9355-6BD48756F1AA}"/>
              </a:ext>
            </a:extLst>
          </p:cNvPr>
          <p:cNvSpPr>
            <a:spLocks noGrp="1"/>
          </p:cNvSpPr>
          <p:nvPr>
            <p:ph type="title"/>
          </p:nvPr>
        </p:nvSpPr>
        <p:spPr/>
        <p:txBody>
          <a:bodyPr>
            <a:normAutofit fontScale="90000"/>
          </a:bodyPr>
          <a:lstStyle/>
          <a:p>
            <a:r>
              <a:rPr lang="en-US" dirty="0"/>
              <a:t>Among self-reported symptoms, anosmia has the highest odds ratio of being SARS-CoV-2+ for original virus</a:t>
            </a:r>
          </a:p>
        </p:txBody>
      </p:sp>
      <p:pic>
        <p:nvPicPr>
          <p:cNvPr id="10" name="Content Placeholder 9" descr="A screenshot of a cell phone&#10;&#10;Description automatically generated">
            <a:extLst>
              <a:ext uri="{FF2B5EF4-FFF2-40B4-BE49-F238E27FC236}">
                <a16:creationId xmlns:a16="http://schemas.microsoft.com/office/drawing/2014/main" id="{BA74A29E-2C76-074B-AF74-E8B751A5B5D2}"/>
              </a:ext>
            </a:extLst>
          </p:cNvPr>
          <p:cNvPicPr>
            <a:picLocks noGrp="1" noChangeAspect="1"/>
          </p:cNvPicPr>
          <p:nvPr>
            <p:ph sz="half" idx="1"/>
          </p:nvPr>
        </p:nvPicPr>
        <p:blipFill>
          <a:blip r:embed="rId3" cstate="screen">
            <a:extLst>
              <a:ext uri="{28A0092B-C50C-407E-A947-70E740481C1C}">
                <a14:useLocalDpi xmlns:a14="http://schemas.microsoft.com/office/drawing/2010/main"/>
              </a:ext>
            </a:extLst>
          </a:blip>
          <a:stretch>
            <a:fillRect/>
          </a:stretch>
        </p:blipFill>
        <p:spPr>
          <a:xfrm>
            <a:off x="838200" y="2275733"/>
            <a:ext cx="5181600" cy="3451122"/>
          </a:xfrm>
        </p:spPr>
      </p:pic>
      <p:pic>
        <p:nvPicPr>
          <p:cNvPr id="13" name="Content Placeholder 12" descr="A screenshot of a cell phone&#10;&#10;Description automatically generated">
            <a:extLst>
              <a:ext uri="{FF2B5EF4-FFF2-40B4-BE49-F238E27FC236}">
                <a16:creationId xmlns:a16="http://schemas.microsoft.com/office/drawing/2014/main" id="{A98AAAC0-458C-DA46-8449-8017FEC5C162}"/>
              </a:ext>
            </a:extLst>
          </p:cNvPr>
          <p:cNvPicPr>
            <a:picLocks noGrp="1" noChangeAspect="1"/>
          </p:cNvPicPr>
          <p:nvPr>
            <p:ph sz="half" idx="2"/>
          </p:nvPr>
        </p:nvPicPr>
        <p:blipFill>
          <a:blip r:embed="rId4" cstate="screen">
            <a:extLst>
              <a:ext uri="{28A0092B-C50C-407E-A947-70E740481C1C}">
                <a14:useLocalDpi xmlns:a14="http://schemas.microsoft.com/office/drawing/2010/main"/>
              </a:ext>
            </a:extLst>
          </a:blip>
          <a:stretch>
            <a:fillRect/>
          </a:stretch>
        </p:blipFill>
        <p:spPr>
          <a:xfrm>
            <a:off x="6172200" y="2576563"/>
            <a:ext cx="5181600" cy="2849462"/>
          </a:xfrm>
        </p:spPr>
      </p:pic>
      <p:sp>
        <p:nvSpPr>
          <p:cNvPr id="6" name="TextBox 5">
            <a:extLst>
              <a:ext uri="{FF2B5EF4-FFF2-40B4-BE49-F238E27FC236}">
                <a16:creationId xmlns:a16="http://schemas.microsoft.com/office/drawing/2014/main" id="{FF5F7670-F90E-9746-AC26-A8595B26266D}"/>
              </a:ext>
            </a:extLst>
          </p:cNvPr>
          <p:cNvSpPr txBox="1"/>
          <p:nvPr/>
        </p:nvSpPr>
        <p:spPr>
          <a:xfrm>
            <a:off x="986953" y="6311900"/>
            <a:ext cx="4001993" cy="307777"/>
          </a:xfrm>
          <a:prstGeom prst="rect">
            <a:avLst/>
          </a:prstGeom>
          <a:noFill/>
        </p:spPr>
        <p:txBody>
          <a:bodyPr wrap="none" rtlCol="0">
            <a:spAutoFit/>
          </a:bodyPr>
          <a:lstStyle/>
          <a:p>
            <a:r>
              <a:rPr lang="en-US" sz="1400" dirty="0" err="1"/>
              <a:t>Menni</a:t>
            </a:r>
            <a:r>
              <a:rPr lang="en-US" sz="1400" dirty="0"/>
              <a:t> Nature 2020 doi 10.1038/s41591-020-0916-2</a:t>
            </a:r>
          </a:p>
        </p:txBody>
      </p:sp>
      <p:sp>
        <p:nvSpPr>
          <p:cNvPr id="14" name="TextBox 13">
            <a:extLst>
              <a:ext uri="{FF2B5EF4-FFF2-40B4-BE49-F238E27FC236}">
                <a16:creationId xmlns:a16="http://schemas.microsoft.com/office/drawing/2014/main" id="{8E95CB0E-353E-9F40-A0CD-C4D1DC9D912F}"/>
              </a:ext>
            </a:extLst>
          </p:cNvPr>
          <p:cNvSpPr txBox="1"/>
          <p:nvPr/>
        </p:nvSpPr>
        <p:spPr>
          <a:xfrm>
            <a:off x="6096000" y="6311899"/>
            <a:ext cx="4977645" cy="307777"/>
          </a:xfrm>
          <a:prstGeom prst="rect">
            <a:avLst/>
          </a:prstGeom>
          <a:noFill/>
        </p:spPr>
        <p:txBody>
          <a:bodyPr wrap="none" rtlCol="0">
            <a:spAutoFit/>
          </a:bodyPr>
          <a:lstStyle/>
          <a:p>
            <a:r>
              <a:rPr lang="en-US" sz="1400" dirty="0"/>
              <a:t>Payne MMWR 2020 doi 10.15585/mmwr.mm6923e4external icon</a:t>
            </a:r>
          </a:p>
        </p:txBody>
      </p:sp>
    </p:spTree>
    <p:extLst>
      <p:ext uri="{BB962C8B-B14F-4D97-AF65-F5344CB8AC3E}">
        <p14:creationId xmlns:p14="http://schemas.microsoft.com/office/powerpoint/2010/main" val="14693738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F1AB092-4CFF-13C5-9BCC-54DFAEA44C4E}"/>
              </a:ext>
            </a:extLst>
          </p:cNvPr>
          <p:cNvSpPr>
            <a:spLocks noGrp="1"/>
          </p:cNvSpPr>
          <p:nvPr>
            <p:ph sz="half" idx="1"/>
          </p:nvPr>
        </p:nvSpPr>
        <p:spPr>
          <a:xfrm>
            <a:off x="838200" y="323434"/>
            <a:ext cx="5181600" cy="5853529"/>
          </a:xfrm>
        </p:spPr>
        <p:txBody>
          <a:bodyPr/>
          <a:lstStyle/>
          <a:p>
            <a:r>
              <a:rPr lang="en-US" dirty="0"/>
              <a:t>Specific symptom profile may change based on variant that is circulating</a:t>
            </a:r>
          </a:p>
          <a:p>
            <a:r>
              <a:rPr lang="en-US" dirty="0"/>
              <a:t>Prospective study from the UK found symptoms varied between Delta and omicron, with sore throat more common and altered smell less common for omicron</a:t>
            </a:r>
          </a:p>
        </p:txBody>
      </p:sp>
      <p:pic>
        <p:nvPicPr>
          <p:cNvPr id="7" name="Content Placeholder 6" descr="Chart&#10;&#10;Description automatically generated">
            <a:extLst>
              <a:ext uri="{FF2B5EF4-FFF2-40B4-BE49-F238E27FC236}">
                <a16:creationId xmlns:a16="http://schemas.microsoft.com/office/drawing/2014/main" id="{6A2F9ACE-CEFD-03D0-F86E-F6C4E6B46FCA}"/>
              </a:ext>
            </a:extLst>
          </p:cNvPr>
          <p:cNvPicPr>
            <a:picLocks noGrp="1" noChangeAspect="1"/>
          </p:cNvPicPr>
          <p:nvPr>
            <p:ph sz="half" idx="2"/>
          </p:nvPr>
        </p:nvPicPr>
        <p:blipFill>
          <a:blip r:embed="rId3"/>
          <a:stretch>
            <a:fillRect/>
          </a:stretch>
        </p:blipFill>
        <p:spPr>
          <a:xfrm>
            <a:off x="6019800" y="323434"/>
            <a:ext cx="6090527" cy="6211132"/>
          </a:xfrm>
        </p:spPr>
      </p:pic>
      <p:sp>
        <p:nvSpPr>
          <p:cNvPr id="9" name="TextBox 8">
            <a:extLst>
              <a:ext uri="{FF2B5EF4-FFF2-40B4-BE49-F238E27FC236}">
                <a16:creationId xmlns:a16="http://schemas.microsoft.com/office/drawing/2014/main" id="{A116DAFC-82A5-A865-C38B-7263578BDE40}"/>
              </a:ext>
            </a:extLst>
          </p:cNvPr>
          <p:cNvSpPr txBox="1"/>
          <p:nvPr/>
        </p:nvSpPr>
        <p:spPr>
          <a:xfrm>
            <a:off x="3045229" y="6488668"/>
            <a:ext cx="6101542" cy="369332"/>
          </a:xfrm>
          <a:prstGeom prst="rect">
            <a:avLst/>
          </a:prstGeom>
          <a:noFill/>
        </p:spPr>
        <p:txBody>
          <a:bodyPr wrap="square">
            <a:spAutoFit/>
          </a:bodyPr>
          <a:lstStyle/>
          <a:p>
            <a:pPr algn="ctr"/>
            <a:r>
              <a:rPr lang="en-US" b="0" i="0" u="none" strike="noStrike" dirty="0">
                <a:effectLst/>
                <a:latin typeface="Source Sans Pro" panose="020F0502020204030204" pitchFamily="34" charset="0"/>
                <a:hlinkClick r:id="rId4"/>
              </a:rPr>
              <a:t>https://doi.org/10.1016/S0140-6736(22)00327-0</a:t>
            </a:r>
            <a:endParaRPr lang="en-US" dirty="0"/>
          </a:p>
        </p:txBody>
      </p:sp>
    </p:spTree>
    <p:extLst>
      <p:ext uri="{BB962C8B-B14F-4D97-AF65-F5344CB8AC3E}">
        <p14:creationId xmlns:p14="http://schemas.microsoft.com/office/powerpoint/2010/main" val="4872598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6A4E9-5262-F644-8946-E7E158805597}"/>
              </a:ext>
            </a:extLst>
          </p:cNvPr>
          <p:cNvSpPr>
            <a:spLocks noGrp="1"/>
          </p:cNvSpPr>
          <p:nvPr>
            <p:ph type="title"/>
          </p:nvPr>
        </p:nvSpPr>
        <p:spPr>
          <a:xfrm>
            <a:off x="838200" y="166233"/>
            <a:ext cx="10515600" cy="1325563"/>
          </a:xfrm>
        </p:spPr>
        <p:txBody>
          <a:bodyPr>
            <a:normAutofit/>
          </a:bodyPr>
          <a:lstStyle/>
          <a:p>
            <a:pPr algn="ctr"/>
            <a:r>
              <a:rPr lang="en-US" sz="4200" dirty="0"/>
              <a:t>Table: Epidemiologic Risk Factors for Severe COVID-19</a:t>
            </a:r>
          </a:p>
        </p:txBody>
      </p:sp>
      <p:graphicFrame>
        <p:nvGraphicFramePr>
          <p:cNvPr id="4" name="Content Placeholder 3">
            <a:extLst>
              <a:ext uri="{FF2B5EF4-FFF2-40B4-BE49-F238E27FC236}">
                <a16:creationId xmlns:a16="http://schemas.microsoft.com/office/drawing/2014/main" id="{11A223A6-CB50-F340-BBCF-963C2427AED4}"/>
              </a:ext>
            </a:extLst>
          </p:cNvPr>
          <p:cNvGraphicFramePr>
            <a:graphicFrameLocks noGrp="1"/>
          </p:cNvGraphicFramePr>
          <p:nvPr>
            <p:ph idx="1"/>
          </p:nvPr>
        </p:nvGraphicFramePr>
        <p:xfrm>
          <a:off x="838200" y="1491796"/>
          <a:ext cx="10515600" cy="296672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042942368"/>
                    </a:ext>
                  </a:extLst>
                </a:gridCol>
                <a:gridCol w="5257800">
                  <a:extLst>
                    <a:ext uri="{9D8B030D-6E8A-4147-A177-3AD203B41FA5}">
                      <a16:colId xmlns:a16="http://schemas.microsoft.com/office/drawing/2014/main" val="927458557"/>
                    </a:ext>
                  </a:extLst>
                </a:gridCol>
              </a:tblGrid>
              <a:tr h="370840">
                <a:tc>
                  <a:txBody>
                    <a:bodyPr/>
                    <a:lstStyle/>
                    <a:p>
                      <a:pPr algn="ctr"/>
                      <a:r>
                        <a:rPr lang="en-US" dirty="0"/>
                        <a:t>Unvaccinated</a:t>
                      </a:r>
                    </a:p>
                  </a:txBody>
                  <a:tcPr/>
                </a:tc>
                <a:tc>
                  <a:txBody>
                    <a:bodyPr/>
                    <a:lstStyle/>
                    <a:p>
                      <a:pPr algn="ctr"/>
                      <a:r>
                        <a:rPr lang="en-US" dirty="0"/>
                        <a:t>Immunocompromised</a:t>
                      </a:r>
                    </a:p>
                  </a:txBody>
                  <a:tcPr/>
                </a:tc>
                <a:extLst>
                  <a:ext uri="{0D108BD9-81ED-4DB2-BD59-A6C34878D82A}">
                    <a16:rowId xmlns:a16="http://schemas.microsoft.com/office/drawing/2014/main" val="2416781054"/>
                  </a:ext>
                </a:extLst>
              </a:tr>
              <a:tr h="370840">
                <a:tc>
                  <a:txBody>
                    <a:bodyPr/>
                    <a:lstStyle/>
                    <a:p>
                      <a:pPr algn="ctr"/>
                      <a:r>
                        <a:rPr lang="en-US" dirty="0"/>
                        <a:t>Increasing age</a:t>
                      </a:r>
                    </a:p>
                  </a:txBody>
                  <a:tcPr/>
                </a:tc>
                <a:tc>
                  <a:txBody>
                    <a:bodyPr/>
                    <a:lstStyle/>
                    <a:p>
                      <a:pPr algn="ctr"/>
                      <a:r>
                        <a:rPr lang="en-US" dirty="0"/>
                        <a:t>Chronic kidney disease</a:t>
                      </a:r>
                    </a:p>
                  </a:txBody>
                  <a:tcPr/>
                </a:tc>
                <a:extLst>
                  <a:ext uri="{0D108BD9-81ED-4DB2-BD59-A6C34878D82A}">
                    <a16:rowId xmlns:a16="http://schemas.microsoft.com/office/drawing/2014/main" val="649970315"/>
                  </a:ext>
                </a:extLst>
              </a:tr>
              <a:tr h="370840">
                <a:tc>
                  <a:txBody>
                    <a:bodyPr/>
                    <a:lstStyle/>
                    <a:p>
                      <a:pPr algn="ctr"/>
                      <a:r>
                        <a:rPr lang="en-US" dirty="0"/>
                        <a:t>Male sex</a:t>
                      </a:r>
                    </a:p>
                  </a:txBody>
                  <a:tcPr/>
                </a:tc>
                <a:tc>
                  <a:txBody>
                    <a:bodyPr/>
                    <a:lstStyle/>
                    <a:p>
                      <a:pPr algn="ctr"/>
                      <a:r>
                        <a:rPr lang="en-US" dirty="0"/>
                        <a:t>Hypertension</a:t>
                      </a:r>
                    </a:p>
                  </a:txBody>
                  <a:tcPr/>
                </a:tc>
                <a:extLst>
                  <a:ext uri="{0D108BD9-81ED-4DB2-BD59-A6C34878D82A}">
                    <a16:rowId xmlns:a16="http://schemas.microsoft.com/office/drawing/2014/main" val="3458564066"/>
                  </a:ext>
                </a:extLst>
              </a:tr>
              <a:tr h="370840">
                <a:tc>
                  <a:txBody>
                    <a:bodyPr/>
                    <a:lstStyle/>
                    <a:p>
                      <a:pPr algn="ctr"/>
                      <a:r>
                        <a:rPr lang="en-US" dirty="0"/>
                        <a:t>Obesity</a:t>
                      </a:r>
                    </a:p>
                  </a:txBody>
                  <a:tcPr/>
                </a:tc>
                <a:tc>
                  <a:txBody>
                    <a:bodyPr/>
                    <a:lstStyle/>
                    <a:p>
                      <a:pPr algn="ctr"/>
                      <a:r>
                        <a:rPr lang="en-US" dirty="0"/>
                        <a:t>Cancer</a:t>
                      </a:r>
                    </a:p>
                  </a:txBody>
                  <a:tcPr/>
                </a:tc>
                <a:extLst>
                  <a:ext uri="{0D108BD9-81ED-4DB2-BD59-A6C34878D82A}">
                    <a16:rowId xmlns:a16="http://schemas.microsoft.com/office/drawing/2014/main" val="4095208857"/>
                  </a:ext>
                </a:extLst>
              </a:tr>
              <a:tr h="370840">
                <a:tc>
                  <a:txBody>
                    <a:bodyPr/>
                    <a:lstStyle/>
                    <a:p>
                      <a:pPr algn="ctr"/>
                      <a:r>
                        <a:rPr lang="en-US" dirty="0"/>
                        <a:t>Cardiovascular disease</a:t>
                      </a:r>
                    </a:p>
                  </a:txBody>
                  <a:tcPr/>
                </a:tc>
                <a:tc>
                  <a:txBody>
                    <a:bodyPr/>
                    <a:lstStyle/>
                    <a:p>
                      <a:pPr algn="ctr"/>
                      <a:r>
                        <a:rPr lang="en-US" dirty="0"/>
                        <a:t>Advanced liver disease</a:t>
                      </a:r>
                    </a:p>
                  </a:txBody>
                  <a:tcPr/>
                </a:tc>
                <a:extLst>
                  <a:ext uri="{0D108BD9-81ED-4DB2-BD59-A6C34878D82A}">
                    <a16:rowId xmlns:a16="http://schemas.microsoft.com/office/drawing/2014/main" val="1636603185"/>
                  </a:ext>
                </a:extLst>
              </a:tr>
              <a:tr h="370840">
                <a:tc>
                  <a:txBody>
                    <a:bodyPr/>
                    <a:lstStyle/>
                    <a:p>
                      <a:pPr algn="ctr"/>
                      <a:r>
                        <a:rPr lang="en-US" dirty="0"/>
                        <a:t>Heart failure</a:t>
                      </a:r>
                    </a:p>
                  </a:txBody>
                  <a:tcPr/>
                </a:tc>
                <a:tc>
                  <a:txBody>
                    <a:bodyPr/>
                    <a:lstStyle/>
                    <a:p>
                      <a:pPr algn="ctr"/>
                      <a:r>
                        <a:rPr lang="en-US" dirty="0"/>
                        <a:t>Perioperative SARS-CoV-2 infection</a:t>
                      </a:r>
                    </a:p>
                  </a:txBody>
                  <a:tcPr/>
                </a:tc>
                <a:extLst>
                  <a:ext uri="{0D108BD9-81ED-4DB2-BD59-A6C34878D82A}">
                    <a16:rowId xmlns:a16="http://schemas.microsoft.com/office/drawing/2014/main" val="1930966316"/>
                  </a:ext>
                </a:extLst>
              </a:tr>
              <a:tr h="370840">
                <a:tc>
                  <a:txBody>
                    <a:bodyPr/>
                    <a:lstStyle/>
                    <a:p>
                      <a:pPr algn="ctr"/>
                      <a:r>
                        <a:rPr lang="en-US" dirty="0"/>
                        <a:t>Diabetes</a:t>
                      </a:r>
                    </a:p>
                  </a:txBody>
                  <a:tcPr/>
                </a:tc>
                <a:tc>
                  <a:txBody>
                    <a:bodyPr/>
                    <a:lstStyle/>
                    <a:p>
                      <a:pPr algn="ctr"/>
                      <a:r>
                        <a:rPr lang="en-US" dirty="0"/>
                        <a:t>Race</a:t>
                      </a:r>
                    </a:p>
                  </a:txBody>
                  <a:tcPr/>
                </a:tc>
                <a:extLst>
                  <a:ext uri="{0D108BD9-81ED-4DB2-BD59-A6C34878D82A}">
                    <a16:rowId xmlns:a16="http://schemas.microsoft.com/office/drawing/2014/main" val="1866679610"/>
                  </a:ext>
                </a:extLst>
              </a:tr>
              <a:tr h="370840">
                <a:tc>
                  <a:txBody>
                    <a:bodyPr/>
                    <a:lstStyle/>
                    <a:p>
                      <a:pPr algn="ctr"/>
                      <a:r>
                        <a:rPr lang="en-US" dirty="0"/>
                        <a:t>Chronic pulmonary disease</a:t>
                      </a:r>
                    </a:p>
                  </a:txBody>
                  <a:tcPr/>
                </a:tc>
                <a:tc>
                  <a:txBody>
                    <a:bodyPr/>
                    <a:lstStyle/>
                    <a:p>
                      <a:pPr algn="ctr"/>
                      <a:r>
                        <a:rPr lang="en-US" dirty="0"/>
                        <a:t>Poverty</a:t>
                      </a:r>
                    </a:p>
                  </a:txBody>
                  <a:tcPr/>
                </a:tc>
                <a:extLst>
                  <a:ext uri="{0D108BD9-81ED-4DB2-BD59-A6C34878D82A}">
                    <a16:rowId xmlns:a16="http://schemas.microsoft.com/office/drawing/2014/main" val="4053905519"/>
                  </a:ext>
                </a:extLst>
              </a:tr>
            </a:tbl>
          </a:graphicData>
        </a:graphic>
      </p:graphicFrame>
      <p:sp>
        <p:nvSpPr>
          <p:cNvPr id="5" name="TextBox 4">
            <a:extLst>
              <a:ext uri="{FF2B5EF4-FFF2-40B4-BE49-F238E27FC236}">
                <a16:creationId xmlns:a16="http://schemas.microsoft.com/office/drawing/2014/main" id="{D2B15843-BAB6-7E40-87AC-64C67448A2B4}"/>
              </a:ext>
            </a:extLst>
          </p:cNvPr>
          <p:cNvSpPr txBox="1"/>
          <p:nvPr/>
        </p:nvSpPr>
        <p:spPr>
          <a:xfrm>
            <a:off x="3291097" y="4461802"/>
            <a:ext cx="5207388" cy="2246769"/>
          </a:xfrm>
          <a:prstGeom prst="rect">
            <a:avLst/>
          </a:prstGeom>
          <a:noFill/>
        </p:spPr>
        <p:txBody>
          <a:bodyPr wrap="none" rtlCol="0">
            <a:spAutoFit/>
          </a:bodyPr>
          <a:lstStyle/>
          <a:p>
            <a:r>
              <a:rPr lang="en-US" sz="1400" dirty="0"/>
              <a:t>Guan NEJM 2020 doi 10.1056/NEJMoa2002032</a:t>
            </a:r>
          </a:p>
          <a:p>
            <a:r>
              <a:rPr lang="en-US" sz="1400" dirty="0"/>
              <a:t>Docherty BMJ 2020 doi 10.1136/bmj.m1985 </a:t>
            </a:r>
          </a:p>
          <a:p>
            <a:r>
              <a:rPr lang="en-US" sz="1400" dirty="0"/>
              <a:t>Wang JAMA 2020 doi 10.1001/jama.2020.1585</a:t>
            </a:r>
          </a:p>
          <a:p>
            <a:r>
              <a:rPr lang="en-US" sz="1400" dirty="0"/>
              <a:t>Wu JAMA Internal Med 2020 doi 10.1001/jamainternmed.2020.0994</a:t>
            </a:r>
          </a:p>
          <a:p>
            <a:r>
              <a:rPr lang="en-US" sz="1400" dirty="0" err="1"/>
              <a:t>Petrilli</a:t>
            </a:r>
            <a:r>
              <a:rPr lang="en-US" sz="1400" dirty="0"/>
              <a:t> BMJ 2020  doi 10.1136/bmj.m1966</a:t>
            </a:r>
          </a:p>
          <a:p>
            <a:r>
              <a:rPr lang="en-US" sz="1400" dirty="0"/>
              <a:t>Zhou Lancet 2020 doi 10.1016/S0140-6736(20)30566-3</a:t>
            </a:r>
          </a:p>
          <a:p>
            <a:r>
              <a:rPr lang="en-US" sz="1400" dirty="0"/>
              <a:t>Patel </a:t>
            </a:r>
            <a:r>
              <a:rPr lang="en-US" sz="1400" dirty="0" err="1"/>
              <a:t>medRxiv</a:t>
            </a:r>
            <a:r>
              <a:rPr lang="en-US" sz="1400" dirty="0"/>
              <a:t> 2020 doi 10.1101/2020.04.27.20082107 </a:t>
            </a:r>
          </a:p>
          <a:p>
            <a:r>
              <a:rPr lang="en-US" sz="1400" dirty="0"/>
              <a:t>Gross </a:t>
            </a:r>
            <a:r>
              <a:rPr lang="en-US" sz="1400" dirty="0" err="1"/>
              <a:t>medRxiv</a:t>
            </a:r>
            <a:r>
              <a:rPr lang="en-US" sz="1400" dirty="0"/>
              <a:t> 2020 doi 10.1101/2020.05.07.20094250 </a:t>
            </a:r>
          </a:p>
          <a:p>
            <a:r>
              <a:rPr lang="en-US" sz="1400" dirty="0" err="1"/>
              <a:t>Nepogodiev</a:t>
            </a:r>
            <a:r>
              <a:rPr lang="en-US" sz="1400" dirty="0"/>
              <a:t> Lancet 2020 doi 10.1016/S0140-6736(20)31182-X</a:t>
            </a:r>
          </a:p>
          <a:p>
            <a:r>
              <a:rPr lang="en-US" sz="1400" dirty="0"/>
              <a:t>Lei </a:t>
            </a:r>
            <a:r>
              <a:rPr lang="en-US" sz="1400" dirty="0" err="1"/>
              <a:t>EClinicalMedicine</a:t>
            </a:r>
            <a:r>
              <a:rPr lang="en-US" sz="1400" dirty="0"/>
              <a:t> 2020 doi 10.1016/j.eclinm.2020.100331</a:t>
            </a:r>
          </a:p>
        </p:txBody>
      </p:sp>
    </p:spTree>
    <p:extLst>
      <p:ext uri="{BB962C8B-B14F-4D97-AF65-F5344CB8AC3E}">
        <p14:creationId xmlns:p14="http://schemas.microsoft.com/office/powerpoint/2010/main" val="32701298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E4FA9-09B5-ABD5-2BDC-718DBA5CA2CF}"/>
              </a:ext>
            </a:extLst>
          </p:cNvPr>
          <p:cNvSpPr>
            <a:spLocks noGrp="1"/>
          </p:cNvSpPr>
          <p:nvPr>
            <p:ph type="title"/>
          </p:nvPr>
        </p:nvSpPr>
        <p:spPr/>
        <p:txBody>
          <a:bodyPr/>
          <a:lstStyle/>
          <a:p>
            <a:r>
              <a:rPr lang="en-US" dirty="0"/>
              <a:t>The Period of Infectiousness</a:t>
            </a:r>
          </a:p>
        </p:txBody>
      </p:sp>
      <p:sp>
        <p:nvSpPr>
          <p:cNvPr id="3" name="Text Placeholder 2">
            <a:extLst>
              <a:ext uri="{FF2B5EF4-FFF2-40B4-BE49-F238E27FC236}">
                <a16:creationId xmlns:a16="http://schemas.microsoft.com/office/drawing/2014/main" id="{57577C63-FE13-27A5-CFFF-51427D7A1DC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12553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a:extLst>
              <a:ext uri="{FF2B5EF4-FFF2-40B4-BE49-F238E27FC236}">
                <a16:creationId xmlns:a16="http://schemas.microsoft.com/office/drawing/2014/main" id="{0A64BB5B-56DD-C286-0822-3A9A26C9F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7608" y="625080"/>
            <a:ext cx="9356783" cy="560783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08108E5-9A4F-F466-18C2-B606A391FA1C}"/>
              </a:ext>
            </a:extLst>
          </p:cNvPr>
          <p:cNvSpPr txBox="1"/>
          <p:nvPr/>
        </p:nvSpPr>
        <p:spPr>
          <a:xfrm>
            <a:off x="3045228" y="6232919"/>
            <a:ext cx="6101542" cy="923330"/>
          </a:xfrm>
          <a:prstGeom prst="rect">
            <a:avLst/>
          </a:prstGeom>
          <a:noFill/>
        </p:spPr>
        <p:txBody>
          <a:bodyPr wrap="square">
            <a:spAutoFit/>
          </a:bodyPr>
          <a:lstStyle/>
          <a:p>
            <a:pPr algn="ctr" rtl="0">
              <a:spcBef>
                <a:spcPts val="0"/>
              </a:spcBef>
              <a:spcAft>
                <a:spcPts val="0"/>
              </a:spcAft>
            </a:pPr>
            <a:r>
              <a:rPr lang="en-US" sz="1800" b="0" i="0" u="sng" strike="noStrike" dirty="0">
                <a:solidFill>
                  <a:srgbClr val="0097A7"/>
                </a:solidFill>
                <a:effectLst/>
                <a:latin typeface="Arial" panose="020B0604020202020204" pitchFamily="34" charset="0"/>
                <a:hlinkClick r:id="rId4"/>
              </a:rPr>
              <a:t>https://doi.org/10.1016/j.idc.2022.01.007</a:t>
            </a:r>
            <a:endParaRPr lang="en-US" b="0" dirty="0">
              <a:effectLst/>
            </a:endParaRPr>
          </a:p>
          <a:p>
            <a:br>
              <a:rPr lang="en-US" dirty="0"/>
            </a:br>
            <a:endParaRPr lang="en-US" dirty="0"/>
          </a:p>
        </p:txBody>
      </p:sp>
    </p:spTree>
    <p:extLst>
      <p:ext uri="{BB962C8B-B14F-4D97-AF65-F5344CB8AC3E}">
        <p14:creationId xmlns:p14="http://schemas.microsoft.com/office/powerpoint/2010/main" val="4291747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C4761-9332-F44E-9A48-EDDD7893F886}"/>
              </a:ext>
            </a:extLst>
          </p:cNvPr>
          <p:cNvSpPr>
            <a:spLocks noGrp="1"/>
          </p:cNvSpPr>
          <p:nvPr>
            <p:ph type="title"/>
          </p:nvPr>
        </p:nvSpPr>
        <p:spPr/>
        <p:txBody>
          <a:bodyPr/>
          <a:lstStyle/>
          <a:p>
            <a:r>
              <a:rPr lang="en-US" dirty="0"/>
              <a:t>Disclosures</a:t>
            </a:r>
          </a:p>
        </p:txBody>
      </p:sp>
      <p:sp>
        <p:nvSpPr>
          <p:cNvPr id="3" name="Content Placeholder 2">
            <a:extLst>
              <a:ext uri="{FF2B5EF4-FFF2-40B4-BE49-F238E27FC236}">
                <a16:creationId xmlns:a16="http://schemas.microsoft.com/office/drawing/2014/main" id="{EBEA22AA-AB2E-B847-A8C7-9D8B86A4A1EE}"/>
              </a:ext>
            </a:extLst>
          </p:cNvPr>
          <p:cNvSpPr>
            <a:spLocks noGrp="1"/>
          </p:cNvSpPr>
          <p:nvPr>
            <p:ph idx="1"/>
          </p:nvPr>
        </p:nvSpPr>
        <p:spPr/>
        <p:txBody>
          <a:bodyPr/>
          <a:lstStyle/>
          <a:p>
            <a:r>
              <a:rPr lang="en-US" dirty="0"/>
              <a:t>I was a sub-investigator in the AstraZeneca chimp-adenovirus vector COVID-19 vaccine trial at Montefiore</a:t>
            </a:r>
          </a:p>
          <a:p>
            <a:r>
              <a:rPr lang="en-US" dirty="0"/>
              <a:t>I was a sub-investigator in the BACC-Bay trial of tocilizumab for COVID-19</a:t>
            </a:r>
          </a:p>
          <a:p>
            <a:r>
              <a:rPr lang="en-US" dirty="0"/>
              <a:t>No financial disclosures</a:t>
            </a:r>
          </a:p>
        </p:txBody>
      </p:sp>
    </p:spTree>
    <p:extLst>
      <p:ext uri="{BB962C8B-B14F-4D97-AF65-F5344CB8AC3E}">
        <p14:creationId xmlns:p14="http://schemas.microsoft.com/office/powerpoint/2010/main" val="3616530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3AC5945-3CBD-B61F-BB3B-E54A47F1E03F}"/>
              </a:ext>
            </a:extLst>
          </p:cNvPr>
          <p:cNvGraphicFramePr>
            <a:graphicFrameLocks noGrp="1"/>
          </p:cNvGraphicFramePr>
          <p:nvPr/>
        </p:nvGraphicFramePr>
        <p:xfrm>
          <a:off x="1023072" y="1600835"/>
          <a:ext cx="10145856" cy="3497580"/>
        </p:xfrm>
        <a:graphic>
          <a:graphicData uri="http://schemas.openxmlformats.org/drawingml/2006/table">
            <a:tbl>
              <a:tblPr/>
              <a:tblGrid>
                <a:gridCol w="2544036">
                  <a:extLst>
                    <a:ext uri="{9D8B030D-6E8A-4147-A177-3AD203B41FA5}">
                      <a16:colId xmlns:a16="http://schemas.microsoft.com/office/drawing/2014/main" val="3913016994"/>
                    </a:ext>
                  </a:extLst>
                </a:gridCol>
                <a:gridCol w="2544036">
                  <a:extLst>
                    <a:ext uri="{9D8B030D-6E8A-4147-A177-3AD203B41FA5}">
                      <a16:colId xmlns:a16="http://schemas.microsoft.com/office/drawing/2014/main" val="3805200302"/>
                    </a:ext>
                  </a:extLst>
                </a:gridCol>
                <a:gridCol w="2528892">
                  <a:extLst>
                    <a:ext uri="{9D8B030D-6E8A-4147-A177-3AD203B41FA5}">
                      <a16:colId xmlns:a16="http://schemas.microsoft.com/office/drawing/2014/main" val="55612190"/>
                    </a:ext>
                  </a:extLst>
                </a:gridCol>
                <a:gridCol w="2528892">
                  <a:extLst>
                    <a:ext uri="{9D8B030D-6E8A-4147-A177-3AD203B41FA5}">
                      <a16:colId xmlns:a16="http://schemas.microsoft.com/office/drawing/2014/main" val="2257413340"/>
                    </a:ext>
                  </a:extLst>
                </a:gridCol>
              </a:tblGrid>
              <a:tr h="323850">
                <a:tc gridSpan="4">
                  <a:txBody>
                    <a:bodyPr/>
                    <a:lstStyle/>
                    <a:p>
                      <a:pPr rtl="0" fontAlgn="t">
                        <a:spcBef>
                          <a:spcPts val="0"/>
                        </a:spcBef>
                        <a:spcAft>
                          <a:spcPts val="0"/>
                        </a:spcAft>
                      </a:pPr>
                      <a:r>
                        <a:rPr lang="en-US" sz="3200" b="0" i="0" u="none" strike="noStrike" dirty="0">
                          <a:solidFill>
                            <a:srgbClr val="000000"/>
                          </a:solidFill>
                          <a:effectLst/>
                          <a:latin typeface="Times New Roman" panose="02020603050405020304" pitchFamily="18" charset="0"/>
                        </a:rPr>
                        <a:t>Table: Incubation Period for SARS-CoV-2 Viruses</a:t>
                      </a:r>
                      <a:endParaRPr lang="en-US" sz="3200" dirty="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76364776"/>
                  </a:ext>
                </a:extLst>
              </a:tr>
              <a:tr h="323850">
                <a:tc>
                  <a:txBody>
                    <a:bodyPr/>
                    <a:lstStyle/>
                    <a:p>
                      <a:pPr rtl="0" fontAlgn="t">
                        <a:spcBef>
                          <a:spcPts val="0"/>
                        </a:spcBef>
                        <a:spcAft>
                          <a:spcPts val="0"/>
                        </a:spcAft>
                      </a:pPr>
                      <a:r>
                        <a:rPr lang="en-US" sz="3200" b="0" i="0" u="none" strike="noStrike">
                          <a:solidFill>
                            <a:srgbClr val="000000"/>
                          </a:solidFill>
                          <a:effectLst/>
                          <a:latin typeface="Times New Roman" panose="02020603050405020304" pitchFamily="18" charset="0"/>
                        </a:rPr>
                        <a:t> </a:t>
                      </a:r>
                      <a:endParaRPr lang="en-US" sz="320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3200" b="0" i="0" u="none" strike="noStrike">
                          <a:solidFill>
                            <a:srgbClr val="000000"/>
                          </a:solidFill>
                          <a:effectLst/>
                          <a:latin typeface="Times New Roman" panose="02020603050405020304" pitchFamily="18" charset="0"/>
                        </a:rPr>
                        <a:t>Prior SARS-CoV-2 Viruses</a:t>
                      </a:r>
                      <a:endParaRPr lang="en-US" sz="320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3200" b="0" i="0" u="none" strike="noStrike">
                          <a:solidFill>
                            <a:srgbClr val="000000"/>
                          </a:solidFill>
                          <a:effectLst/>
                          <a:latin typeface="Times New Roman" panose="02020603050405020304" pitchFamily="18" charset="0"/>
                        </a:rPr>
                        <a:t>Delta</a:t>
                      </a:r>
                      <a:endParaRPr lang="en-US" sz="320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3200" b="0" i="0" u="none" strike="noStrike">
                          <a:solidFill>
                            <a:srgbClr val="000000"/>
                          </a:solidFill>
                          <a:effectLst/>
                          <a:latin typeface="Times New Roman" panose="02020603050405020304" pitchFamily="18" charset="0"/>
                        </a:rPr>
                        <a:t>Omicron</a:t>
                      </a:r>
                      <a:endParaRPr lang="en-US" sz="320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7764632"/>
                  </a:ext>
                </a:extLst>
              </a:tr>
              <a:tr h="371475">
                <a:tc>
                  <a:txBody>
                    <a:bodyPr/>
                    <a:lstStyle/>
                    <a:p>
                      <a:pPr rtl="0" fontAlgn="t">
                        <a:spcBef>
                          <a:spcPts val="0"/>
                        </a:spcBef>
                        <a:spcAft>
                          <a:spcPts val="0"/>
                        </a:spcAft>
                      </a:pPr>
                      <a:r>
                        <a:rPr lang="en-US" sz="3200" b="0" i="0" u="none" strike="noStrike">
                          <a:solidFill>
                            <a:srgbClr val="000000"/>
                          </a:solidFill>
                          <a:effectLst/>
                          <a:latin typeface="Times New Roman" panose="02020603050405020304" pitchFamily="18" charset="0"/>
                        </a:rPr>
                        <a:t>Mean Incubation Period</a:t>
                      </a:r>
                      <a:endParaRPr lang="en-US" sz="320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3200" b="0" i="0" u="none" strike="noStrike" dirty="0">
                          <a:solidFill>
                            <a:srgbClr val="000000"/>
                          </a:solidFill>
                          <a:effectLst/>
                          <a:latin typeface="Times New Roman" panose="02020603050405020304" pitchFamily="18" charset="0"/>
                        </a:rPr>
                        <a:t>5.2 days (95% CI: 4.1-7.0)</a:t>
                      </a:r>
                      <a:endParaRPr lang="en-US" sz="3200" dirty="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3200" b="0" i="0" u="none" strike="noStrike" dirty="0">
                          <a:solidFill>
                            <a:srgbClr val="000000"/>
                          </a:solidFill>
                          <a:effectLst/>
                          <a:latin typeface="Times New Roman" panose="02020603050405020304" pitchFamily="18" charset="0"/>
                        </a:rPr>
                        <a:t>4.4 days (95% CI: 3.9 – 5.0)</a:t>
                      </a:r>
                      <a:endParaRPr lang="en-US" sz="3200" dirty="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tc>
                  <a:txBody>
                    <a:bodyPr/>
                    <a:lstStyle/>
                    <a:p>
                      <a:pPr rtl="0" fontAlgn="t">
                        <a:spcBef>
                          <a:spcPts val="0"/>
                        </a:spcBef>
                        <a:spcAft>
                          <a:spcPts val="0"/>
                        </a:spcAft>
                      </a:pPr>
                      <a:r>
                        <a:rPr lang="en-US" sz="3200" b="0" i="0" u="none" strike="noStrike" dirty="0">
                          <a:solidFill>
                            <a:srgbClr val="000000"/>
                          </a:solidFill>
                          <a:effectLst/>
                          <a:latin typeface="Times New Roman" panose="02020603050405020304" pitchFamily="18" charset="0"/>
                        </a:rPr>
                        <a:t>~3 days (uncertainty)</a:t>
                      </a:r>
                      <a:endParaRPr lang="en-US" sz="3200" dirty="0">
                        <a:effectLst/>
                      </a:endParaRPr>
                    </a:p>
                  </a:txBody>
                  <a:tcPr marL="66675" marR="66675" marT="95250" marB="95250">
                    <a:lnL w="12649" cap="flat" cmpd="sng" algn="ctr">
                      <a:solidFill>
                        <a:srgbClr val="000000"/>
                      </a:solidFill>
                      <a:prstDash val="solid"/>
                      <a:round/>
                      <a:headEnd type="none" w="med" len="med"/>
                      <a:tailEnd type="none" w="med" len="med"/>
                    </a:lnL>
                    <a:lnR w="12649" cap="flat" cmpd="sng" algn="ctr">
                      <a:solidFill>
                        <a:srgbClr val="000000"/>
                      </a:solidFill>
                      <a:prstDash val="solid"/>
                      <a:round/>
                      <a:headEnd type="none" w="med" len="med"/>
                      <a:tailEnd type="none" w="med" len="med"/>
                    </a:lnR>
                    <a:lnT w="12649" cap="flat" cmpd="sng" algn="ctr">
                      <a:solidFill>
                        <a:srgbClr val="000000"/>
                      </a:solidFill>
                      <a:prstDash val="solid"/>
                      <a:round/>
                      <a:headEnd type="none" w="med" len="med"/>
                      <a:tailEnd type="none" w="med" len="med"/>
                    </a:lnT>
                    <a:lnB w="12649"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5634272"/>
                  </a:ext>
                </a:extLst>
              </a:tr>
            </a:tbl>
          </a:graphicData>
        </a:graphic>
      </p:graphicFrame>
      <p:sp>
        <p:nvSpPr>
          <p:cNvPr id="3" name="Rectangle 1">
            <a:extLst>
              <a:ext uri="{FF2B5EF4-FFF2-40B4-BE49-F238E27FC236}">
                <a16:creationId xmlns:a16="http://schemas.microsoft.com/office/drawing/2014/main" id="{03304E08-08B9-094A-0B3F-F6FB9BCA3A09}"/>
              </a:ext>
            </a:extLst>
          </p:cNvPr>
          <p:cNvSpPr>
            <a:spLocks noChangeArrowheads="1"/>
          </p:cNvSpPr>
          <p:nvPr/>
        </p:nvSpPr>
        <p:spPr bwMode="auto">
          <a:xfrm>
            <a:off x="2905125" y="289242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5" name="TextBox 4">
            <a:extLst>
              <a:ext uri="{FF2B5EF4-FFF2-40B4-BE49-F238E27FC236}">
                <a16:creationId xmlns:a16="http://schemas.microsoft.com/office/drawing/2014/main" id="{A78990B7-CB93-83F8-04BB-B5639F8F6C68}"/>
              </a:ext>
            </a:extLst>
          </p:cNvPr>
          <p:cNvSpPr txBox="1"/>
          <p:nvPr/>
        </p:nvSpPr>
        <p:spPr>
          <a:xfrm>
            <a:off x="2322022" y="5884390"/>
            <a:ext cx="7547956" cy="923330"/>
          </a:xfrm>
          <a:prstGeom prst="rect">
            <a:avLst/>
          </a:prstGeom>
          <a:noFill/>
        </p:spPr>
        <p:txBody>
          <a:bodyPr wrap="square">
            <a:spAutoFit/>
          </a:bodyPr>
          <a:lstStyle/>
          <a:p>
            <a:pPr algn="ctr" rtl="0">
              <a:spcBef>
                <a:spcPts val="0"/>
              </a:spcBef>
              <a:spcAft>
                <a:spcPts val="0"/>
              </a:spcAft>
            </a:pPr>
            <a:r>
              <a:rPr lang="en-US" sz="1800" b="0" i="0" u="sng" strike="noStrike" dirty="0">
                <a:solidFill>
                  <a:srgbClr val="0097A7"/>
                </a:solidFill>
                <a:effectLst/>
                <a:latin typeface="Arial" panose="020B0604020202020204" pitchFamily="34" charset="0"/>
                <a:hlinkClick r:id="rId3"/>
              </a:rPr>
              <a:t>https://doi.org/10.1016/j.idc.2022.01.007</a:t>
            </a:r>
            <a:endParaRPr lang="en-US" b="0" dirty="0">
              <a:effectLst/>
            </a:endParaRPr>
          </a:p>
          <a:p>
            <a:br>
              <a:rPr lang="en-US" dirty="0"/>
            </a:br>
            <a:endParaRPr lang="en-US" dirty="0"/>
          </a:p>
        </p:txBody>
      </p:sp>
    </p:spTree>
    <p:extLst>
      <p:ext uri="{BB962C8B-B14F-4D97-AF65-F5344CB8AC3E}">
        <p14:creationId xmlns:p14="http://schemas.microsoft.com/office/powerpoint/2010/main" val="3386056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C2874-2D0D-B325-B55F-7C3B4323BD47}"/>
              </a:ext>
            </a:extLst>
          </p:cNvPr>
          <p:cNvSpPr>
            <a:spLocks noGrp="1"/>
          </p:cNvSpPr>
          <p:nvPr>
            <p:ph type="title"/>
          </p:nvPr>
        </p:nvSpPr>
        <p:spPr/>
        <p:txBody>
          <a:bodyPr/>
          <a:lstStyle/>
          <a:p>
            <a:r>
              <a:rPr lang="en-US" dirty="0"/>
              <a:t>Wuhan-Hu-1</a:t>
            </a:r>
          </a:p>
        </p:txBody>
      </p:sp>
      <p:sp>
        <p:nvSpPr>
          <p:cNvPr id="3" name="Text Placeholder 2">
            <a:extLst>
              <a:ext uri="{FF2B5EF4-FFF2-40B4-BE49-F238E27FC236}">
                <a16:creationId xmlns:a16="http://schemas.microsoft.com/office/drawing/2014/main" id="{54FF0601-1F9C-F2A8-BB1D-E6B7839155D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333640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a:extLst>
              <a:ext uri="{FF2B5EF4-FFF2-40B4-BE49-F238E27FC236}">
                <a16:creationId xmlns:a16="http://schemas.microsoft.com/office/drawing/2014/main" id="{676DC33C-E020-8789-0B6F-01D7A87E6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7383" y="587310"/>
            <a:ext cx="8117234" cy="56833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5A36BFD-5CC6-784B-6BF5-F85E9113C8BD}"/>
              </a:ext>
            </a:extLst>
          </p:cNvPr>
          <p:cNvSpPr txBox="1"/>
          <p:nvPr/>
        </p:nvSpPr>
        <p:spPr>
          <a:xfrm>
            <a:off x="2134985" y="6396335"/>
            <a:ext cx="7922029" cy="923330"/>
          </a:xfrm>
          <a:prstGeom prst="rect">
            <a:avLst/>
          </a:prstGeom>
          <a:noFill/>
        </p:spPr>
        <p:txBody>
          <a:bodyPr wrap="square">
            <a:spAutoFit/>
          </a:bodyPr>
          <a:lstStyle/>
          <a:p>
            <a:pPr algn="ctr" rtl="0">
              <a:spcBef>
                <a:spcPts val="0"/>
              </a:spcBef>
              <a:spcAft>
                <a:spcPts val="0"/>
              </a:spcAft>
            </a:pPr>
            <a:r>
              <a:rPr lang="en-US" sz="1800" b="0" i="0" u="none" strike="noStrike" dirty="0" err="1">
                <a:solidFill>
                  <a:srgbClr val="000000"/>
                </a:solidFill>
                <a:effectLst/>
                <a:latin typeface="Arial" panose="020B0604020202020204" pitchFamily="34" charset="0"/>
              </a:rPr>
              <a:t>PLoS</a:t>
            </a:r>
            <a:r>
              <a:rPr lang="en-US" sz="1800" b="0" i="0" u="none" strike="noStrike" dirty="0">
                <a:solidFill>
                  <a:srgbClr val="000000"/>
                </a:solidFill>
                <a:effectLst/>
                <a:latin typeface="Arial" panose="020B0604020202020204" pitchFamily="34" charset="0"/>
              </a:rPr>
              <a:t> Biol 19(7): e3001333. </a:t>
            </a:r>
            <a:r>
              <a:rPr lang="en-US" sz="1800" b="0" i="0" u="sng" strike="noStrike" dirty="0">
                <a:solidFill>
                  <a:srgbClr val="0097A7"/>
                </a:solidFill>
                <a:effectLst/>
                <a:latin typeface="Arial" panose="020B0604020202020204" pitchFamily="34" charset="0"/>
                <a:hlinkClick r:id="rId4"/>
              </a:rPr>
              <a:t>https://doi.org/10.1371/journal.pbio.3001333</a:t>
            </a:r>
            <a:endParaRPr lang="en-US" b="0" dirty="0">
              <a:effectLst/>
            </a:endParaRPr>
          </a:p>
          <a:p>
            <a:br>
              <a:rPr lang="en-US" dirty="0"/>
            </a:br>
            <a:endParaRPr lang="en-US" dirty="0"/>
          </a:p>
        </p:txBody>
      </p:sp>
    </p:spTree>
    <p:extLst>
      <p:ext uri="{BB962C8B-B14F-4D97-AF65-F5344CB8AC3E}">
        <p14:creationId xmlns:p14="http://schemas.microsoft.com/office/powerpoint/2010/main" val="987254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9D37DFA8-C16C-D31A-F273-D4FDDF65BD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854" y="440314"/>
            <a:ext cx="7084291" cy="59773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929949B-5745-8148-3A75-C9CBC69767D4}"/>
              </a:ext>
            </a:extLst>
          </p:cNvPr>
          <p:cNvSpPr txBox="1"/>
          <p:nvPr/>
        </p:nvSpPr>
        <p:spPr>
          <a:xfrm>
            <a:off x="1852351" y="6417685"/>
            <a:ext cx="8487295" cy="923330"/>
          </a:xfrm>
          <a:prstGeom prst="rect">
            <a:avLst/>
          </a:prstGeom>
          <a:no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JAMA Intern Med. 2020;180(9):1156-1163. </a:t>
            </a:r>
            <a:r>
              <a:rPr lang="en-US" sz="1800" b="0" i="0" u="sng" strike="noStrike" dirty="0">
                <a:solidFill>
                  <a:srgbClr val="0097A7"/>
                </a:solidFill>
                <a:effectLst/>
                <a:latin typeface="Arial" panose="020B0604020202020204" pitchFamily="34" charset="0"/>
                <a:hlinkClick r:id="rId4"/>
              </a:rPr>
              <a:t>doi:10.1001/jamainternmed.2020.2020</a:t>
            </a:r>
            <a:endParaRPr lang="en-US" b="0" dirty="0">
              <a:effectLst/>
            </a:endParaRPr>
          </a:p>
          <a:p>
            <a:br>
              <a:rPr lang="en-US" dirty="0"/>
            </a:br>
            <a:endParaRPr lang="en-US" dirty="0"/>
          </a:p>
        </p:txBody>
      </p:sp>
      <p:sp>
        <p:nvSpPr>
          <p:cNvPr id="3" name="Rounded Rectangle 2">
            <a:extLst>
              <a:ext uri="{FF2B5EF4-FFF2-40B4-BE49-F238E27FC236}">
                <a16:creationId xmlns:a16="http://schemas.microsoft.com/office/drawing/2014/main" id="{ABE23DD8-F5DB-73B5-6F5E-8DD8AC494D1D}"/>
              </a:ext>
            </a:extLst>
          </p:cNvPr>
          <p:cNvSpPr/>
          <p:nvPr/>
        </p:nvSpPr>
        <p:spPr>
          <a:xfrm>
            <a:off x="2427316" y="4455622"/>
            <a:ext cx="7398328" cy="1679171"/>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5281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a:extLst>
              <a:ext uri="{FF2B5EF4-FFF2-40B4-BE49-F238E27FC236}">
                <a16:creationId xmlns:a16="http://schemas.microsoft.com/office/drawing/2014/main" id="{71783AA6-491B-A182-A78B-D6327D3B5E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509" y="821170"/>
            <a:ext cx="11526982" cy="52156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7F56B4F-A949-0FD4-A41F-BB9158C906A1}"/>
              </a:ext>
            </a:extLst>
          </p:cNvPr>
          <p:cNvSpPr txBox="1"/>
          <p:nvPr/>
        </p:nvSpPr>
        <p:spPr>
          <a:xfrm>
            <a:off x="1652847" y="6396335"/>
            <a:ext cx="8886306" cy="923330"/>
          </a:xfrm>
          <a:prstGeom prst="rect">
            <a:avLst/>
          </a:prstGeom>
          <a:no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JAMA Intern Med. 2020;180(9):1156-1163. </a:t>
            </a:r>
            <a:r>
              <a:rPr lang="en-US" sz="1800" b="0" i="0" u="sng" strike="noStrike" dirty="0">
                <a:solidFill>
                  <a:srgbClr val="0097A7"/>
                </a:solidFill>
                <a:effectLst/>
                <a:latin typeface="Arial" panose="020B0604020202020204" pitchFamily="34" charset="0"/>
                <a:hlinkClick r:id="rId4"/>
              </a:rPr>
              <a:t>doi:10.1001/jamainternmed.2020.2020</a:t>
            </a:r>
            <a:endParaRPr lang="en-US" b="0" dirty="0">
              <a:effectLst/>
            </a:endParaRPr>
          </a:p>
          <a:p>
            <a:br>
              <a:rPr lang="en-US" dirty="0"/>
            </a:br>
            <a:endParaRPr lang="en-US" dirty="0"/>
          </a:p>
        </p:txBody>
      </p:sp>
    </p:spTree>
    <p:extLst>
      <p:ext uri="{BB962C8B-B14F-4D97-AF65-F5344CB8AC3E}">
        <p14:creationId xmlns:p14="http://schemas.microsoft.com/office/powerpoint/2010/main" val="14464775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7ECBCAEF-93DF-0A25-92D1-95D4DB0BFA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633" y="846145"/>
            <a:ext cx="5412832" cy="227226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a:extLst>
              <a:ext uri="{FF2B5EF4-FFF2-40B4-BE49-F238E27FC236}">
                <a16:creationId xmlns:a16="http://schemas.microsoft.com/office/drawing/2014/main" id="{803BE9ED-1FD1-ED6F-8F54-9C0E9392CB1D}"/>
              </a:ext>
            </a:extLst>
          </p:cNvPr>
          <p:cNvGraphicFramePr>
            <a:graphicFrameLocks noGrp="1"/>
          </p:cNvGraphicFramePr>
          <p:nvPr/>
        </p:nvGraphicFramePr>
        <p:xfrm>
          <a:off x="166255" y="3277394"/>
          <a:ext cx="11853949" cy="2392680"/>
        </p:xfrm>
        <a:graphic>
          <a:graphicData uri="http://schemas.openxmlformats.org/drawingml/2006/table">
            <a:tbl>
              <a:tblPr/>
              <a:tblGrid>
                <a:gridCol w="1021892">
                  <a:extLst>
                    <a:ext uri="{9D8B030D-6E8A-4147-A177-3AD203B41FA5}">
                      <a16:colId xmlns:a16="http://schemas.microsoft.com/office/drawing/2014/main" val="3570979708"/>
                    </a:ext>
                  </a:extLst>
                </a:gridCol>
                <a:gridCol w="2465315">
                  <a:extLst>
                    <a:ext uri="{9D8B030D-6E8A-4147-A177-3AD203B41FA5}">
                      <a16:colId xmlns:a16="http://schemas.microsoft.com/office/drawing/2014/main" val="2019933727"/>
                    </a:ext>
                  </a:extLst>
                </a:gridCol>
                <a:gridCol w="1341234">
                  <a:extLst>
                    <a:ext uri="{9D8B030D-6E8A-4147-A177-3AD203B41FA5}">
                      <a16:colId xmlns:a16="http://schemas.microsoft.com/office/drawing/2014/main" val="2140518159"/>
                    </a:ext>
                  </a:extLst>
                </a:gridCol>
                <a:gridCol w="2886845">
                  <a:extLst>
                    <a:ext uri="{9D8B030D-6E8A-4147-A177-3AD203B41FA5}">
                      <a16:colId xmlns:a16="http://schemas.microsoft.com/office/drawing/2014/main" val="1445376609"/>
                    </a:ext>
                  </a:extLst>
                </a:gridCol>
                <a:gridCol w="1060213">
                  <a:extLst>
                    <a:ext uri="{9D8B030D-6E8A-4147-A177-3AD203B41FA5}">
                      <a16:colId xmlns:a16="http://schemas.microsoft.com/office/drawing/2014/main" val="502633347"/>
                    </a:ext>
                  </a:extLst>
                </a:gridCol>
                <a:gridCol w="1379555">
                  <a:extLst>
                    <a:ext uri="{9D8B030D-6E8A-4147-A177-3AD203B41FA5}">
                      <a16:colId xmlns:a16="http://schemas.microsoft.com/office/drawing/2014/main" val="3028532047"/>
                    </a:ext>
                  </a:extLst>
                </a:gridCol>
                <a:gridCol w="1698895">
                  <a:extLst>
                    <a:ext uri="{9D8B030D-6E8A-4147-A177-3AD203B41FA5}">
                      <a16:colId xmlns:a16="http://schemas.microsoft.com/office/drawing/2014/main" val="4172963255"/>
                    </a:ext>
                  </a:extLst>
                </a:gridCol>
              </a:tblGrid>
              <a:tr h="704850">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 HCW</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Reported Symptoms at Day 21</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Median initial Ct</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Median Follow-up Ct (30 positive of 61 tested)*</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Ct &lt; 30</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Contacts Tested Positive</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Confirmed Linked Cases</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988740857"/>
                  </a:ext>
                </a:extLst>
              </a:tr>
              <a:tr h="609600">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72</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43%</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21.1 (IQR 8.0)</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29.2</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22/30</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200" b="0" i="0" u="none" strike="noStrike">
                          <a:solidFill>
                            <a:srgbClr val="000000"/>
                          </a:solidFill>
                          <a:effectLst/>
                          <a:latin typeface="Arial" panose="020B0604020202020204" pitchFamily="34" charset="0"/>
                        </a:rPr>
                        <a:t>11</a:t>
                      </a:r>
                      <a:endParaRPr lang="en-US" sz="220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200" b="0" i="0" u="none" strike="noStrike" dirty="0">
                          <a:solidFill>
                            <a:srgbClr val="000000"/>
                          </a:solidFill>
                          <a:effectLst/>
                          <a:latin typeface="Arial" panose="020B0604020202020204" pitchFamily="34" charset="0"/>
                        </a:rPr>
                        <a:t>0</a:t>
                      </a:r>
                      <a:endParaRPr lang="en-US" sz="2200" dirty="0">
                        <a:effectLst/>
                      </a:endParaRPr>
                    </a:p>
                  </a:txBody>
                  <a:tcPr marL="95250" marR="95250" marT="95250" marB="95250">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3762044791"/>
                  </a:ext>
                </a:extLst>
              </a:tr>
            </a:tbl>
          </a:graphicData>
        </a:graphic>
      </p:graphicFrame>
      <p:sp>
        <p:nvSpPr>
          <p:cNvPr id="3" name="Rectangle 3">
            <a:extLst>
              <a:ext uri="{FF2B5EF4-FFF2-40B4-BE49-F238E27FC236}">
                <a16:creationId xmlns:a16="http://schemas.microsoft.com/office/drawing/2014/main" id="{CEEA304D-0680-2F7F-8936-699ED50097FE}"/>
              </a:ext>
            </a:extLst>
          </p:cNvPr>
          <p:cNvSpPr>
            <a:spLocks noChangeArrowheads="1"/>
          </p:cNvSpPr>
          <p:nvPr/>
        </p:nvSpPr>
        <p:spPr bwMode="auto">
          <a:xfrm>
            <a:off x="1676400" y="3278188"/>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TextBox 5">
            <a:extLst>
              <a:ext uri="{FF2B5EF4-FFF2-40B4-BE49-F238E27FC236}">
                <a16:creationId xmlns:a16="http://schemas.microsoft.com/office/drawing/2014/main" id="{B7323208-9B6D-ACC8-8AB2-A61C644D8793}"/>
              </a:ext>
            </a:extLst>
          </p:cNvPr>
          <p:cNvSpPr txBox="1"/>
          <p:nvPr/>
        </p:nvSpPr>
        <p:spPr>
          <a:xfrm>
            <a:off x="2626822" y="5988050"/>
            <a:ext cx="6932814" cy="923330"/>
          </a:xfrm>
          <a:prstGeom prst="rect">
            <a:avLst/>
          </a:prstGeom>
          <a:no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*13 days post symptom onset (range 6-42)</a:t>
            </a:r>
            <a:endParaRPr lang="en-US" b="0" dirty="0">
              <a:effectLst/>
            </a:endParaRPr>
          </a:p>
          <a:p>
            <a:br>
              <a:rPr lang="en-US" dirty="0"/>
            </a:br>
            <a:endParaRPr lang="en-US" dirty="0"/>
          </a:p>
        </p:txBody>
      </p:sp>
    </p:spTree>
    <p:extLst>
      <p:ext uri="{BB962C8B-B14F-4D97-AF65-F5344CB8AC3E}">
        <p14:creationId xmlns:p14="http://schemas.microsoft.com/office/powerpoint/2010/main" val="4266279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BCBA4-7989-EB13-8B38-61AB614F5294}"/>
              </a:ext>
            </a:extLst>
          </p:cNvPr>
          <p:cNvSpPr>
            <a:spLocks noGrp="1"/>
          </p:cNvSpPr>
          <p:nvPr>
            <p:ph type="title"/>
          </p:nvPr>
        </p:nvSpPr>
        <p:spPr/>
        <p:txBody>
          <a:bodyPr/>
          <a:lstStyle/>
          <a:p>
            <a:r>
              <a:rPr lang="en-US" dirty="0"/>
              <a:t>Delta</a:t>
            </a:r>
          </a:p>
        </p:txBody>
      </p:sp>
      <p:sp>
        <p:nvSpPr>
          <p:cNvPr id="3" name="Text Placeholder 2">
            <a:extLst>
              <a:ext uri="{FF2B5EF4-FFF2-40B4-BE49-F238E27FC236}">
                <a16:creationId xmlns:a16="http://schemas.microsoft.com/office/drawing/2014/main" id="{02E797E6-D61A-B79D-BA4D-788B6EE17E8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4529519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a:extLst>
              <a:ext uri="{FF2B5EF4-FFF2-40B4-BE49-F238E27FC236}">
                <a16:creationId xmlns:a16="http://schemas.microsoft.com/office/drawing/2014/main" id="{7C207954-0640-6B8B-6D0C-38734A347B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73100"/>
            <a:ext cx="6096000" cy="2755107"/>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a:extLst>
              <a:ext uri="{FF2B5EF4-FFF2-40B4-BE49-F238E27FC236}">
                <a16:creationId xmlns:a16="http://schemas.microsoft.com/office/drawing/2014/main" id="{BDD37D7F-928D-7C89-AB9D-6B43C17858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8207"/>
            <a:ext cx="6486005" cy="2451187"/>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a:extLst>
              <a:ext uri="{FF2B5EF4-FFF2-40B4-BE49-F238E27FC236}">
                <a16:creationId xmlns:a16="http://schemas.microsoft.com/office/drawing/2014/main" id="{D6C9DD08-BD0E-2803-84B2-E6EBDB3534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6005" y="1843544"/>
            <a:ext cx="5143038" cy="31693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7F828DE-CF25-72A7-3716-6449A733BF83}"/>
              </a:ext>
            </a:extLst>
          </p:cNvPr>
          <p:cNvSpPr txBox="1"/>
          <p:nvPr/>
        </p:nvSpPr>
        <p:spPr>
          <a:xfrm>
            <a:off x="-152747" y="5966566"/>
            <a:ext cx="6791498" cy="923330"/>
          </a:xfrm>
          <a:prstGeom prst="rect">
            <a:avLst/>
          </a:prstGeom>
          <a:noFill/>
        </p:spPr>
        <p:txBody>
          <a:bodyPr wrap="square">
            <a:spAutoFit/>
          </a:bodyPr>
          <a:lstStyle/>
          <a:p>
            <a:pPr algn="ctr" rtl="0">
              <a:spcBef>
                <a:spcPts val="0"/>
              </a:spcBef>
              <a:spcAft>
                <a:spcPts val="0"/>
              </a:spcAft>
            </a:pPr>
            <a:r>
              <a:rPr lang="en-US" sz="1800" b="0" i="0" u="sng" strike="noStrike" dirty="0">
                <a:solidFill>
                  <a:srgbClr val="0097A7"/>
                </a:solidFill>
                <a:effectLst/>
                <a:latin typeface="Arial" panose="020B0604020202020204" pitchFamily="34" charset="0"/>
                <a:hlinkClick r:id="rId6"/>
              </a:rPr>
              <a:t>https://doi.org/10.2807/1560-7917.ES.2022.27.10.2100815</a:t>
            </a:r>
            <a:r>
              <a:rPr lang="en-US" sz="1800" b="0" i="0" u="none" strike="noStrike" dirty="0">
                <a:solidFill>
                  <a:srgbClr val="000000"/>
                </a:solidFill>
                <a:effectLst/>
                <a:latin typeface="Arial" panose="020B0604020202020204" pitchFamily="34" charset="0"/>
              </a:rPr>
              <a:t> </a:t>
            </a:r>
            <a:endParaRPr lang="en-US" b="0" dirty="0">
              <a:effectLst/>
            </a:endParaRPr>
          </a:p>
          <a:p>
            <a:br>
              <a:rPr lang="en-US" dirty="0"/>
            </a:br>
            <a:endParaRPr lang="en-US" dirty="0"/>
          </a:p>
        </p:txBody>
      </p:sp>
      <p:sp>
        <p:nvSpPr>
          <p:cNvPr id="8" name="TextBox 7">
            <a:extLst>
              <a:ext uri="{FF2B5EF4-FFF2-40B4-BE49-F238E27FC236}">
                <a16:creationId xmlns:a16="http://schemas.microsoft.com/office/drawing/2014/main" id="{F8626F10-CC7C-2388-C746-28BE8EA3D12A}"/>
              </a:ext>
            </a:extLst>
          </p:cNvPr>
          <p:cNvSpPr txBox="1"/>
          <p:nvPr/>
        </p:nvSpPr>
        <p:spPr>
          <a:xfrm>
            <a:off x="4750723" y="6396335"/>
            <a:ext cx="7784869" cy="923330"/>
          </a:xfrm>
          <a:prstGeom prst="rect">
            <a:avLst/>
          </a:prstGeom>
          <a:no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N </a:t>
            </a:r>
            <a:r>
              <a:rPr lang="en-US" sz="1800" b="0" i="0" u="none" strike="noStrike" dirty="0" err="1">
                <a:solidFill>
                  <a:srgbClr val="000000"/>
                </a:solidFill>
                <a:effectLst/>
                <a:latin typeface="Arial" panose="020B0604020202020204" pitchFamily="34" charset="0"/>
              </a:rPr>
              <a:t>Engl</a:t>
            </a:r>
            <a:r>
              <a:rPr lang="en-US" sz="1800" b="0" i="0" u="none" strike="noStrike" dirty="0">
                <a:solidFill>
                  <a:srgbClr val="000000"/>
                </a:solidFill>
                <a:effectLst/>
                <a:latin typeface="Arial" panose="020B0604020202020204" pitchFamily="34" charset="0"/>
              </a:rPr>
              <a:t> J Med 2021; 385:2489-2491. </a:t>
            </a:r>
            <a:r>
              <a:rPr lang="en-US" sz="1800" b="0" i="0" u="sng" strike="noStrike" dirty="0">
                <a:solidFill>
                  <a:srgbClr val="0097A7"/>
                </a:solidFill>
                <a:effectLst/>
                <a:latin typeface="Arial" panose="020B0604020202020204" pitchFamily="34" charset="0"/>
                <a:hlinkClick r:id="rId7"/>
              </a:rPr>
              <a:t>DOI: 10.1056/NEJMc2102507</a:t>
            </a:r>
            <a:endParaRPr lang="en-US" b="0" dirty="0">
              <a:effectLst/>
            </a:endParaRPr>
          </a:p>
          <a:p>
            <a:br>
              <a:rPr lang="en-US" dirty="0"/>
            </a:br>
            <a:endParaRPr lang="en-US" dirty="0"/>
          </a:p>
        </p:txBody>
      </p:sp>
    </p:spTree>
    <p:extLst>
      <p:ext uri="{BB962C8B-B14F-4D97-AF65-F5344CB8AC3E}">
        <p14:creationId xmlns:p14="http://schemas.microsoft.com/office/powerpoint/2010/main" val="1999991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D05BF20F-01B1-A2B0-C685-406BE071C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3487"/>
            <a:ext cx="12192000" cy="5370513"/>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a:extLst>
              <a:ext uri="{FF2B5EF4-FFF2-40B4-BE49-F238E27FC236}">
                <a16:creationId xmlns:a16="http://schemas.microsoft.com/office/drawing/2014/main" id="{EF4E587D-A376-3AE2-7A2F-4F5C92AA8F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5112"/>
            <a:ext cx="12192000" cy="968375"/>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A582BE38-FBDD-2AEE-AEB2-2DB47BF74ACE}"/>
              </a:ext>
            </a:extLst>
          </p:cNvPr>
          <p:cNvSpPr/>
          <p:nvPr/>
        </p:nvSpPr>
        <p:spPr>
          <a:xfrm>
            <a:off x="0" y="4871257"/>
            <a:ext cx="11554691" cy="465513"/>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3EF02C4-A967-DDEA-F4BE-E73042432B7A}"/>
              </a:ext>
            </a:extLst>
          </p:cNvPr>
          <p:cNvSpPr txBox="1"/>
          <p:nvPr/>
        </p:nvSpPr>
        <p:spPr>
          <a:xfrm>
            <a:off x="3036917" y="6488668"/>
            <a:ext cx="6118166" cy="369332"/>
          </a:xfrm>
          <a:prstGeom prst="rect">
            <a:avLst/>
          </a:prstGeom>
          <a:noFill/>
        </p:spPr>
        <p:txBody>
          <a:bodyPr wrap="square">
            <a:spAutoFit/>
          </a:bodyPr>
          <a:lstStyle/>
          <a:p>
            <a:pPr algn="ctr"/>
            <a:r>
              <a:rPr lang="en-US" b="0" i="0" u="none" strike="noStrike" dirty="0">
                <a:solidFill>
                  <a:srgbClr val="0C7DBB"/>
                </a:solidFill>
                <a:effectLst/>
                <a:latin typeface="NexusSans"/>
                <a:hlinkClick r:id="rId5" tooltip="Persistent link using digital object identifier"/>
              </a:rPr>
              <a:t>https://doi.org/10.1016/j.ijid.2022.01.034</a:t>
            </a:r>
            <a:endParaRPr lang="en-US" dirty="0"/>
          </a:p>
        </p:txBody>
      </p:sp>
    </p:spTree>
    <p:extLst>
      <p:ext uri="{BB962C8B-B14F-4D97-AF65-F5344CB8AC3E}">
        <p14:creationId xmlns:p14="http://schemas.microsoft.com/office/powerpoint/2010/main" val="2439018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69F25-CC9F-B307-8A30-CB30C13521EB}"/>
              </a:ext>
            </a:extLst>
          </p:cNvPr>
          <p:cNvSpPr>
            <a:spLocks noGrp="1"/>
          </p:cNvSpPr>
          <p:nvPr>
            <p:ph type="title"/>
          </p:nvPr>
        </p:nvSpPr>
        <p:spPr/>
        <p:txBody>
          <a:bodyPr/>
          <a:lstStyle/>
          <a:p>
            <a:r>
              <a:rPr lang="en-US" dirty="0"/>
              <a:t>Omicron</a:t>
            </a:r>
          </a:p>
        </p:txBody>
      </p:sp>
      <p:sp>
        <p:nvSpPr>
          <p:cNvPr id="3" name="Text Placeholder 2">
            <a:extLst>
              <a:ext uri="{FF2B5EF4-FFF2-40B4-BE49-F238E27FC236}">
                <a16:creationId xmlns:a16="http://schemas.microsoft.com/office/drawing/2014/main" id="{4B70FAAD-0BCB-0963-A2D9-11431D98D95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16915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40C21-5170-7F4B-9B1E-76FB41305E0A}"/>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8E46865A-EF07-2B4B-B8DD-901AB9120438}"/>
              </a:ext>
            </a:extLst>
          </p:cNvPr>
          <p:cNvSpPr>
            <a:spLocks noGrp="1"/>
          </p:cNvSpPr>
          <p:nvPr>
            <p:ph idx="1"/>
          </p:nvPr>
        </p:nvSpPr>
        <p:spPr/>
        <p:txBody>
          <a:bodyPr/>
          <a:lstStyle/>
          <a:p>
            <a:r>
              <a:rPr lang="en-US" dirty="0"/>
              <a:t>The Common Human Coronaviruses</a:t>
            </a:r>
          </a:p>
          <a:p>
            <a:r>
              <a:rPr lang="en-US" dirty="0"/>
              <a:t>SARS and MERS</a:t>
            </a:r>
          </a:p>
          <a:p>
            <a:r>
              <a:rPr lang="en-US" dirty="0"/>
              <a:t>SARS-CoV-2 Etiology</a:t>
            </a:r>
          </a:p>
          <a:p>
            <a:r>
              <a:rPr lang="en-US" dirty="0"/>
              <a:t>SARS-CoV-2 Epidemiology</a:t>
            </a:r>
          </a:p>
          <a:p>
            <a:r>
              <a:rPr lang="en-US" dirty="0"/>
              <a:t>SARS-CoV-2 Transmission Dynamics</a:t>
            </a:r>
          </a:p>
          <a:p>
            <a:r>
              <a:rPr lang="en-US" dirty="0"/>
              <a:t>SARS-CoV-2 Testing</a:t>
            </a:r>
          </a:p>
          <a:p>
            <a:r>
              <a:rPr lang="en-US" dirty="0"/>
              <a:t>Therapeutics for COVID-19</a:t>
            </a:r>
          </a:p>
          <a:p>
            <a:r>
              <a:rPr lang="en-US" dirty="0"/>
              <a:t>COVID-19 Vaccines</a:t>
            </a:r>
          </a:p>
        </p:txBody>
      </p:sp>
    </p:spTree>
    <p:extLst>
      <p:ext uri="{BB962C8B-B14F-4D97-AF65-F5344CB8AC3E}">
        <p14:creationId xmlns:p14="http://schemas.microsoft.com/office/powerpoint/2010/main" val="19148244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E411C1C4-071B-BF4C-1839-78661A73D5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16" y="620845"/>
            <a:ext cx="10994967" cy="561631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BDFE1B8-EF21-00C5-7B2B-01E8077409EB}"/>
              </a:ext>
            </a:extLst>
          </p:cNvPr>
          <p:cNvSpPr txBox="1"/>
          <p:nvPr/>
        </p:nvSpPr>
        <p:spPr>
          <a:xfrm>
            <a:off x="3045228" y="6396335"/>
            <a:ext cx="6101542" cy="923330"/>
          </a:xfrm>
          <a:prstGeom prst="rect">
            <a:avLst/>
          </a:prstGeom>
          <a:noFill/>
        </p:spPr>
        <p:txBody>
          <a:bodyPr wrap="square">
            <a:spAutoFit/>
          </a:bodyPr>
          <a:lstStyle/>
          <a:p>
            <a:pPr algn="ctr" rtl="0">
              <a:spcBef>
                <a:spcPts val="0"/>
              </a:spcBef>
              <a:spcAft>
                <a:spcPts val="0"/>
              </a:spcAft>
            </a:pPr>
            <a:r>
              <a:rPr lang="en-US" sz="1800" b="0" i="0" u="sng" strike="noStrike" dirty="0">
                <a:solidFill>
                  <a:srgbClr val="0097A7"/>
                </a:solidFill>
                <a:effectLst/>
                <a:latin typeface="Arial" panose="020B0604020202020204" pitchFamily="34" charset="0"/>
                <a:hlinkClick r:id="rId4"/>
              </a:rPr>
              <a:t>https://doi.org/10.3201/eid2805.220197</a:t>
            </a:r>
            <a:r>
              <a:rPr lang="en-US" sz="1800" b="0" i="0" u="none" strike="noStrike" dirty="0">
                <a:solidFill>
                  <a:srgbClr val="000000"/>
                </a:solidFill>
                <a:effectLst/>
                <a:latin typeface="Arial" panose="020B0604020202020204" pitchFamily="34" charset="0"/>
              </a:rPr>
              <a:t> </a:t>
            </a:r>
            <a:endParaRPr lang="en-US" b="0" dirty="0">
              <a:effectLst/>
            </a:endParaRPr>
          </a:p>
          <a:p>
            <a:br>
              <a:rPr lang="en-US" dirty="0"/>
            </a:br>
            <a:endParaRPr lang="en-US" dirty="0"/>
          </a:p>
        </p:txBody>
      </p:sp>
    </p:spTree>
    <p:extLst>
      <p:ext uri="{BB962C8B-B14F-4D97-AF65-F5344CB8AC3E}">
        <p14:creationId xmlns:p14="http://schemas.microsoft.com/office/powerpoint/2010/main" val="3992599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a:extLst>
              <a:ext uri="{FF2B5EF4-FFF2-40B4-BE49-F238E27FC236}">
                <a16:creationId xmlns:a16="http://schemas.microsoft.com/office/drawing/2014/main" id="{B1878318-70D9-D374-76B3-4A5E5FD97C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481" y="397782"/>
            <a:ext cx="8205038" cy="57785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AF3245E-CDE8-6D7F-30D9-D29F85A468F3}"/>
              </a:ext>
            </a:extLst>
          </p:cNvPr>
          <p:cNvSpPr txBox="1"/>
          <p:nvPr/>
        </p:nvSpPr>
        <p:spPr>
          <a:xfrm>
            <a:off x="2392680" y="6396335"/>
            <a:ext cx="7406640" cy="923330"/>
          </a:xfrm>
          <a:prstGeom prst="rect">
            <a:avLst/>
          </a:prstGeom>
          <a:no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Preprint: </a:t>
            </a:r>
            <a:r>
              <a:rPr lang="en-US" sz="1800" b="0" i="0" u="sng" strike="noStrike" dirty="0">
                <a:solidFill>
                  <a:srgbClr val="0097A7"/>
                </a:solidFill>
                <a:effectLst/>
                <a:latin typeface="Arial" panose="020B0604020202020204" pitchFamily="34" charset="0"/>
                <a:hlinkClick r:id="rId4"/>
              </a:rPr>
              <a:t>https://nrs.harvard.edu/URN-3:HUL.INSTREPOS:37370587</a:t>
            </a:r>
            <a:endParaRPr lang="en-US" b="0" dirty="0">
              <a:effectLst/>
            </a:endParaRPr>
          </a:p>
          <a:p>
            <a:br>
              <a:rPr lang="en-US" dirty="0"/>
            </a:br>
            <a:endParaRPr lang="en-US" dirty="0"/>
          </a:p>
        </p:txBody>
      </p:sp>
      <p:cxnSp>
        <p:nvCxnSpPr>
          <p:cNvPr id="5" name="Straight Arrow Connector 4">
            <a:extLst>
              <a:ext uri="{FF2B5EF4-FFF2-40B4-BE49-F238E27FC236}">
                <a16:creationId xmlns:a16="http://schemas.microsoft.com/office/drawing/2014/main" id="{0749A3A1-E289-2F1E-446B-244DE7F9E546}"/>
              </a:ext>
            </a:extLst>
          </p:cNvPr>
          <p:cNvCxnSpPr/>
          <p:nvPr/>
        </p:nvCxnSpPr>
        <p:spPr>
          <a:xfrm>
            <a:off x="3807229" y="881149"/>
            <a:ext cx="0" cy="329184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A0F6634-215C-538B-F16D-FC0922C78C2A}"/>
              </a:ext>
            </a:extLst>
          </p:cNvPr>
          <p:cNvCxnSpPr>
            <a:cxnSpLocks/>
          </p:cNvCxnSpPr>
          <p:nvPr/>
        </p:nvCxnSpPr>
        <p:spPr>
          <a:xfrm>
            <a:off x="4807527" y="397782"/>
            <a:ext cx="0" cy="2478422"/>
          </a:xfrm>
          <a:prstGeom prst="straightConnector1">
            <a:avLst/>
          </a:prstGeom>
          <a:ln w="635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067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C3DBC-77ED-4CE6-8456-649116238567}"/>
              </a:ext>
            </a:extLst>
          </p:cNvPr>
          <p:cNvSpPr>
            <a:spLocks noGrp="1"/>
          </p:cNvSpPr>
          <p:nvPr>
            <p:ph type="title"/>
          </p:nvPr>
        </p:nvSpPr>
        <p:spPr>
          <a:xfrm>
            <a:off x="838200" y="89354"/>
            <a:ext cx="10515600" cy="1325563"/>
          </a:xfrm>
        </p:spPr>
        <p:txBody>
          <a:bodyPr>
            <a:normAutofit/>
          </a:bodyPr>
          <a:lstStyle/>
          <a:p>
            <a:r>
              <a:rPr lang="en-US" sz="3600" dirty="0">
                <a:cs typeface="Calibri Light"/>
              </a:rPr>
              <a:t>Prolonged infection described in severe B cell deficiency, advanced HIV/AIDS</a:t>
            </a:r>
            <a:r>
              <a:rPr lang="en-US" dirty="0">
                <a:cs typeface="Calibri Light"/>
              </a:rPr>
              <a:t> </a:t>
            </a:r>
            <a:endParaRPr lang="en-US" dirty="0"/>
          </a:p>
        </p:txBody>
      </p:sp>
      <p:pic>
        <p:nvPicPr>
          <p:cNvPr id="6" name="Picture 6" descr="Timeline&#10;&#10;Description automatically generated">
            <a:extLst>
              <a:ext uri="{FF2B5EF4-FFF2-40B4-BE49-F238E27FC236}">
                <a16:creationId xmlns:a16="http://schemas.microsoft.com/office/drawing/2014/main" id="{6E89B2B8-CF9F-4560-AEC5-073500608992}"/>
              </a:ext>
            </a:extLst>
          </p:cNvPr>
          <p:cNvPicPr>
            <a:picLocks noGrp="1" noChangeAspect="1"/>
          </p:cNvPicPr>
          <p:nvPr>
            <p:ph sz="half" idx="1"/>
          </p:nvPr>
        </p:nvPicPr>
        <p:blipFill>
          <a:blip r:embed="rId2"/>
          <a:stretch>
            <a:fillRect/>
          </a:stretch>
        </p:blipFill>
        <p:spPr>
          <a:xfrm>
            <a:off x="918029" y="1350850"/>
            <a:ext cx="5181600" cy="2644775"/>
          </a:xfrm>
        </p:spPr>
      </p:pic>
      <p:pic>
        <p:nvPicPr>
          <p:cNvPr id="5" name="Picture 5" descr="Diagram&#10;&#10;Description automatically generated">
            <a:extLst>
              <a:ext uri="{FF2B5EF4-FFF2-40B4-BE49-F238E27FC236}">
                <a16:creationId xmlns:a16="http://schemas.microsoft.com/office/drawing/2014/main" id="{618F93EE-3D99-4A94-AF6C-A776AFB120D7}"/>
              </a:ext>
            </a:extLst>
          </p:cNvPr>
          <p:cNvPicPr>
            <a:picLocks noGrp="1" noChangeAspect="1"/>
          </p:cNvPicPr>
          <p:nvPr>
            <p:ph sz="half" idx="2"/>
          </p:nvPr>
        </p:nvPicPr>
        <p:blipFill>
          <a:blip r:embed="rId3"/>
          <a:stretch>
            <a:fillRect/>
          </a:stretch>
        </p:blipFill>
        <p:spPr>
          <a:xfrm>
            <a:off x="7090928" y="1825625"/>
            <a:ext cx="3344145" cy="4351338"/>
          </a:xfrm>
        </p:spPr>
      </p:pic>
      <p:pic>
        <p:nvPicPr>
          <p:cNvPr id="7" name="Picture 7" descr="Diagram, schematic, timeline&#10;&#10;Description automatically generated">
            <a:extLst>
              <a:ext uri="{FF2B5EF4-FFF2-40B4-BE49-F238E27FC236}">
                <a16:creationId xmlns:a16="http://schemas.microsoft.com/office/drawing/2014/main" id="{44804607-874B-4589-9F26-F7E2EC66B1A1}"/>
              </a:ext>
            </a:extLst>
          </p:cNvPr>
          <p:cNvPicPr>
            <a:picLocks noChangeAspect="1"/>
          </p:cNvPicPr>
          <p:nvPr/>
        </p:nvPicPr>
        <p:blipFill>
          <a:blip r:embed="rId4"/>
          <a:stretch>
            <a:fillRect/>
          </a:stretch>
        </p:blipFill>
        <p:spPr>
          <a:xfrm>
            <a:off x="1582057" y="4248323"/>
            <a:ext cx="3860800" cy="2272957"/>
          </a:xfrm>
          <a:prstGeom prst="rect">
            <a:avLst/>
          </a:prstGeom>
        </p:spPr>
      </p:pic>
      <p:sp>
        <p:nvSpPr>
          <p:cNvPr id="8" name="TextBox 7">
            <a:extLst>
              <a:ext uri="{FF2B5EF4-FFF2-40B4-BE49-F238E27FC236}">
                <a16:creationId xmlns:a16="http://schemas.microsoft.com/office/drawing/2014/main" id="{E2D3E5B9-BAE9-4F32-9F66-CFBD28C41272}"/>
              </a:ext>
            </a:extLst>
          </p:cNvPr>
          <p:cNvSpPr txBox="1"/>
          <p:nvPr/>
        </p:nvSpPr>
        <p:spPr>
          <a:xfrm>
            <a:off x="1828800" y="6524171"/>
            <a:ext cx="336005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t>Baang JID 2020 doi: </a:t>
            </a:r>
            <a:r>
              <a:rPr lang="en-US" sz="1400">
                <a:ea typeface="+mn-lt"/>
                <a:cs typeface="+mn-lt"/>
              </a:rPr>
              <a:t>10.1093/infdis/jiaa666</a:t>
            </a:r>
            <a:endParaRPr lang="en-US" sz="1400">
              <a:cs typeface="Calibri"/>
            </a:endParaRPr>
          </a:p>
        </p:txBody>
      </p:sp>
      <p:sp>
        <p:nvSpPr>
          <p:cNvPr id="9" name="TextBox 8">
            <a:extLst>
              <a:ext uri="{FF2B5EF4-FFF2-40B4-BE49-F238E27FC236}">
                <a16:creationId xmlns:a16="http://schemas.microsoft.com/office/drawing/2014/main" id="{B5EBE76C-E445-4845-87F5-4DCE9917C48A}"/>
              </a:ext>
            </a:extLst>
          </p:cNvPr>
          <p:cNvSpPr txBox="1"/>
          <p:nvPr/>
        </p:nvSpPr>
        <p:spPr>
          <a:xfrm>
            <a:off x="1528989" y="3996418"/>
            <a:ext cx="39624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t>Avanzato Cell 2020 doi: </a:t>
            </a:r>
            <a:r>
              <a:rPr lang="en-US" sz="1400">
                <a:ea typeface="+mn-lt"/>
                <a:cs typeface="+mn-lt"/>
              </a:rPr>
              <a:t>10.1016/j.cell.2020.10.049</a:t>
            </a:r>
            <a:endParaRPr lang="en-US" sz="1400">
              <a:cs typeface="Calibri"/>
            </a:endParaRPr>
          </a:p>
        </p:txBody>
      </p:sp>
      <p:sp>
        <p:nvSpPr>
          <p:cNvPr id="10" name="TextBox 9">
            <a:extLst>
              <a:ext uri="{FF2B5EF4-FFF2-40B4-BE49-F238E27FC236}">
                <a16:creationId xmlns:a16="http://schemas.microsoft.com/office/drawing/2014/main" id="{FBD482BC-AFE9-457B-A869-E3C8C6A1933C}"/>
              </a:ext>
            </a:extLst>
          </p:cNvPr>
          <p:cNvSpPr txBox="1"/>
          <p:nvPr/>
        </p:nvSpPr>
        <p:spPr>
          <a:xfrm>
            <a:off x="6991350" y="6222093"/>
            <a:ext cx="3541485" cy="3055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400"/>
              <a:t>Choi NEJM 2020 doi: </a:t>
            </a:r>
            <a:r>
              <a:rPr lang="en-US" sz="1400">
                <a:ea typeface="+mn-lt"/>
                <a:cs typeface="+mn-lt"/>
              </a:rPr>
              <a:t>10.1056/NEJMc2031364</a:t>
            </a:r>
            <a:endParaRPr lang="en-US" sz="1400">
              <a:cs typeface="Calibri" panose="020F0502020204030204"/>
            </a:endParaRPr>
          </a:p>
        </p:txBody>
      </p:sp>
    </p:spTree>
    <p:extLst>
      <p:ext uri="{BB962C8B-B14F-4D97-AF65-F5344CB8AC3E}">
        <p14:creationId xmlns:p14="http://schemas.microsoft.com/office/powerpoint/2010/main" val="31545421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7870-0884-AD49-900F-AC1F5133FD33}"/>
              </a:ext>
            </a:extLst>
          </p:cNvPr>
          <p:cNvSpPr>
            <a:spLocks noGrp="1"/>
          </p:cNvSpPr>
          <p:nvPr>
            <p:ph type="title"/>
          </p:nvPr>
        </p:nvSpPr>
        <p:spPr/>
        <p:txBody>
          <a:bodyPr/>
          <a:lstStyle/>
          <a:p>
            <a:r>
              <a:rPr lang="en-US" dirty="0"/>
              <a:t>Evolving Understanding of Transmission</a:t>
            </a:r>
          </a:p>
        </p:txBody>
      </p:sp>
      <p:sp>
        <p:nvSpPr>
          <p:cNvPr id="3" name="Text Placeholder 2">
            <a:extLst>
              <a:ext uri="{FF2B5EF4-FFF2-40B4-BE49-F238E27FC236}">
                <a16:creationId xmlns:a16="http://schemas.microsoft.com/office/drawing/2014/main" id="{16EC6D40-7BB1-5A4F-BB88-2BA3E58A00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4823212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40D04-5127-807E-4476-EA911B3E9F7E}"/>
              </a:ext>
            </a:extLst>
          </p:cNvPr>
          <p:cNvSpPr>
            <a:spLocks noGrp="1"/>
          </p:cNvSpPr>
          <p:nvPr>
            <p:ph type="title"/>
          </p:nvPr>
        </p:nvSpPr>
        <p:spPr>
          <a:xfrm>
            <a:off x="524741" y="620392"/>
            <a:ext cx="3808268" cy="5504688"/>
          </a:xfrm>
        </p:spPr>
        <p:txBody>
          <a:bodyPr>
            <a:normAutofit/>
          </a:bodyPr>
          <a:lstStyle/>
          <a:p>
            <a:r>
              <a:rPr lang="en-US" sz="5100">
                <a:solidFill>
                  <a:schemeClr val="bg1"/>
                </a:solidFill>
              </a:rPr>
              <a:t>Transmission Events</a:t>
            </a:r>
          </a:p>
        </p:txBody>
      </p:sp>
      <p:graphicFrame>
        <p:nvGraphicFramePr>
          <p:cNvPr id="5" name="Content Placeholder 2">
            <a:extLst>
              <a:ext uri="{FF2B5EF4-FFF2-40B4-BE49-F238E27FC236}">
                <a16:creationId xmlns:a16="http://schemas.microsoft.com/office/drawing/2014/main" id="{187EF865-50BC-67D3-C3CB-BF987F46A279}"/>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0408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B625A-C804-CA4B-AA38-CFBDB9A8CB65}"/>
              </a:ext>
            </a:extLst>
          </p:cNvPr>
          <p:cNvSpPr>
            <a:spLocks noGrp="1"/>
          </p:cNvSpPr>
          <p:nvPr>
            <p:ph type="title"/>
          </p:nvPr>
        </p:nvSpPr>
        <p:spPr/>
        <p:txBody>
          <a:bodyPr/>
          <a:lstStyle/>
          <a:p>
            <a:r>
              <a:rPr lang="en-US" dirty="0"/>
              <a:t>Persistently asymptomatic people are less likely to transmit</a:t>
            </a:r>
          </a:p>
        </p:txBody>
      </p:sp>
      <p:pic>
        <p:nvPicPr>
          <p:cNvPr id="5" name="Content Placeholder 4" descr="Table&#10;&#10;Description automatically generated">
            <a:extLst>
              <a:ext uri="{FF2B5EF4-FFF2-40B4-BE49-F238E27FC236}">
                <a16:creationId xmlns:a16="http://schemas.microsoft.com/office/drawing/2014/main" id="{29CEFD7B-572E-2C41-8147-43BBDC9969E5}"/>
              </a:ext>
            </a:extLst>
          </p:cNvPr>
          <p:cNvPicPr>
            <a:picLocks noGrp="1" noChangeAspect="1"/>
          </p:cNvPicPr>
          <p:nvPr>
            <p:ph idx="1"/>
          </p:nvPr>
        </p:nvPicPr>
        <p:blipFill>
          <a:blip r:embed="rId3"/>
          <a:stretch>
            <a:fillRect/>
          </a:stretch>
        </p:blipFill>
        <p:spPr>
          <a:xfrm>
            <a:off x="1924050" y="1848644"/>
            <a:ext cx="8343900" cy="4305300"/>
          </a:xfrm>
        </p:spPr>
      </p:pic>
      <p:sp>
        <p:nvSpPr>
          <p:cNvPr id="6" name="TextBox 5">
            <a:extLst>
              <a:ext uri="{FF2B5EF4-FFF2-40B4-BE49-F238E27FC236}">
                <a16:creationId xmlns:a16="http://schemas.microsoft.com/office/drawing/2014/main" id="{7A47234F-41BC-4D41-962E-51659E68E8A9}"/>
              </a:ext>
            </a:extLst>
          </p:cNvPr>
          <p:cNvSpPr txBox="1"/>
          <p:nvPr/>
        </p:nvSpPr>
        <p:spPr>
          <a:xfrm>
            <a:off x="2900189" y="6246019"/>
            <a:ext cx="6391622" cy="369332"/>
          </a:xfrm>
          <a:prstGeom prst="rect">
            <a:avLst/>
          </a:prstGeom>
          <a:noFill/>
        </p:spPr>
        <p:txBody>
          <a:bodyPr wrap="none" rtlCol="0">
            <a:spAutoFit/>
          </a:bodyPr>
          <a:lstStyle/>
          <a:p>
            <a:r>
              <a:rPr lang="en-US" dirty="0" err="1"/>
              <a:t>Sayampanathan</a:t>
            </a:r>
            <a:r>
              <a:rPr lang="en-US" dirty="0"/>
              <a:t> Lancet 2020 </a:t>
            </a:r>
            <a:r>
              <a:rPr lang="en-US" dirty="0" err="1"/>
              <a:t>doi</a:t>
            </a:r>
            <a:r>
              <a:rPr lang="en-US" dirty="0"/>
              <a:t> 10.1016/S0140-6736(20)32651-9</a:t>
            </a:r>
          </a:p>
        </p:txBody>
      </p:sp>
    </p:spTree>
    <p:extLst>
      <p:ext uri="{BB962C8B-B14F-4D97-AF65-F5344CB8AC3E}">
        <p14:creationId xmlns:p14="http://schemas.microsoft.com/office/powerpoint/2010/main" val="35611143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566CB-57BC-E34D-97D0-D950FB8BF08C}"/>
              </a:ext>
            </a:extLst>
          </p:cNvPr>
          <p:cNvSpPr>
            <a:spLocks noGrp="1"/>
          </p:cNvSpPr>
          <p:nvPr>
            <p:ph type="title"/>
          </p:nvPr>
        </p:nvSpPr>
        <p:spPr/>
        <p:txBody>
          <a:bodyPr/>
          <a:lstStyle/>
          <a:p>
            <a:r>
              <a:rPr lang="en-US" dirty="0"/>
              <a:t>Infectiousness is directly related to viral load</a:t>
            </a:r>
          </a:p>
        </p:txBody>
      </p:sp>
      <p:graphicFrame>
        <p:nvGraphicFramePr>
          <p:cNvPr id="4" name="Content Placeholder 3">
            <a:extLst>
              <a:ext uri="{FF2B5EF4-FFF2-40B4-BE49-F238E27FC236}">
                <a16:creationId xmlns:a16="http://schemas.microsoft.com/office/drawing/2014/main" id="{E89656B9-5DAF-BA41-B294-A689192E85F9}"/>
              </a:ext>
            </a:extLst>
          </p:cNvPr>
          <p:cNvGraphicFramePr>
            <a:graphicFrameLocks noGrp="1"/>
          </p:cNvGraphicFramePr>
          <p:nvPr>
            <p:ph idx="1"/>
          </p:nvPr>
        </p:nvGraphicFramePr>
        <p:xfrm>
          <a:off x="1446414" y="1825625"/>
          <a:ext cx="9360131" cy="4351338"/>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F3FD4708-4D24-BD45-B874-B6E84C3B541E}"/>
              </a:ext>
            </a:extLst>
          </p:cNvPr>
          <p:cNvSpPr txBox="1"/>
          <p:nvPr/>
        </p:nvSpPr>
        <p:spPr>
          <a:xfrm>
            <a:off x="3265022" y="6308209"/>
            <a:ext cx="5722913" cy="369332"/>
          </a:xfrm>
          <a:prstGeom prst="rect">
            <a:avLst/>
          </a:prstGeom>
          <a:noFill/>
        </p:spPr>
        <p:txBody>
          <a:bodyPr wrap="none" rtlCol="0">
            <a:spAutoFit/>
          </a:bodyPr>
          <a:lstStyle/>
          <a:p>
            <a:r>
              <a:rPr lang="en-US" dirty="0"/>
              <a:t>Marks Lancet ID 2021 </a:t>
            </a:r>
            <a:r>
              <a:rPr lang="en-US" dirty="0" err="1"/>
              <a:t>doi</a:t>
            </a:r>
            <a:r>
              <a:rPr lang="en-US" dirty="0"/>
              <a:t> 10.1016/S1473-3099(20)30985-3</a:t>
            </a:r>
          </a:p>
        </p:txBody>
      </p:sp>
    </p:spTree>
    <p:extLst>
      <p:ext uri="{BB962C8B-B14F-4D97-AF65-F5344CB8AC3E}">
        <p14:creationId xmlns:p14="http://schemas.microsoft.com/office/powerpoint/2010/main" val="26415420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5B1A4-E9E8-574F-90B6-AB564D62B577}"/>
              </a:ext>
            </a:extLst>
          </p:cNvPr>
          <p:cNvSpPr>
            <a:spLocks noGrp="1"/>
          </p:cNvSpPr>
          <p:nvPr>
            <p:ph type="title"/>
          </p:nvPr>
        </p:nvSpPr>
        <p:spPr/>
        <p:txBody>
          <a:bodyPr/>
          <a:lstStyle/>
          <a:p>
            <a:r>
              <a:rPr lang="en-US" dirty="0"/>
              <a:t>Heterogeneous Transmission Dynamics</a:t>
            </a:r>
          </a:p>
        </p:txBody>
      </p:sp>
      <p:pic>
        <p:nvPicPr>
          <p:cNvPr id="6" name="Content Placeholder 5" descr="A close up of a map&#10;&#10;Description automatically generated">
            <a:extLst>
              <a:ext uri="{FF2B5EF4-FFF2-40B4-BE49-F238E27FC236}">
                <a16:creationId xmlns:a16="http://schemas.microsoft.com/office/drawing/2014/main" id="{8BC00B0F-AF5A-BC4B-A4AC-E45433118FA3}"/>
              </a:ext>
            </a:extLst>
          </p:cNvPr>
          <p:cNvPicPr>
            <a:picLocks noGrp="1" noChangeAspect="1"/>
          </p:cNvPicPr>
          <p:nvPr>
            <p:ph sz="half" idx="2"/>
          </p:nvPr>
        </p:nvPicPr>
        <p:blipFill>
          <a:blip r:embed="rId3"/>
          <a:stretch>
            <a:fillRect/>
          </a:stretch>
        </p:blipFill>
        <p:spPr>
          <a:xfrm>
            <a:off x="6601687" y="1894707"/>
            <a:ext cx="4429170" cy="4114207"/>
          </a:xfrm>
        </p:spPr>
      </p:pic>
      <p:pic>
        <p:nvPicPr>
          <p:cNvPr id="9" name="Content Placeholder 5" descr="A close up of a map&#10;&#10;Description automatically generated">
            <a:extLst>
              <a:ext uri="{FF2B5EF4-FFF2-40B4-BE49-F238E27FC236}">
                <a16:creationId xmlns:a16="http://schemas.microsoft.com/office/drawing/2014/main" id="{DE680865-C77D-3B48-9D1E-48605A62A0AB}"/>
              </a:ext>
            </a:extLst>
          </p:cNvPr>
          <p:cNvPicPr>
            <a:picLocks noGrp="1" noChangeAspect="1"/>
          </p:cNvPicPr>
          <p:nvPr>
            <p:ph sz="half" idx="1"/>
          </p:nvPr>
        </p:nvPicPr>
        <p:blipFill>
          <a:blip r:embed="rId3"/>
          <a:stretch>
            <a:fillRect/>
          </a:stretch>
        </p:blipFill>
        <p:spPr>
          <a:xfrm>
            <a:off x="1161143" y="1894707"/>
            <a:ext cx="4429170" cy="4114207"/>
          </a:xfrm>
        </p:spPr>
      </p:pic>
      <p:pic>
        <p:nvPicPr>
          <p:cNvPr id="11" name="Picture 10" descr="A picture containing object, clock&#10;&#10;Description automatically generated">
            <a:extLst>
              <a:ext uri="{FF2B5EF4-FFF2-40B4-BE49-F238E27FC236}">
                <a16:creationId xmlns:a16="http://schemas.microsoft.com/office/drawing/2014/main" id="{B1C979CD-5126-CD47-9E5B-D0136780E4E2}"/>
              </a:ext>
            </a:extLst>
          </p:cNvPr>
          <p:cNvPicPr>
            <a:picLocks noChangeAspect="1"/>
          </p:cNvPicPr>
          <p:nvPr/>
        </p:nvPicPr>
        <p:blipFill>
          <a:blip r:embed="rId4"/>
          <a:stretch>
            <a:fillRect/>
          </a:stretch>
        </p:blipFill>
        <p:spPr>
          <a:xfrm>
            <a:off x="3690257" y="2883807"/>
            <a:ext cx="660400" cy="393700"/>
          </a:xfrm>
          <a:prstGeom prst="rect">
            <a:avLst/>
          </a:prstGeom>
        </p:spPr>
      </p:pic>
      <p:pic>
        <p:nvPicPr>
          <p:cNvPr id="12" name="Picture 11" descr="A picture containing object, clock&#10;&#10;Description automatically generated">
            <a:extLst>
              <a:ext uri="{FF2B5EF4-FFF2-40B4-BE49-F238E27FC236}">
                <a16:creationId xmlns:a16="http://schemas.microsoft.com/office/drawing/2014/main" id="{326CD78C-F508-A44F-9BB9-B7FB76642E4A}"/>
              </a:ext>
            </a:extLst>
          </p:cNvPr>
          <p:cNvPicPr>
            <a:picLocks noChangeAspect="1"/>
          </p:cNvPicPr>
          <p:nvPr/>
        </p:nvPicPr>
        <p:blipFill>
          <a:blip r:embed="rId4"/>
          <a:stretch>
            <a:fillRect/>
          </a:stretch>
        </p:blipFill>
        <p:spPr>
          <a:xfrm>
            <a:off x="3690257" y="4249510"/>
            <a:ext cx="660400" cy="393700"/>
          </a:xfrm>
          <a:prstGeom prst="rect">
            <a:avLst/>
          </a:prstGeom>
        </p:spPr>
      </p:pic>
      <p:sp>
        <p:nvSpPr>
          <p:cNvPr id="17" name="Rectangle 16">
            <a:extLst>
              <a:ext uri="{FF2B5EF4-FFF2-40B4-BE49-F238E27FC236}">
                <a16:creationId xmlns:a16="http://schemas.microsoft.com/office/drawing/2014/main" id="{B05721E0-AA25-3D40-8E36-9C1BCB42BF8A}"/>
              </a:ext>
            </a:extLst>
          </p:cNvPr>
          <p:cNvSpPr/>
          <p:nvPr/>
        </p:nvSpPr>
        <p:spPr>
          <a:xfrm>
            <a:off x="4547756" y="2220685"/>
            <a:ext cx="845457" cy="88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CB3724DA-936A-1E4D-8C42-D2C5F85F65C7}"/>
              </a:ext>
            </a:extLst>
          </p:cNvPr>
          <p:cNvSpPr/>
          <p:nvPr/>
        </p:nvSpPr>
        <p:spPr>
          <a:xfrm>
            <a:off x="4516574" y="3670299"/>
            <a:ext cx="845457" cy="889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52A90846-4162-2848-B566-9C6FB3F45741}"/>
              </a:ext>
            </a:extLst>
          </p:cNvPr>
          <p:cNvCxnSpPr/>
          <p:nvPr/>
        </p:nvCxnSpPr>
        <p:spPr>
          <a:xfrm>
            <a:off x="4746171" y="327750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B60CD8-2955-1044-B647-A469F430DCDC}"/>
              </a:ext>
            </a:extLst>
          </p:cNvPr>
          <p:cNvCxnSpPr/>
          <p:nvPr/>
        </p:nvCxnSpPr>
        <p:spPr>
          <a:xfrm>
            <a:off x="4746171" y="3277507"/>
            <a:ext cx="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9" name="Picture 28" descr="A picture containing clock&#10;&#10;Description automatically generated">
            <a:extLst>
              <a:ext uri="{FF2B5EF4-FFF2-40B4-BE49-F238E27FC236}">
                <a16:creationId xmlns:a16="http://schemas.microsoft.com/office/drawing/2014/main" id="{CA84F10D-736B-D149-85C6-0DC08AA5C825}"/>
              </a:ext>
            </a:extLst>
          </p:cNvPr>
          <p:cNvPicPr>
            <a:picLocks noChangeAspect="1"/>
          </p:cNvPicPr>
          <p:nvPr/>
        </p:nvPicPr>
        <p:blipFill>
          <a:blip r:embed="rId5"/>
          <a:stretch>
            <a:fillRect/>
          </a:stretch>
        </p:blipFill>
        <p:spPr>
          <a:xfrm>
            <a:off x="4487137" y="4188277"/>
            <a:ext cx="622300" cy="800100"/>
          </a:xfrm>
          <a:prstGeom prst="rect">
            <a:avLst/>
          </a:prstGeom>
        </p:spPr>
      </p:pic>
      <p:sp>
        <p:nvSpPr>
          <p:cNvPr id="30" name="TextBox 29">
            <a:extLst>
              <a:ext uri="{FF2B5EF4-FFF2-40B4-BE49-F238E27FC236}">
                <a16:creationId xmlns:a16="http://schemas.microsoft.com/office/drawing/2014/main" id="{BB0F956C-F450-3A42-898B-D7CBB1A3A88A}"/>
              </a:ext>
            </a:extLst>
          </p:cNvPr>
          <p:cNvSpPr txBox="1"/>
          <p:nvPr/>
        </p:nvSpPr>
        <p:spPr>
          <a:xfrm>
            <a:off x="1796970" y="6135332"/>
            <a:ext cx="8598059" cy="307777"/>
          </a:xfrm>
          <a:prstGeom prst="rect">
            <a:avLst/>
          </a:prstGeom>
          <a:noFill/>
        </p:spPr>
        <p:txBody>
          <a:bodyPr wrap="none" rtlCol="0">
            <a:spAutoFit/>
          </a:bodyPr>
          <a:lstStyle/>
          <a:p>
            <a:r>
              <a:rPr lang="en-US" sz="1400" dirty="0"/>
              <a:t>Adapted from: </a:t>
            </a:r>
            <a:r>
              <a:rPr lang="en-US" sz="1400" dirty="0">
                <a:hlinkClick r:id="rId6"/>
              </a:rPr>
              <a:t>https://covid.idmod.org/data/Stochasticity_heterogeneity_transmission_dynamics_SARS-CoV-2.pdf</a:t>
            </a:r>
            <a:r>
              <a:rPr lang="en-US" sz="1400" dirty="0"/>
              <a:t> </a:t>
            </a:r>
          </a:p>
        </p:txBody>
      </p:sp>
      <p:sp>
        <p:nvSpPr>
          <p:cNvPr id="3" name="TextBox 2">
            <a:extLst>
              <a:ext uri="{FF2B5EF4-FFF2-40B4-BE49-F238E27FC236}">
                <a16:creationId xmlns:a16="http://schemas.microsoft.com/office/drawing/2014/main" id="{41D2AD2B-D34C-1B49-AA61-2D832F9ECBBA}"/>
              </a:ext>
            </a:extLst>
          </p:cNvPr>
          <p:cNvSpPr txBox="1"/>
          <p:nvPr/>
        </p:nvSpPr>
        <p:spPr>
          <a:xfrm>
            <a:off x="4350657" y="1807357"/>
            <a:ext cx="3134833" cy="369332"/>
          </a:xfrm>
          <a:prstGeom prst="rect">
            <a:avLst/>
          </a:prstGeom>
          <a:noFill/>
        </p:spPr>
        <p:txBody>
          <a:bodyPr wrap="none" rtlCol="0">
            <a:spAutoFit/>
          </a:bodyPr>
          <a:lstStyle/>
          <a:p>
            <a:r>
              <a:rPr lang="en-US" dirty="0"/>
              <a:t>R</a:t>
            </a:r>
            <a:r>
              <a:rPr lang="en-US" baseline="-25000" dirty="0"/>
              <a:t>0</a:t>
            </a:r>
            <a:r>
              <a:rPr lang="en-US" dirty="0"/>
              <a:t> = basic reproductive number</a:t>
            </a:r>
            <a:endParaRPr lang="en-US" baseline="-25000" dirty="0"/>
          </a:p>
        </p:txBody>
      </p:sp>
    </p:spTree>
    <p:extLst>
      <p:ext uri="{BB962C8B-B14F-4D97-AF65-F5344CB8AC3E}">
        <p14:creationId xmlns:p14="http://schemas.microsoft.com/office/powerpoint/2010/main" val="2889399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8A34E-7FE2-9245-98FE-16EEEE95A226}"/>
              </a:ext>
            </a:extLst>
          </p:cNvPr>
          <p:cNvSpPr>
            <a:spLocks noGrp="1"/>
          </p:cNvSpPr>
          <p:nvPr>
            <p:ph type="title"/>
          </p:nvPr>
        </p:nvSpPr>
        <p:spPr/>
        <p:txBody>
          <a:bodyPr/>
          <a:lstStyle/>
          <a:p>
            <a:r>
              <a:rPr lang="en-US" dirty="0"/>
              <a:t>“Superspreading events”</a:t>
            </a:r>
          </a:p>
        </p:txBody>
      </p:sp>
      <p:pic>
        <p:nvPicPr>
          <p:cNvPr id="5" name="Content Placeholder 4" descr="A close up of text on a white surface&#10;&#10;Description automatically generated">
            <a:extLst>
              <a:ext uri="{FF2B5EF4-FFF2-40B4-BE49-F238E27FC236}">
                <a16:creationId xmlns:a16="http://schemas.microsoft.com/office/drawing/2014/main" id="{E72ABD64-8BE4-EF44-8803-B326995642D9}"/>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03171" y="1995488"/>
            <a:ext cx="3095171" cy="3079849"/>
          </a:xfrm>
        </p:spPr>
      </p:pic>
      <p:sp>
        <p:nvSpPr>
          <p:cNvPr id="6" name="TextBox 5">
            <a:extLst>
              <a:ext uri="{FF2B5EF4-FFF2-40B4-BE49-F238E27FC236}">
                <a16:creationId xmlns:a16="http://schemas.microsoft.com/office/drawing/2014/main" id="{5DE5E520-462B-E24D-8A70-AB0C8EC64374}"/>
              </a:ext>
            </a:extLst>
          </p:cNvPr>
          <p:cNvSpPr txBox="1"/>
          <p:nvPr/>
        </p:nvSpPr>
        <p:spPr>
          <a:xfrm>
            <a:off x="953879" y="1692693"/>
            <a:ext cx="1868525" cy="369332"/>
          </a:xfrm>
          <a:prstGeom prst="rect">
            <a:avLst/>
          </a:prstGeom>
          <a:noFill/>
        </p:spPr>
        <p:txBody>
          <a:bodyPr wrap="none" rtlCol="0">
            <a:spAutoFit/>
          </a:bodyPr>
          <a:lstStyle/>
          <a:p>
            <a:r>
              <a:rPr lang="en-US" dirty="0"/>
              <a:t>Korean call center</a:t>
            </a:r>
          </a:p>
        </p:txBody>
      </p:sp>
      <p:sp>
        <p:nvSpPr>
          <p:cNvPr id="7" name="TextBox 6">
            <a:extLst>
              <a:ext uri="{FF2B5EF4-FFF2-40B4-BE49-F238E27FC236}">
                <a16:creationId xmlns:a16="http://schemas.microsoft.com/office/drawing/2014/main" id="{4DC4BDBF-6938-6F4B-B7B3-537465FC78D3}"/>
              </a:ext>
            </a:extLst>
          </p:cNvPr>
          <p:cNvSpPr txBox="1"/>
          <p:nvPr/>
        </p:nvSpPr>
        <p:spPr>
          <a:xfrm>
            <a:off x="399717" y="5101133"/>
            <a:ext cx="2902077" cy="276999"/>
          </a:xfrm>
          <a:prstGeom prst="rect">
            <a:avLst/>
          </a:prstGeom>
          <a:noFill/>
        </p:spPr>
        <p:txBody>
          <a:bodyPr wrap="none" rtlCol="0">
            <a:spAutoFit/>
          </a:bodyPr>
          <a:lstStyle/>
          <a:p>
            <a:r>
              <a:rPr lang="en-US" sz="1200" dirty="0"/>
              <a:t>Park EID 2020 doi 10.3201/eid2608.201274</a:t>
            </a:r>
          </a:p>
        </p:txBody>
      </p:sp>
      <p:pic>
        <p:nvPicPr>
          <p:cNvPr id="9" name="Picture 8" descr="A screenshot of a cell phone&#10;&#10;Description automatically generated">
            <a:extLst>
              <a:ext uri="{FF2B5EF4-FFF2-40B4-BE49-F238E27FC236}">
                <a16:creationId xmlns:a16="http://schemas.microsoft.com/office/drawing/2014/main" id="{176CFA29-3B69-7D40-B9D9-95ABD4AD240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320" y="1995488"/>
            <a:ext cx="4121150" cy="2349500"/>
          </a:xfrm>
          <a:prstGeom prst="rect">
            <a:avLst/>
          </a:prstGeom>
        </p:spPr>
      </p:pic>
      <p:sp>
        <p:nvSpPr>
          <p:cNvPr id="10" name="TextBox 9">
            <a:extLst>
              <a:ext uri="{FF2B5EF4-FFF2-40B4-BE49-F238E27FC236}">
                <a16:creationId xmlns:a16="http://schemas.microsoft.com/office/drawing/2014/main" id="{8C5935CD-BA61-3D44-ADE2-53E4C8045188}"/>
              </a:ext>
            </a:extLst>
          </p:cNvPr>
          <p:cNvSpPr txBox="1"/>
          <p:nvPr/>
        </p:nvSpPr>
        <p:spPr>
          <a:xfrm>
            <a:off x="4372515" y="4365203"/>
            <a:ext cx="3446969" cy="276999"/>
          </a:xfrm>
          <a:prstGeom prst="rect">
            <a:avLst/>
          </a:prstGeom>
          <a:noFill/>
        </p:spPr>
        <p:txBody>
          <a:bodyPr wrap="none" rtlCol="0">
            <a:spAutoFit/>
          </a:bodyPr>
          <a:lstStyle/>
          <a:p>
            <a:r>
              <a:rPr lang="en-US" sz="1200" dirty="0"/>
              <a:t>Eagle MMWR 2020 doi 10.15585/mmwr.mm6920e2</a:t>
            </a:r>
          </a:p>
        </p:txBody>
      </p:sp>
      <p:sp>
        <p:nvSpPr>
          <p:cNvPr id="11" name="TextBox 10">
            <a:extLst>
              <a:ext uri="{FF2B5EF4-FFF2-40B4-BE49-F238E27FC236}">
                <a16:creationId xmlns:a16="http://schemas.microsoft.com/office/drawing/2014/main" id="{268AF30C-7FA4-EC4A-BDA9-D2970F335E8D}"/>
              </a:ext>
            </a:extLst>
          </p:cNvPr>
          <p:cNvSpPr txBox="1"/>
          <p:nvPr/>
        </p:nvSpPr>
        <p:spPr>
          <a:xfrm>
            <a:off x="5003287" y="1698274"/>
            <a:ext cx="1964640" cy="369332"/>
          </a:xfrm>
          <a:prstGeom prst="rect">
            <a:avLst/>
          </a:prstGeom>
          <a:noFill/>
        </p:spPr>
        <p:txBody>
          <a:bodyPr wrap="none" rtlCol="0">
            <a:spAutoFit/>
          </a:bodyPr>
          <a:lstStyle/>
          <a:p>
            <a:r>
              <a:rPr lang="en-US" dirty="0"/>
              <a:t>Church in Arkansas</a:t>
            </a:r>
          </a:p>
        </p:txBody>
      </p:sp>
      <p:pic>
        <p:nvPicPr>
          <p:cNvPr id="13" name="Picture 12" descr="A screenshot of a cell phone&#10;&#10;Description automatically generated">
            <a:extLst>
              <a:ext uri="{FF2B5EF4-FFF2-40B4-BE49-F238E27FC236}">
                <a16:creationId xmlns:a16="http://schemas.microsoft.com/office/drawing/2014/main" id="{C460B795-38B9-8C40-99E8-4D24D3BCE13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54303" y="738293"/>
            <a:ext cx="4011034" cy="2295584"/>
          </a:xfrm>
          <a:prstGeom prst="rect">
            <a:avLst/>
          </a:prstGeom>
        </p:spPr>
      </p:pic>
      <p:sp>
        <p:nvSpPr>
          <p:cNvPr id="14" name="TextBox 13">
            <a:extLst>
              <a:ext uri="{FF2B5EF4-FFF2-40B4-BE49-F238E27FC236}">
                <a16:creationId xmlns:a16="http://schemas.microsoft.com/office/drawing/2014/main" id="{5EBABC71-839E-254C-89F5-1E490D818486}"/>
              </a:ext>
            </a:extLst>
          </p:cNvPr>
          <p:cNvSpPr txBox="1"/>
          <p:nvPr/>
        </p:nvSpPr>
        <p:spPr>
          <a:xfrm>
            <a:off x="8297619" y="3045589"/>
            <a:ext cx="3619452" cy="276999"/>
          </a:xfrm>
          <a:prstGeom prst="rect">
            <a:avLst/>
          </a:prstGeom>
          <a:noFill/>
        </p:spPr>
        <p:txBody>
          <a:bodyPr wrap="none" rtlCol="0">
            <a:spAutoFit/>
          </a:bodyPr>
          <a:lstStyle/>
          <a:p>
            <a:r>
              <a:rPr lang="en-US" sz="1200" dirty="0" err="1"/>
              <a:t>Hamner</a:t>
            </a:r>
            <a:r>
              <a:rPr lang="en-US" sz="1200" dirty="0"/>
              <a:t> MMWR 2020 doi 10.15585/mmwr.mm6919e6</a:t>
            </a:r>
          </a:p>
        </p:txBody>
      </p:sp>
      <p:sp>
        <p:nvSpPr>
          <p:cNvPr id="15" name="TextBox 14">
            <a:extLst>
              <a:ext uri="{FF2B5EF4-FFF2-40B4-BE49-F238E27FC236}">
                <a16:creationId xmlns:a16="http://schemas.microsoft.com/office/drawing/2014/main" id="{00067467-A0F5-374C-A8F4-8B934050BC24}"/>
              </a:ext>
            </a:extLst>
          </p:cNvPr>
          <p:cNvSpPr txBox="1"/>
          <p:nvPr/>
        </p:nvSpPr>
        <p:spPr>
          <a:xfrm>
            <a:off x="8852571" y="370590"/>
            <a:ext cx="2614498" cy="369332"/>
          </a:xfrm>
          <a:prstGeom prst="rect">
            <a:avLst/>
          </a:prstGeom>
          <a:noFill/>
        </p:spPr>
        <p:txBody>
          <a:bodyPr wrap="none" rtlCol="0">
            <a:spAutoFit/>
          </a:bodyPr>
          <a:lstStyle/>
          <a:p>
            <a:r>
              <a:rPr lang="en-US" dirty="0"/>
              <a:t>Choir in Washington State</a:t>
            </a:r>
          </a:p>
        </p:txBody>
      </p:sp>
      <p:pic>
        <p:nvPicPr>
          <p:cNvPr id="17" name="Picture 16" descr="A picture containing bird&#10;&#10;Description automatically generated">
            <a:extLst>
              <a:ext uri="{FF2B5EF4-FFF2-40B4-BE49-F238E27FC236}">
                <a16:creationId xmlns:a16="http://schemas.microsoft.com/office/drawing/2014/main" id="{475DCD36-E1CD-1D43-A382-EB31E94325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11776" y="5640719"/>
            <a:ext cx="5065486" cy="695128"/>
          </a:xfrm>
          <a:prstGeom prst="rect">
            <a:avLst/>
          </a:prstGeom>
        </p:spPr>
      </p:pic>
      <p:sp>
        <p:nvSpPr>
          <p:cNvPr id="18" name="TextBox 17">
            <a:extLst>
              <a:ext uri="{FF2B5EF4-FFF2-40B4-BE49-F238E27FC236}">
                <a16:creationId xmlns:a16="http://schemas.microsoft.com/office/drawing/2014/main" id="{FAC14CBD-3CD7-724B-A2DC-4FCB017B166C}"/>
              </a:ext>
            </a:extLst>
          </p:cNvPr>
          <p:cNvSpPr txBox="1"/>
          <p:nvPr/>
        </p:nvSpPr>
        <p:spPr>
          <a:xfrm>
            <a:off x="4292298" y="5290536"/>
            <a:ext cx="1931554" cy="369332"/>
          </a:xfrm>
          <a:prstGeom prst="rect">
            <a:avLst/>
          </a:prstGeom>
          <a:noFill/>
        </p:spPr>
        <p:txBody>
          <a:bodyPr wrap="none" rtlCol="0">
            <a:spAutoFit/>
          </a:bodyPr>
          <a:lstStyle/>
          <a:p>
            <a:r>
              <a:rPr lang="en-US" dirty="0"/>
              <a:t>Wedding in Jordan</a:t>
            </a:r>
          </a:p>
        </p:txBody>
      </p:sp>
      <p:sp>
        <p:nvSpPr>
          <p:cNvPr id="19" name="TextBox 18">
            <a:extLst>
              <a:ext uri="{FF2B5EF4-FFF2-40B4-BE49-F238E27FC236}">
                <a16:creationId xmlns:a16="http://schemas.microsoft.com/office/drawing/2014/main" id="{C1BDC062-C6EE-B245-8D5C-79053BCE6F48}"/>
              </a:ext>
            </a:extLst>
          </p:cNvPr>
          <p:cNvSpPr txBox="1"/>
          <p:nvPr/>
        </p:nvSpPr>
        <p:spPr>
          <a:xfrm>
            <a:off x="3523523" y="6381386"/>
            <a:ext cx="2959528" cy="276999"/>
          </a:xfrm>
          <a:prstGeom prst="rect">
            <a:avLst/>
          </a:prstGeom>
          <a:noFill/>
        </p:spPr>
        <p:txBody>
          <a:bodyPr wrap="none" rtlCol="0">
            <a:spAutoFit/>
          </a:bodyPr>
          <a:lstStyle/>
          <a:p>
            <a:r>
              <a:rPr lang="en-US" sz="1200" dirty="0"/>
              <a:t>Yusef EID 2020 doi 10.3201/eid2609.201469</a:t>
            </a:r>
          </a:p>
        </p:txBody>
      </p:sp>
      <p:pic>
        <p:nvPicPr>
          <p:cNvPr id="21" name="Picture 20" descr="A person standing in front of a sign&#10;&#10;Description automatically generated">
            <a:extLst>
              <a:ext uri="{FF2B5EF4-FFF2-40B4-BE49-F238E27FC236}">
                <a16:creationId xmlns:a16="http://schemas.microsoft.com/office/drawing/2014/main" id="{0D4512B7-865E-3444-A166-AB93197B73A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13448" y="3535412"/>
            <a:ext cx="3564521" cy="2938029"/>
          </a:xfrm>
          <a:prstGeom prst="rect">
            <a:avLst/>
          </a:prstGeom>
        </p:spPr>
      </p:pic>
      <p:sp>
        <p:nvSpPr>
          <p:cNvPr id="22" name="TextBox 21">
            <a:extLst>
              <a:ext uri="{FF2B5EF4-FFF2-40B4-BE49-F238E27FC236}">
                <a16:creationId xmlns:a16="http://schemas.microsoft.com/office/drawing/2014/main" id="{2CAC4C9A-5B00-D345-BE21-541E5A22521A}"/>
              </a:ext>
            </a:extLst>
          </p:cNvPr>
          <p:cNvSpPr txBox="1"/>
          <p:nvPr/>
        </p:nvSpPr>
        <p:spPr>
          <a:xfrm>
            <a:off x="8049354" y="6385304"/>
            <a:ext cx="4115983" cy="461665"/>
          </a:xfrm>
          <a:prstGeom prst="rect">
            <a:avLst/>
          </a:prstGeom>
          <a:noFill/>
        </p:spPr>
        <p:txBody>
          <a:bodyPr wrap="square" rtlCol="0">
            <a:spAutoFit/>
          </a:bodyPr>
          <a:lstStyle/>
          <a:p>
            <a:r>
              <a:rPr lang="en-US" sz="1200" dirty="0">
                <a:hlinkClick r:id="rId8"/>
              </a:rPr>
              <a:t>https://www.biospace.com/article/approximately-100-covid-19-cases-stem-from-biogen-meeting/</a:t>
            </a:r>
            <a:endParaRPr lang="en-US" sz="1200" dirty="0"/>
          </a:p>
        </p:txBody>
      </p:sp>
    </p:spTree>
    <p:extLst>
      <p:ext uri="{BB962C8B-B14F-4D97-AF65-F5344CB8AC3E}">
        <p14:creationId xmlns:p14="http://schemas.microsoft.com/office/powerpoint/2010/main" val="2490767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F8317-3423-3542-9DAF-DAE4B729E0E0}"/>
              </a:ext>
            </a:extLst>
          </p:cNvPr>
          <p:cNvSpPr>
            <a:spLocks noGrp="1"/>
          </p:cNvSpPr>
          <p:nvPr>
            <p:ph type="title"/>
          </p:nvPr>
        </p:nvSpPr>
        <p:spPr/>
        <p:txBody>
          <a:bodyPr/>
          <a:lstStyle/>
          <a:p>
            <a:r>
              <a:rPr lang="en-US" dirty="0"/>
              <a:t>Contact tracing investigations in Hong Kong suggest transmission heterogeneity</a:t>
            </a:r>
          </a:p>
        </p:txBody>
      </p:sp>
      <p:pic>
        <p:nvPicPr>
          <p:cNvPr id="5" name="Content Placeholder 4" descr="A screenshot of a map&#10;&#10;Description automatically generated">
            <a:extLst>
              <a:ext uri="{FF2B5EF4-FFF2-40B4-BE49-F238E27FC236}">
                <a16:creationId xmlns:a16="http://schemas.microsoft.com/office/drawing/2014/main" id="{B5718CD3-B447-054D-BFB8-A874E5DA7518}"/>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387102" y="1787525"/>
            <a:ext cx="9417795" cy="3849914"/>
          </a:xfrm>
        </p:spPr>
      </p:pic>
      <p:sp>
        <p:nvSpPr>
          <p:cNvPr id="6" name="TextBox 5">
            <a:extLst>
              <a:ext uri="{FF2B5EF4-FFF2-40B4-BE49-F238E27FC236}">
                <a16:creationId xmlns:a16="http://schemas.microsoft.com/office/drawing/2014/main" id="{B1621D77-D765-2641-987C-9C830F8C833D}"/>
              </a:ext>
            </a:extLst>
          </p:cNvPr>
          <p:cNvSpPr txBox="1"/>
          <p:nvPr/>
        </p:nvSpPr>
        <p:spPr>
          <a:xfrm>
            <a:off x="4118246" y="5953419"/>
            <a:ext cx="3955506" cy="307777"/>
          </a:xfrm>
          <a:prstGeom prst="rect">
            <a:avLst/>
          </a:prstGeom>
          <a:noFill/>
        </p:spPr>
        <p:txBody>
          <a:bodyPr wrap="none" rtlCol="0">
            <a:spAutoFit/>
          </a:bodyPr>
          <a:lstStyle/>
          <a:p>
            <a:r>
              <a:rPr lang="en-US" sz="1400" dirty="0"/>
              <a:t>Adam Nature 2020 </a:t>
            </a:r>
            <a:r>
              <a:rPr lang="en-US" sz="1400" dirty="0" err="1"/>
              <a:t>doi</a:t>
            </a:r>
            <a:r>
              <a:rPr lang="en-US" sz="1400" dirty="0"/>
              <a:t> 10.1038/s41591-020-1092-0</a:t>
            </a:r>
            <a:endParaRPr lang="en-US" sz="1400" b="0" dirty="0">
              <a:effectLst/>
            </a:endParaRPr>
          </a:p>
        </p:txBody>
      </p:sp>
    </p:spTree>
    <p:extLst>
      <p:ext uri="{BB962C8B-B14F-4D97-AF65-F5344CB8AC3E}">
        <p14:creationId xmlns:p14="http://schemas.microsoft.com/office/powerpoint/2010/main" val="248005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6743-2318-9D4D-92B5-6D381A8343A2}"/>
              </a:ext>
            </a:extLst>
          </p:cNvPr>
          <p:cNvSpPr>
            <a:spLocks noGrp="1"/>
          </p:cNvSpPr>
          <p:nvPr>
            <p:ph type="title"/>
          </p:nvPr>
        </p:nvSpPr>
        <p:spPr/>
        <p:txBody>
          <a:bodyPr/>
          <a:lstStyle/>
          <a:p>
            <a:r>
              <a:rPr lang="en-US" dirty="0"/>
              <a:t>The common human coronavirus (pre-SARS-CoV-2)</a:t>
            </a:r>
          </a:p>
        </p:txBody>
      </p:sp>
      <p:sp>
        <p:nvSpPr>
          <p:cNvPr id="4" name="Content Placeholder 3">
            <a:extLst>
              <a:ext uri="{FF2B5EF4-FFF2-40B4-BE49-F238E27FC236}">
                <a16:creationId xmlns:a16="http://schemas.microsoft.com/office/drawing/2014/main" id="{41DF2BC8-047F-F94B-B169-EC4F4D8AB336}"/>
              </a:ext>
            </a:extLst>
          </p:cNvPr>
          <p:cNvSpPr>
            <a:spLocks noGrp="1"/>
          </p:cNvSpPr>
          <p:nvPr>
            <p:ph sz="half" idx="1"/>
          </p:nvPr>
        </p:nvSpPr>
        <p:spPr/>
        <p:txBody>
          <a:bodyPr>
            <a:normAutofit/>
          </a:bodyPr>
          <a:lstStyle/>
          <a:p>
            <a:r>
              <a:rPr lang="en-US" dirty="0"/>
              <a:t>The common human coronavirus cause mild upper respiratory tract symptoms and are estimated to cause 15-30% of the common cold:</a:t>
            </a:r>
          </a:p>
          <a:p>
            <a:pPr lvl="1"/>
            <a:r>
              <a:rPr lang="en-US" dirty="0"/>
              <a:t>HCoV-229E</a:t>
            </a:r>
          </a:p>
          <a:p>
            <a:pPr lvl="1"/>
            <a:r>
              <a:rPr lang="en-US" dirty="0"/>
              <a:t>HCoV-HKU1</a:t>
            </a:r>
          </a:p>
          <a:p>
            <a:pPr lvl="1"/>
            <a:r>
              <a:rPr lang="en-US" dirty="0"/>
              <a:t>HCoV-NL63</a:t>
            </a:r>
          </a:p>
          <a:p>
            <a:pPr lvl="1"/>
            <a:r>
              <a:rPr lang="en-US" dirty="0"/>
              <a:t>HCOV-OC43</a:t>
            </a:r>
          </a:p>
        </p:txBody>
      </p:sp>
      <p:pic>
        <p:nvPicPr>
          <p:cNvPr id="7" name="Content Placeholder 6" descr="Timeline&#10;&#10;Description automatically generated">
            <a:extLst>
              <a:ext uri="{FF2B5EF4-FFF2-40B4-BE49-F238E27FC236}">
                <a16:creationId xmlns:a16="http://schemas.microsoft.com/office/drawing/2014/main" id="{9498FF7C-7036-3648-BFB0-A34A21B1B244}"/>
              </a:ext>
            </a:extLst>
          </p:cNvPr>
          <p:cNvPicPr>
            <a:picLocks noGrp="1" noChangeAspect="1"/>
          </p:cNvPicPr>
          <p:nvPr>
            <p:ph sz="half" idx="2"/>
          </p:nvPr>
        </p:nvPicPr>
        <p:blipFill>
          <a:blip r:embed="rId2"/>
          <a:stretch>
            <a:fillRect/>
          </a:stretch>
        </p:blipFill>
        <p:spPr>
          <a:xfrm>
            <a:off x="6172200" y="2054693"/>
            <a:ext cx="5181600" cy="3893202"/>
          </a:xfrm>
        </p:spPr>
      </p:pic>
      <p:sp>
        <p:nvSpPr>
          <p:cNvPr id="8" name="TextBox 7">
            <a:extLst>
              <a:ext uri="{FF2B5EF4-FFF2-40B4-BE49-F238E27FC236}">
                <a16:creationId xmlns:a16="http://schemas.microsoft.com/office/drawing/2014/main" id="{7CA13AD2-95F5-BC42-9325-3226ECD1F5C8}"/>
              </a:ext>
            </a:extLst>
          </p:cNvPr>
          <p:cNvSpPr txBox="1"/>
          <p:nvPr/>
        </p:nvSpPr>
        <p:spPr>
          <a:xfrm>
            <a:off x="5706586" y="6004123"/>
            <a:ext cx="6112827" cy="307777"/>
          </a:xfrm>
          <a:prstGeom prst="rect">
            <a:avLst/>
          </a:prstGeom>
          <a:noFill/>
        </p:spPr>
        <p:txBody>
          <a:bodyPr wrap="none" rtlCol="0">
            <a:spAutoFit/>
          </a:bodyPr>
          <a:lstStyle/>
          <a:p>
            <a:r>
              <a:rPr lang="en-US" sz="1400" dirty="0"/>
              <a:t>Liu et al Encyclopedia of Virology 2021 </a:t>
            </a:r>
            <a:r>
              <a:rPr lang="en-US" sz="1400" dirty="0" err="1"/>
              <a:t>doi</a:t>
            </a:r>
            <a:r>
              <a:rPr lang="en-US" sz="1400" dirty="0"/>
              <a:t> 10.1016/B978-0-12-809633-8.21501-X</a:t>
            </a:r>
          </a:p>
        </p:txBody>
      </p:sp>
    </p:spTree>
    <p:extLst>
      <p:ext uri="{BB962C8B-B14F-4D97-AF65-F5344CB8AC3E}">
        <p14:creationId xmlns:p14="http://schemas.microsoft.com/office/powerpoint/2010/main" val="16000583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96B9BC-C1BA-97F3-342C-079EEF424EB9}"/>
              </a:ext>
            </a:extLst>
          </p:cNvPr>
          <p:cNvSpPr txBox="1"/>
          <p:nvPr/>
        </p:nvSpPr>
        <p:spPr>
          <a:xfrm>
            <a:off x="838200" y="3654613"/>
            <a:ext cx="11194473" cy="646331"/>
          </a:xfrm>
          <a:prstGeom prst="rect">
            <a:avLst/>
          </a:prstGeom>
          <a:noFill/>
        </p:spPr>
        <p:txBody>
          <a:bodyPr wrap="square">
            <a:spAutoFit/>
          </a:bodyPr>
          <a:lstStyle/>
          <a:p>
            <a:br>
              <a:rPr lang="en-US" dirty="0"/>
            </a:br>
            <a:endParaRPr lang="en-US" dirty="0"/>
          </a:p>
        </p:txBody>
      </p:sp>
      <p:sp>
        <p:nvSpPr>
          <p:cNvPr id="4" name="Title 3">
            <a:extLst>
              <a:ext uri="{FF2B5EF4-FFF2-40B4-BE49-F238E27FC236}">
                <a16:creationId xmlns:a16="http://schemas.microsoft.com/office/drawing/2014/main" id="{E5D1258A-4555-7FC4-B9F0-996E7F1D9A64}"/>
              </a:ext>
            </a:extLst>
          </p:cNvPr>
          <p:cNvSpPr>
            <a:spLocks noGrp="1"/>
          </p:cNvSpPr>
          <p:nvPr>
            <p:ph type="title"/>
          </p:nvPr>
        </p:nvSpPr>
        <p:spPr/>
        <p:txBody>
          <a:bodyPr>
            <a:normAutofit fontScale="90000"/>
          </a:bodyPr>
          <a:lstStyle/>
          <a:p>
            <a:pPr algn="ctr"/>
            <a:r>
              <a:rPr lang="en-US" dirty="0">
                <a:solidFill>
                  <a:srgbClr val="000000"/>
                </a:solidFill>
                <a:latin typeface="Arial" panose="020B0604020202020204" pitchFamily="34" charset="0"/>
              </a:rPr>
              <a:t>Old ID epidemiology definitions “aerosol” and “droplet” were developed and useful because of infection control considerations</a:t>
            </a:r>
            <a:endParaRPr lang="en-US" dirty="0"/>
          </a:p>
        </p:txBody>
      </p:sp>
      <p:pic>
        <p:nvPicPr>
          <p:cNvPr id="1026" name="Picture 2">
            <a:extLst>
              <a:ext uri="{FF2B5EF4-FFF2-40B4-BE49-F238E27FC236}">
                <a16:creationId xmlns:a16="http://schemas.microsoft.com/office/drawing/2014/main" id="{10EA22FF-1E46-E279-3DD9-AB58A4D6BB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6205" y="1730596"/>
            <a:ext cx="6639589" cy="4494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2D0FF58-C704-F587-DA46-B67E1DEE0A87}"/>
              </a:ext>
            </a:extLst>
          </p:cNvPr>
          <p:cNvSpPr txBox="1"/>
          <p:nvPr/>
        </p:nvSpPr>
        <p:spPr>
          <a:xfrm>
            <a:off x="3384665" y="6224959"/>
            <a:ext cx="6101542" cy="923330"/>
          </a:xfrm>
          <a:prstGeom prst="rect">
            <a:avLst/>
          </a:prstGeom>
          <a:noFill/>
        </p:spPr>
        <p:txBody>
          <a:bodyPr wrap="square">
            <a:spAutoFit/>
          </a:bodyPr>
          <a:lstStyle/>
          <a:p>
            <a:pPr algn="ctr" rtl="0">
              <a:spcBef>
                <a:spcPts val="0"/>
              </a:spcBef>
              <a:spcAft>
                <a:spcPts val="0"/>
              </a:spcAft>
            </a:pPr>
            <a:r>
              <a:rPr lang="en-US" sz="1800" b="0" i="0" u="sng" strike="noStrike" dirty="0">
                <a:solidFill>
                  <a:srgbClr val="0097A7"/>
                </a:solidFill>
                <a:effectLst/>
                <a:latin typeface="Arial" panose="020B0604020202020204" pitchFamily="34" charset="0"/>
                <a:hlinkClick r:id="rId4"/>
              </a:rPr>
              <a:t>https://doi.org/10.1093/cid/ciab722</a:t>
            </a:r>
            <a:endParaRPr lang="en-US" b="0" dirty="0">
              <a:effectLst/>
            </a:endParaRPr>
          </a:p>
          <a:p>
            <a:br>
              <a:rPr lang="en-US" dirty="0"/>
            </a:br>
            <a:endParaRPr lang="en-US" dirty="0"/>
          </a:p>
        </p:txBody>
      </p:sp>
    </p:spTree>
    <p:extLst>
      <p:ext uri="{BB962C8B-B14F-4D97-AF65-F5344CB8AC3E}">
        <p14:creationId xmlns:p14="http://schemas.microsoft.com/office/powerpoint/2010/main" val="39647134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EBB74-9601-A91B-410F-25E672523360}"/>
              </a:ext>
            </a:extLst>
          </p:cNvPr>
          <p:cNvSpPr>
            <a:spLocks noGrp="1"/>
          </p:cNvSpPr>
          <p:nvPr>
            <p:ph type="title"/>
          </p:nvPr>
        </p:nvSpPr>
        <p:spPr/>
        <p:txBody>
          <a:bodyPr>
            <a:normAutofit/>
          </a:bodyPr>
          <a:lstStyle/>
          <a:p>
            <a:r>
              <a:rPr lang="en-US" dirty="0"/>
              <a:t>Environmental/aerosol viability is necessary but not sufficient for transmission</a:t>
            </a:r>
          </a:p>
        </p:txBody>
      </p:sp>
      <p:pic>
        <p:nvPicPr>
          <p:cNvPr id="2050" name="Picture 2">
            <a:extLst>
              <a:ext uri="{FF2B5EF4-FFF2-40B4-BE49-F238E27FC236}">
                <a16:creationId xmlns:a16="http://schemas.microsoft.com/office/drawing/2014/main" id="{1FE7C480-29ED-8ECE-7A30-58B9F384117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838200" y="1975644"/>
            <a:ext cx="5018775" cy="40513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02C2E6F-38E2-4350-863E-1FE17B27801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6667500" y="1975644"/>
            <a:ext cx="4191000" cy="40513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F2ED019-4E3C-C0B4-6DBA-3532E5A5FC2F}"/>
              </a:ext>
            </a:extLst>
          </p:cNvPr>
          <p:cNvSpPr txBox="1"/>
          <p:nvPr/>
        </p:nvSpPr>
        <p:spPr>
          <a:xfrm>
            <a:off x="296816" y="6171891"/>
            <a:ext cx="6101542" cy="923330"/>
          </a:xfrm>
          <a:prstGeom prst="rect">
            <a:avLst/>
          </a:prstGeom>
          <a:noFill/>
        </p:spPr>
        <p:txBody>
          <a:bodyPr wrap="square">
            <a:spAutoFit/>
          </a:bodyPr>
          <a:lstStyle/>
          <a:p>
            <a:pPr algn="ctr" rtl="0">
              <a:spcBef>
                <a:spcPts val="0"/>
              </a:spcBef>
              <a:spcAft>
                <a:spcPts val="0"/>
              </a:spcAft>
            </a:pPr>
            <a:r>
              <a:rPr lang="en-US" sz="1800" b="0" i="0" u="sng" strike="noStrike" dirty="0">
                <a:solidFill>
                  <a:srgbClr val="0097A7"/>
                </a:solidFill>
                <a:effectLst/>
                <a:latin typeface="Arial" panose="020B0604020202020204" pitchFamily="34" charset="0"/>
                <a:hlinkClick r:id="rId5"/>
              </a:rPr>
              <a:t>DOI: 10.1056/NEJMc2004973</a:t>
            </a:r>
            <a:endParaRPr lang="en-US" b="0" dirty="0">
              <a:effectLst/>
            </a:endParaRPr>
          </a:p>
          <a:p>
            <a:br>
              <a:rPr lang="en-US" dirty="0"/>
            </a:br>
            <a:endParaRPr lang="en-US" dirty="0"/>
          </a:p>
        </p:txBody>
      </p:sp>
      <p:sp>
        <p:nvSpPr>
          <p:cNvPr id="10" name="TextBox 9">
            <a:extLst>
              <a:ext uri="{FF2B5EF4-FFF2-40B4-BE49-F238E27FC236}">
                <a16:creationId xmlns:a16="http://schemas.microsoft.com/office/drawing/2014/main" id="{CF4C0DFB-7FDC-074D-CD9F-3A87D1A55BC1}"/>
              </a:ext>
            </a:extLst>
          </p:cNvPr>
          <p:cNvSpPr txBox="1"/>
          <p:nvPr/>
        </p:nvSpPr>
        <p:spPr>
          <a:xfrm>
            <a:off x="5715000" y="6171891"/>
            <a:ext cx="6096000" cy="923330"/>
          </a:xfrm>
          <a:prstGeom prst="rect">
            <a:avLst/>
          </a:prstGeom>
          <a:noFill/>
        </p:spPr>
        <p:txBody>
          <a:bodyPr wrap="square">
            <a:spAutoFit/>
          </a:bodyPr>
          <a:lstStyle/>
          <a:p>
            <a:pPr algn="ctr" rtl="0">
              <a:spcBef>
                <a:spcPts val="0"/>
              </a:spcBef>
              <a:spcAft>
                <a:spcPts val="0"/>
              </a:spcAft>
            </a:pPr>
            <a:r>
              <a:rPr lang="en-US" sz="1800" b="0" i="0" u="sng" strike="noStrike" dirty="0">
                <a:solidFill>
                  <a:srgbClr val="0097A7"/>
                </a:solidFill>
                <a:effectLst/>
                <a:latin typeface="Arial" panose="020B0604020202020204" pitchFamily="34" charset="0"/>
                <a:hlinkClick r:id="rId6"/>
              </a:rPr>
              <a:t>https://doi.org/10.1101/2022.01.08.22268944</a:t>
            </a:r>
            <a:endParaRPr lang="en-US" b="0" dirty="0">
              <a:effectLst/>
            </a:endParaRPr>
          </a:p>
          <a:p>
            <a:br>
              <a:rPr lang="en-US" dirty="0"/>
            </a:br>
            <a:endParaRPr lang="en-US" dirty="0"/>
          </a:p>
        </p:txBody>
      </p:sp>
    </p:spTree>
    <p:extLst>
      <p:ext uri="{BB962C8B-B14F-4D97-AF65-F5344CB8AC3E}">
        <p14:creationId xmlns:p14="http://schemas.microsoft.com/office/powerpoint/2010/main" val="3389523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8EA22-DBE1-3FBB-3C57-4FFF66FBE7EC}"/>
              </a:ext>
            </a:extLst>
          </p:cNvPr>
          <p:cNvSpPr>
            <a:spLocks noGrp="1"/>
          </p:cNvSpPr>
          <p:nvPr>
            <p:ph type="title"/>
          </p:nvPr>
        </p:nvSpPr>
        <p:spPr/>
        <p:txBody>
          <a:bodyPr>
            <a:normAutofit/>
          </a:bodyPr>
          <a:lstStyle/>
          <a:p>
            <a:r>
              <a:rPr lang="en-US" dirty="0"/>
              <a:t>Long range aerosol transmissions in quarantine hotels</a:t>
            </a:r>
          </a:p>
        </p:txBody>
      </p:sp>
      <p:pic>
        <p:nvPicPr>
          <p:cNvPr id="3074" name="Picture 2">
            <a:extLst>
              <a:ext uri="{FF2B5EF4-FFF2-40B4-BE49-F238E27FC236}">
                <a16:creationId xmlns:a16="http://schemas.microsoft.com/office/drawing/2014/main" id="{874144D6-CE96-3C58-122C-8AD11142252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795315" y="1690688"/>
            <a:ext cx="6601370" cy="434300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7464D7B-FC31-FB06-3A28-0AA6E094C03E}"/>
              </a:ext>
            </a:extLst>
          </p:cNvPr>
          <p:cNvSpPr txBox="1"/>
          <p:nvPr/>
        </p:nvSpPr>
        <p:spPr>
          <a:xfrm>
            <a:off x="3045229" y="6098928"/>
            <a:ext cx="6101542" cy="923330"/>
          </a:xfrm>
          <a:prstGeom prst="rect">
            <a:avLst/>
          </a:prstGeom>
          <a:noFill/>
        </p:spPr>
        <p:txBody>
          <a:bodyPr wrap="square">
            <a:spAutoFit/>
          </a:bodyPr>
          <a:lstStyle/>
          <a:p>
            <a:pPr algn="ctr" rtl="0">
              <a:spcBef>
                <a:spcPts val="0"/>
              </a:spcBef>
              <a:spcAft>
                <a:spcPts val="0"/>
              </a:spcAft>
            </a:pPr>
            <a:r>
              <a:rPr lang="en-US" sz="1800" b="0" i="0" u="sng" strike="noStrike" dirty="0">
                <a:solidFill>
                  <a:srgbClr val="0097A7"/>
                </a:solidFill>
                <a:effectLst/>
                <a:latin typeface="Arial" panose="020B0604020202020204" pitchFamily="34" charset="0"/>
                <a:hlinkClick r:id="rId4"/>
              </a:rPr>
              <a:t>https://doi.org/10.1016/j.lanwpc.2021.100360</a:t>
            </a:r>
            <a:endParaRPr lang="en-US" b="0" dirty="0">
              <a:effectLst/>
            </a:endParaRPr>
          </a:p>
          <a:p>
            <a:br>
              <a:rPr lang="en-US" dirty="0"/>
            </a:br>
            <a:endParaRPr lang="en-US" dirty="0"/>
          </a:p>
        </p:txBody>
      </p:sp>
    </p:spTree>
    <p:extLst>
      <p:ext uri="{BB962C8B-B14F-4D97-AF65-F5344CB8AC3E}">
        <p14:creationId xmlns:p14="http://schemas.microsoft.com/office/powerpoint/2010/main" val="36722990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924DB-4AB9-6622-1375-101360E01856}"/>
              </a:ext>
            </a:extLst>
          </p:cNvPr>
          <p:cNvSpPr>
            <a:spLocks noGrp="1"/>
          </p:cNvSpPr>
          <p:nvPr>
            <p:ph type="title"/>
          </p:nvPr>
        </p:nvSpPr>
        <p:spPr>
          <a:xfrm>
            <a:off x="838200" y="365126"/>
            <a:ext cx="10515600" cy="618548"/>
          </a:xfrm>
        </p:spPr>
        <p:txBody>
          <a:bodyPr>
            <a:normAutofit/>
          </a:bodyPr>
          <a:lstStyle/>
          <a:p>
            <a:r>
              <a:rPr lang="en-US" sz="3200" dirty="0"/>
              <a:t>Probable between-floor transmission through drainage systems</a:t>
            </a:r>
          </a:p>
        </p:txBody>
      </p:sp>
      <p:pic>
        <p:nvPicPr>
          <p:cNvPr id="4098" name="Picture 2">
            <a:extLst>
              <a:ext uri="{FF2B5EF4-FFF2-40B4-BE49-F238E27FC236}">
                <a16:creationId xmlns:a16="http://schemas.microsoft.com/office/drawing/2014/main" id="{3566C941-366C-7F0B-92C6-740F3DE097E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525902" y="983674"/>
            <a:ext cx="7140196" cy="5430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6739F8D-1577-FB93-74AC-DA64F1731910}"/>
              </a:ext>
            </a:extLst>
          </p:cNvPr>
          <p:cNvSpPr txBox="1"/>
          <p:nvPr/>
        </p:nvSpPr>
        <p:spPr>
          <a:xfrm>
            <a:off x="3048000" y="6414392"/>
            <a:ext cx="6096000" cy="923330"/>
          </a:xfrm>
          <a:prstGeom prst="rect">
            <a:avLst/>
          </a:prstGeom>
          <a:noFill/>
        </p:spPr>
        <p:txBody>
          <a:bodyPr wrap="square">
            <a:spAutoFit/>
          </a:bodyPr>
          <a:lstStyle/>
          <a:p>
            <a:pPr algn="ctr" rtl="0">
              <a:spcBef>
                <a:spcPts val="0"/>
              </a:spcBef>
              <a:spcAft>
                <a:spcPts val="0"/>
              </a:spcAft>
            </a:pPr>
            <a:r>
              <a:rPr lang="en-US" sz="1800" b="0" i="0" u="sng" strike="noStrike" dirty="0">
                <a:solidFill>
                  <a:srgbClr val="0097A7"/>
                </a:solidFill>
                <a:effectLst/>
                <a:latin typeface="Arial" panose="020B0604020202020204" pitchFamily="34" charset="0"/>
                <a:hlinkClick r:id="rId4"/>
              </a:rPr>
              <a:t>https://doi.org/10.1093/infdis/jiab598</a:t>
            </a:r>
            <a:endParaRPr lang="en-US" b="0" dirty="0">
              <a:effectLst/>
            </a:endParaRPr>
          </a:p>
          <a:p>
            <a:br>
              <a:rPr lang="en-US" dirty="0"/>
            </a:br>
            <a:endParaRPr lang="en-US" dirty="0"/>
          </a:p>
        </p:txBody>
      </p:sp>
      <p:cxnSp>
        <p:nvCxnSpPr>
          <p:cNvPr id="4" name="Straight Arrow Connector 3">
            <a:extLst>
              <a:ext uri="{FF2B5EF4-FFF2-40B4-BE49-F238E27FC236}">
                <a16:creationId xmlns:a16="http://schemas.microsoft.com/office/drawing/2014/main" id="{B32C89DF-A9EA-1BCE-6EE1-7A89F4746E16}"/>
              </a:ext>
            </a:extLst>
          </p:cNvPr>
          <p:cNvCxnSpPr/>
          <p:nvPr/>
        </p:nvCxnSpPr>
        <p:spPr>
          <a:xfrm flipV="1">
            <a:off x="3629891" y="5112327"/>
            <a:ext cx="1080654" cy="66501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02667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7A76B-10D1-BDDF-B487-5967FE407151}"/>
              </a:ext>
            </a:extLst>
          </p:cNvPr>
          <p:cNvSpPr>
            <a:spLocks noGrp="1"/>
          </p:cNvSpPr>
          <p:nvPr>
            <p:ph type="title"/>
          </p:nvPr>
        </p:nvSpPr>
        <p:spPr/>
        <p:txBody>
          <a:bodyPr>
            <a:noAutofit/>
          </a:bodyPr>
          <a:lstStyle/>
          <a:p>
            <a:r>
              <a:rPr lang="en-US" sz="3200" dirty="0"/>
              <a:t>On a train, risk for SARS-CoV-2 infection is highest for people in close proximity (adjacent seat highest risk), as well as with increasing co-travel time</a:t>
            </a:r>
          </a:p>
        </p:txBody>
      </p:sp>
      <p:pic>
        <p:nvPicPr>
          <p:cNvPr id="5122" name="Picture 2">
            <a:extLst>
              <a:ext uri="{FF2B5EF4-FFF2-40B4-BE49-F238E27FC236}">
                <a16:creationId xmlns:a16="http://schemas.microsoft.com/office/drawing/2014/main" id="{DFB60AF3-69C7-EB28-56E4-2B4AC4F0BA9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79600" y="1829594"/>
            <a:ext cx="8432800" cy="43434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21748DB-D3BE-6892-E72B-DFCAAF265328}"/>
              </a:ext>
            </a:extLst>
          </p:cNvPr>
          <p:cNvSpPr txBox="1"/>
          <p:nvPr/>
        </p:nvSpPr>
        <p:spPr>
          <a:xfrm>
            <a:off x="3045229" y="6172994"/>
            <a:ext cx="6101542" cy="923330"/>
          </a:xfrm>
          <a:prstGeom prst="rect">
            <a:avLst/>
          </a:prstGeom>
          <a:noFill/>
        </p:spPr>
        <p:txBody>
          <a:bodyPr wrap="square">
            <a:spAutoFit/>
          </a:bodyPr>
          <a:lstStyle/>
          <a:p>
            <a:pPr algn="ctr" rtl="0">
              <a:spcBef>
                <a:spcPts val="0"/>
              </a:spcBef>
              <a:spcAft>
                <a:spcPts val="0"/>
              </a:spcAft>
            </a:pPr>
            <a:r>
              <a:rPr lang="en-US" sz="1800" b="0" i="0" u="sng" strike="noStrike" dirty="0">
                <a:solidFill>
                  <a:srgbClr val="0097A7"/>
                </a:solidFill>
                <a:effectLst/>
                <a:latin typeface="Arial" panose="020B0604020202020204" pitchFamily="34" charset="0"/>
                <a:hlinkClick r:id="rId4"/>
              </a:rPr>
              <a:t>https://doi.org/10.1093/cid/ciaa1057</a:t>
            </a:r>
            <a:r>
              <a:rPr lang="en-US" sz="1800" b="0" i="0" u="none" strike="noStrike" dirty="0">
                <a:solidFill>
                  <a:srgbClr val="000000"/>
                </a:solidFill>
                <a:effectLst/>
                <a:latin typeface="Arial" panose="020B0604020202020204" pitchFamily="34" charset="0"/>
              </a:rPr>
              <a:t> </a:t>
            </a:r>
            <a:endParaRPr lang="en-US" b="0" dirty="0">
              <a:effectLst/>
            </a:endParaRPr>
          </a:p>
          <a:p>
            <a:br>
              <a:rPr lang="en-US" dirty="0"/>
            </a:br>
            <a:endParaRPr lang="en-US" dirty="0"/>
          </a:p>
        </p:txBody>
      </p:sp>
    </p:spTree>
    <p:extLst>
      <p:ext uri="{BB962C8B-B14F-4D97-AF65-F5344CB8AC3E}">
        <p14:creationId xmlns:p14="http://schemas.microsoft.com/office/powerpoint/2010/main" val="8185690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4AA0E-C612-95E2-EFF6-FA361C540FD5}"/>
              </a:ext>
            </a:extLst>
          </p:cNvPr>
          <p:cNvSpPr>
            <a:spLocks noGrp="1"/>
          </p:cNvSpPr>
          <p:nvPr>
            <p:ph type="title"/>
          </p:nvPr>
        </p:nvSpPr>
        <p:spPr/>
        <p:txBody>
          <a:bodyPr>
            <a:normAutofit/>
          </a:bodyPr>
          <a:lstStyle/>
          <a:p>
            <a:r>
              <a:rPr lang="en-US" sz="3200" dirty="0"/>
              <a:t>Shared patient rooms: high risk setting. 12/31 (39%) exposed in shared patient room tested positive within 14 days of exposure</a:t>
            </a:r>
          </a:p>
        </p:txBody>
      </p:sp>
      <p:pic>
        <p:nvPicPr>
          <p:cNvPr id="6146" name="Picture 2">
            <a:extLst>
              <a:ext uri="{FF2B5EF4-FFF2-40B4-BE49-F238E27FC236}">
                <a16:creationId xmlns:a16="http://schemas.microsoft.com/office/drawing/2014/main" id="{EB8B7AF0-D695-4BBA-A416-FA612A36AAF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38200" y="1482437"/>
            <a:ext cx="10515600" cy="490519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5B4B9C4B-DE27-BE93-A74F-DFC04134DA7F}"/>
              </a:ext>
            </a:extLst>
          </p:cNvPr>
          <p:cNvSpPr/>
          <p:nvPr/>
        </p:nvSpPr>
        <p:spPr>
          <a:xfrm>
            <a:off x="838200" y="4959927"/>
            <a:ext cx="10515600" cy="928255"/>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70B94CF-C060-7AF1-8519-21FACD9F3CE8}"/>
              </a:ext>
            </a:extLst>
          </p:cNvPr>
          <p:cNvSpPr txBox="1"/>
          <p:nvPr/>
        </p:nvSpPr>
        <p:spPr>
          <a:xfrm>
            <a:off x="3045229" y="6387627"/>
            <a:ext cx="6101542" cy="923330"/>
          </a:xfrm>
          <a:prstGeom prst="rect">
            <a:avLst/>
          </a:prstGeom>
          <a:noFill/>
        </p:spPr>
        <p:txBody>
          <a:bodyPr wrap="square">
            <a:spAutoFit/>
          </a:bodyPr>
          <a:lstStyle/>
          <a:p>
            <a:pPr algn="ctr" rtl="0">
              <a:spcBef>
                <a:spcPts val="0"/>
              </a:spcBef>
              <a:spcAft>
                <a:spcPts val="0"/>
              </a:spcAft>
            </a:pPr>
            <a:r>
              <a:rPr lang="en-US" sz="1800" b="0" i="0" u="sng" strike="noStrike" dirty="0">
                <a:solidFill>
                  <a:srgbClr val="0097A7"/>
                </a:solidFill>
                <a:effectLst/>
                <a:latin typeface="Arial" panose="020B0604020202020204" pitchFamily="34" charset="0"/>
                <a:hlinkClick r:id="rId4"/>
              </a:rPr>
              <a:t>https://doi.org/10.1093/cid/ciab564</a:t>
            </a:r>
            <a:endParaRPr lang="en-US" b="0" dirty="0">
              <a:effectLst/>
            </a:endParaRPr>
          </a:p>
          <a:p>
            <a:br>
              <a:rPr lang="en-US" dirty="0"/>
            </a:br>
            <a:endParaRPr lang="en-US" dirty="0"/>
          </a:p>
        </p:txBody>
      </p:sp>
    </p:spTree>
    <p:extLst>
      <p:ext uri="{BB962C8B-B14F-4D97-AF65-F5344CB8AC3E}">
        <p14:creationId xmlns:p14="http://schemas.microsoft.com/office/powerpoint/2010/main" val="15946214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CE50-81B2-665C-AC30-BFB9D1FB78DA}"/>
              </a:ext>
            </a:extLst>
          </p:cNvPr>
          <p:cNvSpPr>
            <a:spLocks noGrp="1"/>
          </p:cNvSpPr>
          <p:nvPr>
            <p:ph type="title"/>
          </p:nvPr>
        </p:nvSpPr>
        <p:spPr>
          <a:xfrm>
            <a:off x="524741" y="620392"/>
            <a:ext cx="3808268" cy="5504688"/>
          </a:xfrm>
        </p:spPr>
        <p:txBody>
          <a:bodyPr>
            <a:normAutofit/>
          </a:bodyPr>
          <a:lstStyle/>
          <a:p>
            <a:r>
              <a:rPr lang="en-US" sz="5100" dirty="0">
                <a:solidFill>
                  <a:schemeClr val="bg1"/>
                </a:solidFill>
              </a:rPr>
              <a:t>Long range transmissions more likely to occur when:</a:t>
            </a:r>
          </a:p>
        </p:txBody>
      </p:sp>
      <p:graphicFrame>
        <p:nvGraphicFramePr>
          <p:cNvPr id="5" name="Content Placeholder 2">
            <a:extLst>
              <a:ext uri="{FF2B5EF4-FFF2-40B4-BE49-F238E27FC236}">
                <a16:creationId xmlns:a16="http://schemas.microsoft.com/office/drawing/2014/main" id="{B88FB44D-6CDA-4539-D9D3-4FC2D8A4CFBF}"/>
              </a:ext>
            </a:extLst>
          </p:cNvPr>
          <p:cNvGraphicFramePr>
            <a:graphicFrameLocks noGrp="1"/>
          </p:cNvGraphicFramePr>
          <p:nvPr>
            <p:ph idx="1"/>
          </p:nvPr>
        </p:nvGraphicFramePr>
        <p:xfrm>
          <a:off x="5468389"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37476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DAC2F-D07C-DCF5-E592-78317108FC3C}"/>
              </a:ext>
            </a:extLst>
          </p:cNvPr>
          <p:cNvSpPr>
            <a:spLocks noGrp="1"/>
          </p:cNvSpPr>
          <p:nvPr>
            <p:ph type="title"/>
          </p:nvPr>
        </p:nvSpPr>
        <p:spPr/>
        <p:txBody>
          <a:bodyPr>
            <a:normAutofit/>
          </a:bodyPr>
          <a:lstStyle/>
          <a:p>
            <a:r>
              <a:rPr lang="en-US" dirty="0"/>
              <a:t>Tools for Preventing Aerosol Transmission</a:t>
            </a:r>
          </a:p>
        </p:txBody>
      </p:sp>
      <p:sp>
        <p:nvSpPr>
          <p:cNvPr id="3" name="Text Placeholder 2">
            <a:extLst>
              <a:ext uri="{FF2B5EF4-FFF2-40B4-BE49-F238E27FC236}">
                <a16:creationId xmlns:a16="http://schemas.microsoft.com/office/drawing/2014/main" id="{D1571A4F-1F62-F192-3433-239957EE69DB}"/>
              </a:ext>
            </a:extLst>
          </p:cNvPr>
          <p:cNvSpPr>
            <a:spLocks noGrp="1"/>
          </p:cNvSpPr>
          <p:nvPr>
            <p:ph type="body" idx="1"/>
          </p:nvPr>
        </p:nvSpPr>
        <p:spPr/>
        <p:txBody>
          <a:bodyPr/>
          <a:lstStyle/>
          <a:p>
            <a:r>
              <a:rPr lang="en-US" dirty="0"/>
              <a:t>Dilution</a:t>
            </a:r>
          </a:p>
        </p:txBody>
      </p:sp>
      <p:sp>
        <p:nvSpPr>
          <p:cNvPr id="4" name="Content Placeholder 3">
            <a:extLst>
              <a:ext uri="{FF2B5EF4-FFF2-40B4-BE49-F238E27FC236}">
                <a16:creationId xmlns:a16="http://schemas.microsoft.com/office/drawing/2014/main" id="{A44E7285-CF8C-2147-04D8-EDA341BC12AF}"/>
              </a:ext>
            </a:extLst>
          </p:cNvPr>
          <p:cNvSpPr>
            <a:spLocks noGrp="1"/>
          </p:cNvSpPr>
          <p:nvPr>
            <p:ph sz="half" idx="2"/>
          </p:nvPr>
        </p:nvSpPr>
        <p:spPr/>
        <p:txBody>
          <a:bodyPr/>
          <a:lstStyle/>
          <a:p>
            <a:pPr fontAlgn="base"/>
            <a:r>
              <a:rPr lang="en-US" dirty="0"/>
              <a:t>Ventilation</a:t>
            </a:r>
          </a:p>
          <a:p>
            <a:pPr fontAlgn="base"/>
            <a:r>
              <a:rPr lang="en-US" dirty="0"/>
              <a:t>Distance</a:t>
            </a:r>
          </a:p>
          <a:p>
            <a:pPr fontAlgn="base"/>
            <a:r>
              <a:rPr lang="en-US" dirty="0"/>
              <a:t>Time</a:t>
            </a:r>
          </a:p>
        </p:txBody>
      </p:sp>
      <p:sp>
        <p:nvSpPr>
          <p:cNvPr id="5" name="Text Placeholder 4">
            <a:extLst>
              <a:ext uri="{FF2B5EF4-FFF2-40B4-BE49-F238E27FC236}">
                <a16:creationId xmlns:a16="http://schemas.microsoft.com/office/drawing/2014/main" id="{2957CED4-73E2-EEF3-B7FF-0B96EA163CA4}"/>
              </a:ext>
            </a:extLst>
          </p:cNvPr>
          <p:cNvSpPr>
            <a:spLocks noGrp="1"/>
          </p:cNvSpPr>
          <p:nvPr>
            <p:ph type="body" sz="quarter" idx="3"/>
          </p:nvPr>
        </p:nvSpPr>
        <p:spPr/>
        <p:txBody>
          <a:bodyPr/>
          <a:lstStyle/>
          <a:p>
            <a:r>
              <a:rPr lang="en-US" dirty="0"/>
              <a:t>Obstructing Flow</a:t>
            </a:r>
          </a:p>
        </p:txBody>
      </p:sp>
      <p:sp>
        <p:nvSpPr>
          <p:cNvPr id="6" name="Content Placeholder 5">
            <a:extLst>
              <a:ext uri="{FF2B5EF4-FFF2-40B4-BE49-F238E27FC236}">
                <a16:creationId xmlns:a16="http://schemas.microsoft.com/office/drawing/2014/main" id="{5B38826C-BA8D-DA87-6D53-89E997EC1491}"/>
              </a:ext>
            </a:extLst>
          </p:cNvPr>
          <p:cNvSpPr>
            <a:spLocks noGrp="1"/>
          </p:cNvSpPr>
          <p:nvPr>
            <p:ph sz="quarter" idx="4"/>
          </p:nvPr>
        </p:nvSpPr>
        <p:spPr/>
        <p:txBody>
          <a:bodyPr/>
          <a:lstStyle/>
          <a:p>
            <a:pPr fontAlgn="base"/>
            <a:r>
              <a:rPr lang="en-US" dirty="0"/>
              <a:t>Universal masking</a:t>
            </a:r>
          </a:p>
          <a:p>
            <a:pPr fontAlgn="base"/>
            <a:r>
              <a:rPr lang="en-US" dirty="0"/>
              <a:t>Single patient rooms</a:t>
            </a:r>
          </a:p>
        </p:txBody>
      </p:sp>
      <p:pic>
        <p:nvPicPr>
          <p:cNvPr id="8194" name="Picture 2">
            <a:extLst>
              <a:ext uri="{FF2B5EF4-FFF2-40B4-BE49-F238E27FC236}">
                <a16:creationId xmlns:a16="http://schemas.microsoft.com/office/drawing/2014/main" id="{ACED3B2F-2777-28CC-D84F-9BB8E56E64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26659" y="3690248"/>
            <a:ext cx="3325553" cy="2973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97704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7870-0884-AD49-900F-AC1F5133FD33}"/>
              </a:ext>
            </a:extLst>
          </p:cNvPr>
          <p:cNvSpPr>
            <a:spLocks noGrp="1"/>
          </p:cNvSpPr>
          <p:nvPr>
            <p:ph type="title"/>
          </p:nvPr>
        </p:nvSpPr>
        <p:spPr/>
        <p:txBody>
          <a:bodyPr/>
          <a:lstStyle/>
          <a:p>
            <a:r>
              <a:rPr lang="en-US" dirty="0"/>
              <a:t>Diagnostics</a:t>
            </a:r>
          </a:p>
        </p:txBody>
      </p:sp>
      <p:sp>
        <p:nvSpPr>
          <p:cNvPr id="3" name="Text Placeholder 2">
            <a:extLst>
              <a:ext uri="{FF2B5EF4-FFF2-40B4-BE49-F238E27FC236}">
                <a16:creationId xmlns:a16="http://schemas.microsoft.com/office/drawing/2014/main" id="{16EC6D40-7BB1-5A4F-BB88-2BA3E58A00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2322708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7BEE6-6FB6-9547-80ED-AEF2B848233B}"/>
              </a:ext>
            </a:extLst>
          </p:cNvPr>
          <p:cNvSpPr>
            <a:spLocks noGrp="1"/>
          </p:cNvSpPr>
          <p:nvPr>
            <p:ph type="title"/>
          </p:nvPr>
        </p:nvSpPr>
        <p:spPr/>
        <p:txBody>
          <a:bodyPr/>
          <a:lstStyle/>
          <a:p>
            <a:r>
              <a:rPr lang="en-US" dirty="0"/>
              <a:t>Diagnosis: PCR</a:t>
            </a:r>
          </a:p>
        </p:txBody>
      </p:sp>
      <p:sp>
        <p:nvSpPr>
          <p:cNvPr id="4" name="Content Placeholder 3">
            <a:extLst>
              <a:ext uri="{FF2B5EF4-FFF2-40B4-BE49-F238E27FC236}">
                <a16:creationId xmlns:a16="http://schemas.microsoft.com/office/drawing/2014/main" id="{4D3961F5-142D-C040-97D3-9E74F0359495}"/>
              </a:ext>
            </a:extLst>
          </p:cNvPr>
          <p:cNvSpPr>
            <a:spLocks noGrp="1"/>
          </p:cNvSpPr>
          <p:nvPr>
            <p:ph sz="half" idx="1"/>
          </p:nvPr>
        </p:nvSpPr>
        <p:spPr/>
        <p:txBody>
          <a:bodyPr>
            <a:normAutofit lnSpcReduction="10000"/>
          </a:bodyPr>
          <a:lstStyle/>
          <a:p>
            <a:r>
              <a:rPr lang="en-US" dirty="0"/>
              <a:t>PCR testing looks directly for viral genetic material (RNA)</a:t>
            </a:r>
          </a:p>
          <a:p>
            <a:r>
              <a:rPr lang="en-US" dirty="0"/>
              <a:t>The most common site tested is the nasopharynx</a:t>
            </a:r>
          </a:p>
          <a:p>
            <a:r>
              <a:rPr lang="en-US" dirty="0"/>
              <a:t>Viral RNA detected does not necessarily indicate presence of infectious virus</a:t>
            </a:r>
          </a:p>
          <a:p>
            <a:r>
              <a:rPr lang="en-US" dirty="0"/>
              <a:t>Pre-omicron viral load peaked just before or around time of symptom onset, likely later in omicron</a:t>
            </a:r>
          </a:p>
        </p:txBody>
      </p:sp>
      <p:pic>
        <p:nvPicPr>
          <p:cNvPr id="7" name="Content Placeholder 6">
            <a:extLst>
              <a:ext uri="{FF2B5EF4-FFF2-40B4-BE49-F238E27FC236}">
                <a16:creationId xmlns:a16="http://schemas.microsoft.com/office/drawing/2014/main" id="{666800F4-CBF2-4D44-82D3-B13FA2EDDD80}"/>
              </a:ext>
            </a:extLst>
          </p:cNvPr>
          <p:cNvPicPr>
            <a:picLocks noGrp="1" noChangeAspect="1"/>
          </p:cNvPicPr>
          <p:nvPr>
            <p:ph sz="half" idx="2"/>
          </p:nvPr>
        </p:nvPicPr>
        <p:blipFill>
          <a:blip r:embed="rId3"/>
          <a:stretch>
            <a:fillRect/>
          </a:stretch>
        </p:blipFill>
        <p:spPr>
          <a:xfrm>
            <a:off x="6197600" y="2121694"/>
            <a:ext cx="5130800" cy="3759200"/>
          </a:xfrm>
        </p:spPr>
      </p:pic>
      <p:sp>
        <p:nvSpPr>
          <p:cNvPr id="8" name="TextBox 7">
            <a:extLst>
              <a:ext uri="{FF2B5EF4-FFF2-40B4-BE49-F238E27FC236}">
                <a16:creationId xmlns:a16="http://schemas.microsoft.com/office/drawing/2014/main" id="{51C5B7DB-FF52-7F4B-AA8C-50B7B7407C73}"/>
              </a:ext>
            </a:extLst>
          </p:cNvPr>
          <p:cNvSpPr txBox="1"/>
          <p:nvPr/>
        </p:nvSpPr>
        <p:spPr>
          <a:xfrm>
            <a:off x="6861325" y="6185098"/>
            <a:ext cx="3803349" cy="307777"/>
          </a:xfrm>
          <a:prstGeom prst="rect">
            <a:avLst/>
          </a:prstGeom>
          <a:noFill/>
        </p:spPr>
        <p:txBody>
          <a:bodyPr wrap="none" rtlCol="0">
            <a:spAutoFit/>
          </a:bodyPr>
          <a:lstStyle/>
          <a:p>
            <a:r>
              <a:rPr lang="en-US" sz="1400" dirty="0"/>
              <a:t>To Lancet ID doi 10.1016/S1473-3099(20)30196-1</a:t>
            </a:r>
          </a:p>
        </p:txBody>
      </p:sp>
    </p:spTree>
    <p:extLst>
      <p:ext uri="{BB962C8B-B14F-4D97-AF65-F5344CB8AC3E}">
        <p14:creationId xmlns:p14="http://schemas.microsoft.com/office/powerpoint/2010/main" val="4140754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792FA0-791E-584F-9DF0-967C21460ADF}"/>
              </a:ext>
            </a:extLst>
          </p:cNvPr>
          <p:cNvSpPr>
            <a:spLocks noGrp="1"/>
          </p:cNvSpPr>
          <p:nvPr>
            <p:ph type="title"/>
          </p:nvPr>
        </p:nvSpPr>
        <p:spPr/>
        <p:txBody>
          <a:bodyPr/>
          <a:lstStyle/>
          <a:p>
            <a:r>
              <a:rPr lang="en-US" dirty="0"/>
              <a:t>Seasonal variation in </a:t>
            </a:r>
            <a:r>
              <a:rPr lang="en-US" dirty="0" err="1"/>
              <a:t>HCoV</a:t>
            </a:r>
            <a:r>
              <a:rPr lang="en-US" dirty="0"/>
              <a:t> infection well described</a:t>
            </a:r>
          </a:p>
        </p:txBody>
      </p:sp>
      <p:sp>
        <p:nvSpPr>
          <p:cNvPr id="5" name="Content Placeholder 4">
            <a:extLst>
              <a:ext uri="{FF2B5EF4-FFF2-40B4-BE49-F238E27FC236}">
                <a16:creationId xmlns:a16="http://schemas.microsoft.com/office/drawing/2014/main" id="{7CDB8A50-9864-1446-98FF-4DBA62D861DE}"/>
              </a:ext>
            </a:extLst>
          </p:cNvPr>
          <p:cNvSpPr>
            <a:spLocks noGrp="1"/>
          </p:cNvSpPr>
          <p:nvPr>
            <p:ph sz="half" idx="1"/>
          </p:nvPr>
        </p:nvSpPr>
        <p:spPr/>
        <p:txBody>
          <a:bodyPr/>
          <a:lstStyle/>
          <a:p>
            <a:r>
              <a:rPr lang="en-US" dirty="0"/>
              <a:t>Highest case numbers in January, February, March</a:t>
            </a:r>
          </a:p>
          <a:p>
            <a:r>
              <a:rPr lang="en-US" dirty="0"/>
              <a:t>No specific treatments for these infections</a:t>
            </a:r>
          </a:p>
          <a:p>
            <a:r>
              <a:rPr lang="en-US" dirty="0"/>
              <a:t>Reinfections were common starting around 6 months after prior infection</a:t>
            </a:r>
          </a:p>
        </p:txBody>
      </p:sp>
      <p:pic>
        <p:nvPicPr>
          <p:cNvPr id="8" name="Content Placeholder 7" descr="Chart, line chart&#10;&#10;Description automatically generated">
            <a:extLst>
              <a:ext uri="{FF2B5EF4-FFF2-40B4-BE49-F238E27FC236}">
                <a16:creationId xmlns:a16="http://schemas.microsoft.com/office/drawing/2014/main" id="{655A4FC6-9567-1041-93A8-5E8885401875}"/>
              </a:ext>
            </a:extLst>
          </p:cNvPr>
          <p:cNvPicPr>
            <a:picLocks noGrp="1" noChangeAspect="1"/>
          </p:cNvPicPr>
          <p:nvPr>
            <p:ph sz="half" idx="2"/>
          </p:nvPr>
        </p:nvPicPr>
        <p:blipFill>
          <a:blip r:embed="rId2"/>
          <a:stretch>
            <a:fillRect/>
          </a:stretch>
        </p:blipFill>
        <p:spPr>
          <a:xfrm>
            <a:off x="6172200" y="1988731"/>
            <a:ext cx="5181600" cy="4025126"/>
          </a:xfrm>
        </p:spPr>
      </p:pic>
      <p:sp>
        <p:nvSpPr>
          <p:cNvPr id="9" name="TextBox 8">
            <a:extLst>
              <a:ext uri="{FF2B5EF4-FFF2-40B4-BE49-F238E27FC236}">
                <a16:creationId xmlns:a16="http://schemas.microsoft.com/office/drawing/2014/main" id="{E23F557B-0AB7-7344-AC15-7AEBF67EC9C8}"/>
              </a:ext>
            </a:extLst>
          </p:cNvPr>
          <p:cNvSpPr txBox="1"/>
          <p:nvPr/>
        </p:nvSpPr>
        <p:spPr>
          <a:xfrm>
            <a:off x="6458202" y="6308209"/>
            <a:ext cx="4609595" cy="369332"/>
          </a:xfrm>
          <a:prstGeom prst="rect">
            <a:avLst/>
          </a:prstGeom>
          <a:noFill/>
        </p:spPr>
        <p:txBody>
          <a:bodyPr wrap="none" rtlCol="0">
            <a:spAutoFit/>
          </a:bodyPr>
          <a:lstStyle/>
          <a:p>
            <a:r>
              <a:rPr lang="en-US" dirty="0"/>
              <a:t>Park et al OFID 2020 </a:t>
            </a:r>
            <a:r>
              <a:rPr lang="en-US" dirty="0" err="1"/>
              <a:t>doi</a:t>
            </a:r>
            <a:r>
              <a:rPr lang="en-US" dirty="0"/>
              <a:t>: 10.1093/</a:t>
            </a:r>
            <a:r>
              <a:rPr lang="en-US" dirty="0" err="1"/>
              <a:t>ofid</a:t>
            </a:r>
            <a:r>
              <a:rPr lang="en-US" dirty="0"/>
              <a:t>/ofaa443</a:t>
            </a:r>
          </a:p>
        </p:txBody>
      </p:sp>
      <p:sp>
        <p:nvSpPr>
          <p:cNvPr id="3" name="TextBox 2">
            <a:extLst>
              <a:ext uri="{FF2B5EF4-FFF2-40B4-BE49-F238E27FC236}">
                <a16:creationId xmlns:a16="http://schemas.microsoft.com/office/drawing/2014/main" id="{C24EA601-86EC-01A3-C7F0-19FAAD12C67B}"/>
              </a:ext>
            </a:extLst>
          </p:cNvPr>
          <p:cNvSpPr txBox="1"/>
          <p:nvPr/>
        </p:nvSpPr>
        <p:spPr>
          <a:xfrm>
            <a:off x="381000" y="6151840"/>
            <a:ext cx="6096000" cy="646331"/>
          </a:xfrm>
          <a:prstGeom prst="rect">
            <a:avLst/>
          </a:prstGeom>
          <a:noFill/>
        </p:spPr>
        <p:txBody>
          <a:bodyPr wrap="square">
            <a:spAutoFit/>
          </a:bodyPr>
          <a:lstStyle/>
          <a:p>
            <a:r>
              <a:rPr lang="en-US" dirty="0" err="1"/>
              <a:t>Edridge</a:t>
            </a:r>
            <a:r>
              <a:rPr lang="en-US" dirty="0"/>
              <a:t> et al Nature Medicine 2020 </a:t>
            </a:r>
            <a:r>
              <a:rPr lang="en-US" dirty="0" err="1"/>
              <a:t>doi</a:t>
            </a:r>
            <a:r>
              <a:rPr lang="en-US" dirty="0"/>
              <a:t>: 10.1038/s41591-020-1083-1</a:t>
            </a:r>
          </a:p>
        </p:txBody>
      </p:sp>
    </p:spTree>
    <p:extLst>
      <p:ext uri="{BB962C8B-B14F-4D97-AF65-F5344CB8AC3E}">
        <p14:creationId xmlns:p14="http://schemas.microsoft.com/office/powerpoint/2010/main" val="4184912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8BA8-15FE-8B40-AFF5-BD844FC23958}"/>
              </a:ext>
            </a:extLst>
          </p:cNvPr>
          <p:cNvSpPr>
            <a:spLocks noGrp="1"/>
          </p:cNvSpPr>
          <p:nvPr>
            <p:ph type="title"/>
          </p:nvPr>
        </p:nvSpPr>
        <p:spPr/>
        <p:txBody>
          <a:bodyPr/>
          <a:lstStyle/>
          <a:p>
            <a:r>
              <a:rPr lang="en-US" dirty="0"/>
              <a:t>PCR testing is quite good, but timing of testing is critically important</a:t>
            </a:r>
          </a:p>
        </p:txBody>
      </p:sp>
      <p:sp>
        <p:nvSpPr>
          <p:cNvPr id="4" name="Content Placeholder 3">
            <a:extLst>
              <a:ext uri="{FF2B5EF4-FFF2-40B4-BE49-F238E27FC236}">
                <a16:creationId xmlns:a16="http://schemas.microsoft.com/office/drawing/2014/main" id="{7AD0A365-CCC8-3F49-B86C-477A76774E4D}"/>
              </a:ext>
            </a:extLst>
          </p:cNvPr>
          <p:cNvSpPr>
            <a:spLocks noGrp="1"/>
          </p:cNvSpPr>
          <p:nvPr>
            <p:ph sz="half" idx="1"/>
          </p:nvPr>
        </p:nvSpPr>
        <p:spPr/>
        <p:txBody>
          <a:bodyPr>
            <a:normAutofit fontScale="92500"/>
          </a:bodyPr>
          <a:lstStyle/>
          <a:p>
            <a:r>
              <a:rPr lang="en-US" dirty="0"/>
              <a:t>Testing too early after exposure can yield a “false negative” result</a:t>
            </a:r>
          </a:p>
          <a:p>
            <a:r>
              <a:rPr lang="en-US" dirty="0"/>
              <a:t>Fewest “false negatives” are seen in the period from the time of symptom onset to about a week after onset of symptoms</a:t>
            </a:r>
          </a:p>
          <a:p>
            <a:r>
              <a:rPr lang="en-US" dirty="0"/>
              <a:t>Unless early onset of symptoms, should not test before day 4 after exposure (and if negative would need a repeat later for confirmation)</a:t>
            </a:r>
          </a:p>
        </p:txBody>
      </p:sp>
      <p:pic>
        <p:nvPicPr>
          <p:cNvPr id="7" name="Content Placeholder 6" descr="Chart&#10;&#10;Description automatically generated with medium confidence">
            <a:extLst>
              <a:ext uri="{FF2B5EF4-FFF2-40B4-BE49-F238E27FC236}">
                <a16:creationId xmlns:a16="http://schemas.microsoft.com/office/drawing/2014/main" id="{6DCD48A3-47F8-2346-8557-8A4929F7B063}"/>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230967"/>
            <a:ext cx="5181600" cy="3540654"/>
          </a:xfrm>
        </p:spPr>
      </p:pic>
      <p:sp>
        <p:nvSpPr>
          <p:cNvPr id="8" name="TextBox 7">
            <a:extLst>
              <a:ext uri="{FF2B5EF4-FFF2-40B4-BE49-F238E27FC236}">
                <a16:creationId xmlns:a16="http://schemas.microsoft.com/office/drawing/2014/main" id="{05D1F480-CC87-B149-B5B6-77351F66B9A2}"/>
              </a:ext>
            </a:extLst>
          </p:cNvPr>
          <p:cNvSpPr txBox="1"/>
          <p:nvPr/>
        </p:nvSpPr>
        <p:spPr>
          <a:xfrm>
            <a:off x="6617797" y="6191665"/>
            <a:ext cx="4290405" cy="369332"/>
          </a:xfrm>
          <a:prstGeom prst="rect">
            <a:avLst/>
          </a:prstGeom>
          <a:noFill/>
        </p:spPr>
        <p:txBody>
          <a:bodyPr wrap="none" rtlCol="0">
            <a:spAutoFit/>
          </a:bodyPr>
          <a:lstStyle/>
          <a:p>
            <a:r>
              <a:rPr lang="en-US" dirty="0" err="1"/>
              <a:t>Kucirka</a:t>
            </a:r>
            <a:r>
              <a:rPr lang="en-US" dirty="0"/>
              <a:t> Annals 2020 </a:t>
            </a:r>
            <a:r>
              <a:rPr lang="en-US" dirty="0" err="1"/>
              <a:t>doi</a:t>
            </a:r>
            <a:r>
              <a:rPr lang="en-US" dirty="0"/>
              <a:t> 10.7326/M20-1495</a:t>
            </a:r>
          </a:p>
        </p:txBody>
      </p:sp>
    </p:spTree>
    <p:extLst>
      <p:ext uri="{BB962C8B-B14F-4D97-AF65-F5344CB8AC3E}">
        <p14:creationId xmlns:p14="http://schemas.microsoft.com/office/powerpoint/2010/main" val="808055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2C152-40E1-5C4D-A948-34C3146A2E90}"/>
              </a:ext>
            </a:extLst>
          </p:cNvPr>
          <p:cNvSpPr>
            <a:spLocks noGrp="1"/>
          </p:cNvSpPr>
          <p:nvPr>
            <p:ph type="title"/>
          </p:nvPr>
        </p:nvSpPr>
        <p:spPr>
          <a:xfrm>
            <a:off x="838200" y="365125"/>
            <a:ext cx="10515600" cy="3063875"/>
          </a:xfrm>
        </p:spPr>
        <p:txBody>
          <a:bodyPr>
            <a:normAutofit fontScale="90000"/>
          </a:bodyPr>
          <a:lstStyle/>
          <a:p>
            <a:r>
              <a:rPr lang="en-US" dirty="0"/>
              <a:t>A positive test can indicate:</a:t>
            </a:r>
            <a:br>
              <a:rPr lang="en-US" dirty="0"/>
            </a:br>
            <a:r>
              <a:rPr lang="en-US" dirty="0"/>
              <a:t>	- true active infection</a:t>
            </a:r>
            <a:br>
              <a:rPr lang="en-US" dirty="0"/>
            </a:br>
            <a:r>
              <a:rPr lang="en-US" dirty="0"/>
              <a:t>	- not significant result (either from prolonged 	RNA shedding or a true false positive, </a:t>
            </a:r>
            <a:r>
              <a:rPr lang="en-US" dirty="0" err="1"/>
              <a:t>ie</a:t>
            </a:r>
            <a:r>
              <a:rPr lang="en-US" dirty="0"/>
              <a:t> from 	lab error)</a:t>
            </a:r>
          </a:p>
        </p:txBody>
      </p:sp>
      <p:pic>
        <p:nvPicPr>
          <p:cNvPr id="5" name="Content Placeholder 4" descr="A picture containing line chart&#10;&#10;Description automatically generated">
            <a:extLst>
              <a:ext uri="{FF2B5EF4-FFF2-40B4-BE49-F238E27FC236}">
                <a16:creationId xmlns:a16="http://schemas.microsoft.com/office/drawing/2014/main" id="{1852C4FE-40C8-5946-B021-B3D087812ECB}"/>
              </a:ext>
            </a:extLst>
          </p:cNvPr>
          <p:cNvPicPr>
            <a:picLocks noGrp="1" noChangeAspect="1"/>
          </p:cNvPicPr>
          <p:nvPr>
            <p:ph idx="1"/>
          </p:nvPr>
        </p:nvPicPr>
        <p:blipFill>
          <a:blip r:embed="rId3"/>
          <a:stretch>
            <a:fillRect/>
          </a:stretch>
        </p:blipFill>
        <p:spPr>
          <a:xfrm>
            <a:off x="2381250" y="3429000"/>
            <a:ext cx="7429500" cy="2679700"/>
          </a:xfrm>
        </p:spPr>
      </p:pic>
      <p:sp>
        <p:nvSpPr>
          <p:cNvPr id="6" name="TextBox 5">
            <a:extLst>
              <a:ext uri="{FF2B5EF4-FFF2-40B4-BE49-F238E27FC236}">
                <a16:creationId xmlns:a16="http://schemas.microsoft.com/office/drawing/2014/main" id="{50AE4206-9195-974C-910A-5448D58F1F94}"/>
              </a:ext>
            </a:extLst>
          </p:cNvPr>
          <p:cNvSpPr txBox="1"/>
          <p:nvPr/>
        </p:nvSpPr>
        <p:spPr>
          <a:xfrm>
            <a:off x="2593342" y="6308209"/>
            <a:ext cx="7005316" cy="369332"/>
          </a:xfrm>
          <a:prstGeom prst="rect">
            <a:avLst/>
          </a:prstGeom>
          <a:noFill/>
        </p:spPr>
        <p:txBody>
          <a:bodyPr wrap="none" rtlCol="0">
            <a:spAutoFit/>
          </a:bodyPr>
          <a:lstStyle/>
          <a:p>
            <a:r>
              <a:rPr lang="en-US" dirty="0"/>
              <a:t>Mercer Nature Reviews Genetics 2021 </a:t>
            </a:r>
            <a:r>
              <a:rPr lang="en-US" dirty="0" err="1"/>
              <a:t>doi</a:t>
            </a:r>
            <a:r>
              <a:rPr lang="en-US" dirty="0"/>
              <a:t> 10.1038/s41576-021-00360-w</a:t>
            </a:r>
          </a:p>
        </p:txBody>
      </p:sp>
    </p:spTree>
    <p:extLst>
      <p:ext uri="{BB962C8B-B14F-4D97-AF65-F5344CB8AC3E}">
        <p14:creationId xmlns:p14="http://schemas.microsoft.com/office/powerpoint/2010/main" val="4375929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B47E2-3CC5-0E4E-8110-3D4B48509E73}"/>
              </a:ext>
            </a:extLst>
          </p:cNvPr>
          <p:cNvSpPr>
            <a:spLocks noGrp="1"/>
          </p:cNvSpPr>
          <p:nvPr>
            <p:ph type="title"/>
          </p:nvPr>
        </p:nvSpPr>
        <p:spPr/>
        <p:txBody>
          <a:bodyPr>
            <a:normAutofit/>
          </a:bodyPr>
          <a:lstStyle/>
          <a:p>
            <a:r>
              <a:rPr lang="en-US" dirty="0"/>
              <a:t>Prolonged PCR positivity common in mild and severe cases; longer shedding in severe cases</a:t>
            </a:r>
          </a:p>
        </p:txBody>
      </p:sp>
      <p:pic>
        <p:nvPicPr>
          <p:cNvPr id="12" name="Content Placeholder 11" descr="A close up of a map&#10;&#10;Description automatically generated">
            <a:extLst>
              <a:ext uri="{FF2B5EF4-FFF2-40B4-BE49-F238E27FC236}">
                <a16:creationId xmlns:a16="http://schemas.microsoft.com/office/drawing/2014/main" id="{05E927A4-FE7A-C44A-8DE7-B3F68A456214}"/>
              </a:ext>
            </a:extLst>
          </p:cNvPr>
          <p:cNvPicPr>
            <a:picLocks noGrp="1" noChangeAspect="1"/>
          </p:cNvPicPr>
          <p:nvPr>
            <p:ph sz="half" idx="1"/>
          </p:nvPr>
        </p:nvPicPr>
        <p:blipFill>
          <a:blip r:embed="rId3"/>
          <a:stretch>
            <a:fillRect/>
          </a:stretch>
        </p:blipFill>
        <p:spPr>
          <a:xfrm>
            <a:off x="3428999" y="1750454"/>
            <a:ext cx="5181600" cy="2247440"/>
          </a:xfrm>
        </p:spPr>
      </p:pic>
      <p:pic>
        <p:nvPicPr>
          <p:cNvPr id="14" name="Content Placeholder 13" descr="A close up of a map&#10;&#10;Description automatically generated">
            <a:extLst>
              <a:ext uri="{FF2B5EF4-FFF2-40B4-BE49-F238E27FC236}">
                <a16:creationId xmlns:a16="http://schemas.microsoft.com/office/drawing/2014/main" id="{19C78894-5AFB-264D-A614-2147A2BA489D}"/>
              </a:ext>
            </a:extLst>
          </p:cNvPr>
          <p:cNvPicPr>
            <a:picLocks noGrp="1" noChangeAspect="1"/>
          </p:cNvPicPr>
          <p:nvPr>
            <p:ph sz="half" idx="2"/>
          </p:nvPr>
        </p:nvPicPr>
        <p:blipFill>
          <a:blip r:embed="rId4"/>
          <a:stretch>
            <a:fillRect/>
          </a:stretch>
        </p:blipFill>
        <p:spPr>
          <a:xfrm>
            <a:off x="2441949" y="3997894"/>
            <a:ext cx="8004037" cy="2247439"/>
          </a:xfrm>
        </p:spPr>
      </p:pic>
      <p:sp>
        <p:nvSpPr>
          <p:cNvPr id="6" name="TextBox 5">
            <a:extLst>
              <a:ext uri="{FF2B5EF4-FFF2-40B4-BE49-F238E27FC236}">
                <a16:creationId xmlns:a16="http://schemas.microsoft.com/office/drawing/2014/main" id="{3BEE76B2-7660-BB44-8720-92628027E501}"/>
              </a:ext>
            </a:extLst>
          </p:cNvPr>
          <p:cNvSpPr txBox="1"/>
          <p:nvPr/>
        </p:nvSpPr>
        <p:spPr>
          <a:xfrm>
            <a:off x="4320917" y="6231265"/>
            <a:ext cx="3814442" cy="523220"/>
          </a:xfrm>
          <a:prstGeom prst="rect">
            <a:avLst/>
          </a:prstGeom>
          <a:noFill/>
        </p:spPr>
        <p:txBody>
          <a:bodyPr wrap="none" rtlCol="0">
            <a:spAutoFit/>
          </a:bodyPr>
          <a:lstStyle/>
          <a:p>
            <a:r>
              <a:rPr lang="en-US" sz="1400" dirty="0"/>
              <a:t>He Nature 2020 doi 10.1038/s41591-020-0869-5 </a:t>
            </a:r>
          </a:p>
          <a:p>
            <a:r>
              <a:rPr lang="en-US" sz="1400" dirty="0"/>
              <a:t>Sun EID 2020 doi 10.3201/eid2608.201097</a:t>
            </a:r>
          </a:p>
        </p:txBody>
      </p:sp>
    </p:spTree>
    <p:extLst>
      <p:ext uri="{BB962C8B-B14F-4D97-AF65-F5344CB8AC3E}">
        <p14:creationId xmlns:p14="http://schemas.microsoft.com/office/powerpoint/2010/main" val="226155826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1FBEB-9356-A84D-8FF3-D971498DCA37}"/>
              </a:ext>
            </a:extLst>
          </p:cNvPr>
          <p:cNvSpPr>
            <a:spLocks noGrp="1"/>
          </p:cNvSpPr>
          <p:nvPr>
            <p:ph type="title"/>
          </p:nvPr>
        </p:nvSpPr>
        <p:spPr/>
        <p:txBody>
          <a:bodyPr/>
          <a:lstStyle/>
          <a:p>
            <a:r>
              <a:rPr lang="en-US" dirty="0"/>
              <a:t>Diagnosis: antibodies</a:t>
            </a:r>
          </a:p>
        </p:txBody>
      </p:sp>
      <p:sp>
        <p:nvSpPr>
          <p:cNvPr id="4" name="Content Placeholder 3">
            <a:extLst>
              <a:ext uri="{FF2B5EF4-FFF2-40B4-BE49-F238E27FC236}">
                <a16:creationId xmlns:a16="http://schemas.microsoft.com/office/drawing/2014/main" id="{ECF161ED-0CE3-9F41-B80F-590C83D6E52B}"/>
              </a:ext>
            </a:extLst>
          </p:cNvPr>
          <p:cNvSpPr>
            <a:spLocks noGrp="1"/>
          </p:cNvSpPr>
          <p:nvPr>
            <p:ph sz="half" idx="1"/>
          </p:nvPr>
        </p:nvSpPr>
        <p:spPr/>
        <p:txBody>
          <a:bodyPr>
            <a:normAutofit/>
          </a:bodyPr>
          <a:lstStyle/>
          <a:p>
            <a:r>
              <a:rPr lang="en-US" dirty="0"/>
              <a:t>Antibodies are the host’s response to the virus</a:t>
            </a:r>
          </a:p>
          <a:p>
            <a:r>
              <a:rPr lang="en-US" dirty="0"/>
              <a:t>90% have antibodies by day 10 after symptom onset</a:t>
            </a:r>
          </a:p>
          <a:p>
            <a:r>
              <a:rPr lang="en-US" dirty="0"/>
              <a:t>People with severe illness have delayed antibody response</a:t>
            </a:r>
          </a:p>
        </p:txBody>
      </p:sp>
      <p:sp>
        <p:nvSpPr>
          <p:cNvPr id="3" name="TextBox 2">
            <a:extLst>
              <a:ext uri="{FF2B5EF4-FFF2-40B4-BE49-F238E27FC236}">
                <a16:creationId xmlns:a16="http://schemas.microsoft.com/office/drawing/2014/main" id="{7DBB2B7C-0663-8F43-9F80-7CCB5E0B70C7}"/>
              </a:ext>
            </a:extLst>
          </p:cNvPr>
          <p:cNvSpPr txBox="1"/>
          <p:nvPr/>
        </p:nvSpPr>
        <p:spPr>
          <a:xfrm>
            <a:off x="6529615" y="5056985"/>
            <a:ext cx="4598310" cy="738664"/>
          </a:xfrm>
          <a:prstGeom prst="rect">
            <a:avLst/>
          </a:prstGeom>
          <a:noFill/>
        </p:spPr>
        <p:txBody>
          <a:bodyPr wrap="none" rtlCol="0">
            <a:spAutoFit/>
          </a:bodyPr>
          <a:lstStyle/>
          <a:p>
            <a:r>
              <a:rPr lang="en-US" sz="1400" dirty="0"/>
              <a:t>Long Nature Medicine 2020 </a:t>
            </a:r>
            <a:r>
              <a:rPr lang="en-US" sz="1400" dirty="0" err="1"/>
              <a:t>doi</a:t>
            </a:r>
            <a:r>
              <a:rPr lang="en-US" sz="1400" dirty="0"/>
              <a:t> 10.1038/s41591-020-0897-1</a:t>
            </a:r>
          </a:p>
          <a:p>
            <a:endParaRPr lang="en-US" sz="1400" dirty="0"/>
          </a:p>
          <a:p>
            <a:r>
              <a:rPr lang="en-US" sz="1400" dirty="0" err="1"/>
              <a:t>Sette</a:t>
            </a:r>
            <a:r>
              <a:rPr lang="en-US" sz="1400" dirty="0"/>
              <a:t> Cell 2021 </a:t>
            </a:r>
            <a:r>
              <a:rPr lang="en-US" sz="1400" dirty="0" err="1"/>
              <a:t>doi</a:t>
            </a:r>
            <a:r>
              <a:rPr lang="en-US" sz="1400" dirty="0"/>
              <a:t> 10.1016/j.cell.2021.01.007 </a:t>
            </a:r>
          </a:p>
        </p:txBody>
      </p:sp>
      <p:pic>
        <p:nvPicPr>
          <p:cNvPr id="10" name="Content Placeholder 9" descr="Chart&#10;&#10;Description automatically generated">
            <a:extLst>
              <a:ext uri="{FF2B5EF4-FFF2-40B4-BE49-F238E27FC236}">
                <a16:creationId xmlns:a16="http://schemas.microsoft.com/office/drawing/2014/main" id="{0672A7E5-9B71-0741-8EA3-E2DA05508D7F}"/>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237970" y="1604169"/>
            <a:ext cx="5181600" cy="3133060"/>
          </a:xfrm>
        </p:spPr>
      </p:pic>
    </p:spTree>
    <p:extLst>
      <p:ext uri="{BB962C8B-B14F-4D97-AF65-F5344CB8AC3E}">
        <p14:creationId xmlns:p14="http://schemas.microsoft.com/office/powerpoint/2010/main" val="2049003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209227-F60E-9B4D-90E1-551A738EDBD1}"/>
              </a:ext>
            </a:extLst>
          </p:cNvPr>
          <p:cNvSpPr>
            <a:spLocks noGrp="1"/>
          </p:cNvSpPr>
          <p:nvPr>
            <p:ph type="title"/>
          </p:nvPr>
        </p:nvSpPr>
        <p:spPr/>
        <p:txBody>
          <a:bodyPr/>
          <a:lstStyle/>
          <a:p>
            <a:r>
              <a:rPr lang="en-US" dirty="0"/>
              <a:t>Antibodies after vaccination</a:t>
            </a:r>
          </a:p>
        </p:txBody>
      </p:sp>
      <p:sp>
        <p:nvSpPr>
          <p:cNvPr id="3" name="Content Placeholder 2">
            <a:extLst>
              <a:ext uri="{FF2B5EF4-FFF2-40B4-BE49-F238E27FC236}">
                <a16:creationId xmlns:a16="http://schemas.microsoft.com/office/drawing/2014/main" id="{D9F051E4-A663-6445-879D-27ECC62B82F6}"/>
              </a:ext>
            </a:extLst>
          </p:cNvPr>
          <p:cNvSpPr>
            <a:spLocks noGrp="1"/>
          </p:cNvSpPr>
          <p:nvPr>
            <p:ph sz="half" idx="1"/>
          </p:nvPr>
        </p:nvSpPr>
        <p:spPr/>
        <p:txBody>
          <a:bodyPr>
            <a:normAutofit/>
          </a:bodyPr>
          <a:lstStyle/>
          <a:p>
            <a:r>
              <a:rPr lang="en-US" dirty="0"/>
              <a:t>Antibody assays are typically either to the nucleocapsid protein or the spike protein</a:t>
            </a:r>
          </a:p>
          <a:p>
            <a:pPr lvl="1"/>
            <a:r>
              <a:rPr lang="en-US" dirty="0"/>
              <a:t>If prior infection both are likely to be positive</a:t>
            </a:r>
          </a:p>
          <a:p>
            <a:pPr lvl="1"/>
            <a:r>
              <a:rPr lang="en-US" dirty="0"/>
              <a:t>If history of vaccination without prior infection, only anti-spike antibody will be positive</a:t>
            </a:r>
          </a:p>
        </p:txBody>
      </p:sp>
      <p:pic>
        <p:nvPicPr>
          <p:cNvPr id="6" name="Content Placeholder 5" descr="Chart, scatter chart&#10;&#10;Description automatically generated">
            <a:extLst>
              <a:ext uri="{FF2B5EF4-FFF2-40B4-BE49-F238E27FC236}">
                <a16:creationId xmlns:a16="http://schemas.microsoft.com/office/drawing/2014/main" id="{CB0AF54B-FF68-424F-A6A9-3A6F628B1A64}"/>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6172200" y="2112632"/>
            <a:ext cx="5181600" cy="3777324"/>
          </a:xfrm>
        </p:spPr>
      </p:pic>
      <p:sp>
        <p:nvSpPr>
          <p:cNvPr id="7" name="TextBox 6">
            <a:extLst>
              <a:ext uri="{FF2B5EF4-FFF2-40B4-BE49-F238E27FC236}">
                <a16:creationId xmlns:a16="http://schemas.microsoft.com/office/drawing/2014/main" id="{AF6BFD3C-2B45-534D-BD6E-E744B3020AF7}"/>
              </a:ext>
            </a:extLst>
          </p:cNvPr>
          <p:cNvSpPr txBox="1"/>
          <p:nvPr/>
        </p:nvSpPr>
        <p:spPr>
          <a:xfrm>
            <a:off x="5645928" y="6176963"/>
            <a:ext cx="6234143" cy="369332"/>
          </a:xfrm>
          <a:prstGeom prst="rect">
            <a:avLst/>
          </a:prstGeom>
          <a:noFill/>
        </p:spPr>
        <p:txBody>
          <a:bodyPr wrap="none" rtlCol="0">
            <a:spAutoFit/>
          </a:bodyPr>
          <a:lstStyle/>
          <a:p>
            <a:r>
              <a:rPr lang="en-US" dirty="0" err="1"/>
              <a:t>Ebinger</a:t>
            </a:r>
            <a:r>
              <a:rPr lang="en-US" dirty="0"/>
              <a:t> Nature Medicine 2021 </a:t>
            </a:r>
            <a:r>
              <a:rPr lang="en-US" dirty="0" err="1"/>
              <a:t>doi</a:t>
            </a:r>
            <a:r>
              <a:rPr lang="en-US" dirty="0"/>
              <a:t> 10.1038/s41591-021-01325-6</a:t>
            </a:r>
          </a:p>
        </p:txBody>
      </p:sp>
    </p:spTree>
    <p:extLst>
      <p:ext uri="{BB962C8B-B14F-4D97-AF65-F5344CB8AC3E}">
        <p14:creationId xmlns:p14="http://schemas.microsoft.com/office/powerpoint/2010/main" val="15441883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9C023-5B49-AD47-D7FE-2164157E46D9}"/>
              </a:ext>
            </a:extLst>
          </p:cNvPr>
          <p:cNvSpPr>
            <a:spLocks noGrp="1"/>
          </p:cNvSpPr>
          <p:nvPr>
            <p:ph type="title"/>
          </p:nvPr>
        </p:nvSpPr>
        <p:spPr>
          <a:xfrm>
            <a:off x="838200" y="365125"/>
            <a:ext cx="10515600" cy="1646555"/>
          </a:xfrm>
        </p:spPr>
        <p:txBody>
          <a:bodyPr>
            <a:normAutofit fontScale="90000"/>
          </a:bodyPr>
          <a:lstStyle/>
          <a:p>
            <a:r>
              <a:rPr lang="en-US" dirty="0"/>
              <a:t>While &gt;90% of unvaccinated individuals with PCR-confirmed infection developed anti-N antibodies, &lt;50% of vaccinated individuals may develop N antibodies in follow up</a:t>
            </a:r>
          </a:p>
        </p:txBody>
      </p:sp>
      <p:pic>
        <p:nvPicPr>
          <p:cNvPr id="5" name="Content Placeholder 4" descr="Table&#10;&#10;Description automatically generated">
            <a:extLst>
              <a:ext uri="{FF2B5EF4-FFF2-40B4-BE49-F238E27FC236}">
                <a16:creationId xmlns:a16="http://schemas.microsoft.com/office/drawing/2014/main" id="{9AD51265-88FC-00DE-FB69-CBBD544F3C05}"/>
              </a:ext>
            </a:extLst>
          </p:cNvPr>
          <p:cNvPicPr>
            <a:picLocks noGrp="1" noChangeAspect="1"/>
          </p:cNvPicPr>
          <p:nvPr>
            <p:ph idx="1"/>
          </p:nvPr>
        </p:nvPicPr>
        <p:blipFill>
          <a:blip r:embed="rId3"/>
          <a:stretch>
            <a:fillRect/>
          </a:stretch>
        </p:blipFill>
        <p:spPr>
          <a:xfrm>
            <a:off x="978675" y="2208857"/>
            <a:ext cx="10234649" cy="3855413"/>
          </a:xfrm>
        </p:spPr>
      </p:pic>
      <p:sp>
        <p:nvSpPr>
          <p:cNvPr id="6" name="TextBox 5">
            <a:extLst>
              <a:ext uri="{FF2B5EF4-FFF2-40B4-BE49-F238E27FC236}">
                <a16:creationId xmlns:a16="http://schemas.microsoft.com/office/drawing/2014/main" id="{B07F8C70-7576-11DC-F5FA-09D5C7A08F14}"/>
              </a:ext>
            </a:extLst>
          </p:cNvPr>
          <p:cNvSpPr txBox="1"/>
          <p:nvPr/>
        </p:nvSpPr>
        <p:spPr>
          <a:xfrm>
            <a:off x="3340374" y="6261447"/>
            <a:ext cx="5511252" cy="369332"/>
          </a:xfrm>
          <a:prstGeom prst="rect">
            <a:avLst/>
          </a:prstGeom>
          <a:noFill/>
        </p:spPr>
        <p:txBody>
          <a:bodyPr wrap="none" rtlCol="0">
            <a:spAutoFit/>
          </a:bodyPr>
          <a:lstStyle/>
          <a:p>
            <a:r>
              <a:rPr lang="en-US" dirty="0"/>
              <a:t>Pre-print: https://</a:t>
            </a:r>
            <a:r>
              <a:rPr lang="en-US" dirty="0" err="1"/>
              <a:t>doi.org</a:t>
            </a:r>
            <a:r>
              <a:rPr lang="en-US" dirty="0"/>
              <a:t>/10.1101/2022.04.18.22271936</a:t>
            </a:r>
          </a:p>
        </p:txBody>
      </p:sp>
    </p:spTree>
    <p:extLst>
      <p:ext uri="{BB962C8B-B14F-4D97-AF65-F5344CB8AC3E}">
        <p14:creationId xmlns:p14="http://schemas.microsoft.com/office/powerpoint/2010/main" val="62754481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D6BF-D18A-80C1-F221-C4582B5698A7}"/>
              </a:ext>
            </a:extLst>
          </p:cNvPr>
          <p:cNvSpPr>
            <a:spLocks noGrp="1"/>
          </p:cNvSpPr>
          <p:nvPr>
            <p:ph type="title"/>
          </p:nvPr>
        </p:nvSpPr>
        <p:spPr/>
        <p:txBody>
          <a:bodyPr/>
          <a:lstStyle/>
          <a:p>
            <a:r>
              <a:rPr lang="en-US" dirty="0"/>
              <a:t>Pre-existing T-cell populations expand in “abortive” infections</a:t>
            </a:r>
          </a:p>
        </p:txBody>
      </p:sp>
      <p:pic>
        <p:nvPicPr>
          <p:cNvPr id="5" name="Content Placeholder 4" descr="Chart, box and whisker chart&#10;&#10;Description automatically generated">
            <a:extLst>
              <a:ext uri="{FF2B5EF4-FFF2-40B4-BE49-F238E27FC236}">
                <a16:creationId xmlns:a16="http://schemas.microsoft.com/office/drawing/2014/main" id="{7992C7EC-7161-B342-CD61-03C5B2466E81}"/>
              </a:ext>
            </a:extLst>
          </p:cNvPr>
          <p:cNvPicPr>
            <a:picLocks noGrp="1" noChangeAspect="1"/>
          </p:cNvPicPr>
          <p:nvPr>
            <p:ph idx="1"/>
          </p:nvPr>
        </p:nvPicPr>
        <p:blipFill>
          <a:blip r:embed="rId3"/>
          <a:stretch>
            <a:fillRect/>
          </a:stretch>
        </p:blipFill>
        <p:spPr>
          <a:xfrm>
            <a:off x="5689769" y="1813893"/>
            <a:ext cx="5664031" cy="4678982"/>
          </a:xfrm>
        </p:spPr>
      </p:pic>
      <p:pic>
        <p:nvPicPr>
          <p:cNvPr id="7" name="Picture 6" descr="Graphical user interface, text&#10;&#10;Description automatically generated">
            <a:extLst>
              <a:ext uri="{FF2B5EF4-FFF2-40B4-BE49-F238E27FC236}">
                <a16:creationId xmlns:a16="http://schemas.microsoft.com/office/drawing/2014/main" id="{8E904170-F295-D2FF-63FD-13AA7B0C6B1E}"/>
              </a:ext>
            </a:extLst>
          </p:cNvPr>
          <p:cNvPicPr>
            <a:picLocks noChangeAspect="1"/>
          </p:cNvPicPr>
          <p:nvPr/>
        </p:nvPicPr>
        <p:blipFill>
          <a:blip r:embed="rId4"/>
          <a:stretch>
            <a:fillRect/>
          </a:stretch>
        </p:blipFill>
        <p:spPr>
          <a:xfrm>
            <a:off x="92069" y="2660073"/>
            <a:ext cx="5597700" cy="2374092"/>
          </a:xfrm>
          <a:prstGeom prst="rect">
            <a:avLst/>
          </a:prstGeom>
        </p:spPr>
      </p:pic>
    </p:spTree>
    <p:extLst>
      <p:ext uri="{BB962C8B-B14F-4D97-AF65-F5344CB8AC3E}">
        <p14:creationId xmlns:p14="http://schemas.microsoft.com/office/powerpoint/2010/main" val="3017020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F564E-E90E-5E08-C22F-DFFA3ADB6510}"/>
              </a:ext>
            </a:extLst>
          </p:cNvPr>
          <p:cNvSpPr>
            <a:spLocks noGrp="1"/>
          </p:cNvSpPr>
          <p:nvPr>
            <p:ph type="title"/>
          </p:nvPr>
        </p:nvSpPr>
        <p:spPr/>
        <p:txBody>
          <a:bodyPr/>
          <a:lstStyle/>
          <a:p>
            <a:r>
              <a:rPr lang="en-US" dirty="0"/>
              <a:t>Rapid Tests</a:t>
            </a:r>
          </a:p>
        </p:txBody>
      </p:sp>
      <p:sp>
        <p:nvSpPr>
          <p:cNvPr id="3" name="Text Placeholder 2">
            <a:extLst>
              <a:ext uri="{FF2B5EF4-FFF2-40B4-BE49-F238E27FC236}">
                <a16:creationId xmlns:a16="http://schemas.microsoft.com/office/drawing/2014/main" id="{B10A864D-1A4A-B747-2ECB-B9BBBD02E6F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44310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08938-12F4-00F3-2B7A-C8771EA24D27}"/>
              </a:ext>
            </a:extLst>
          </p:cNvPr>
          <p:cNvSpPr>
            <a:spLocks noGrp="1"/>
          </p:cNvSpPr>
          <p:nvPr>
            <p:ph type="title"/>
          </p:nvPr>
        </p:nvSpPr>
        <p:spPr/>
        <p:txBody>
          <a:bodyPr>
            <a:normAutofit fontScale="90000"/>
          </a:bodyPr>
          <a:lstStyle/>
          <a:p>
            <a:r>
              <a:rPr lang="en-US" dirty="0"/>
              <a:t>Reports of high rates of persistently positive rapid antigen tests beyond day 5 post symptom onset</a:t>
            </a:r>
          </a:p>
        </p:txBody>
      </p:sp>
      <p:pic>
        <p:nvPicPr>
          <p:cNvPr id="19458" name="Picture 2">
            <a:extLst>
              <a:ext uri="{FF2B5EF4-FFF2-40B4-BE49-F238E27FC236}">
                <a16:creationId xmlns:a16="http://schemas.microsoft.com/office/drawing/2014/main" id="{254BC851-B248-9696-EA60-7AEE1171E21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82931" y="1690688"/>
            <a:ext cx="9626138" cy="4545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63B54F8C-5A97-93C4-DAE3-D96BBA016151}"/>
              </a:ext>
            </a:extLst>
          </p:cNvPr>
          <p:cNvSpPr txBox="1"/>
          <p:nvPr/>
        </p:nvSpPr>
        <p:spPr>
          <a:xfrm>
            <a:off x="3045229" y="6235914"/>
            <a:ext cx="6101542" cy="923330"/>
          </a:xfrm>
          <a:prstGeom prst="rect">
            <a:avLst/>
          </a:prstGeom>
          <a:noFill/>
        </p:spPr>
        <p:txBody>
          <a:bodyPr wrap="square">
            <a:spAutoFit/>
          </a:bodyPr>
          <a:lstStyle/>
          <a:p>
            <a:pPr algn="ctr" rtl="0">
              <a:spcBef>
                <a:spcPts val="0"/>
              </a:spcBef>
              <a:spcAft>
                <a:spcPts val="0"/>
              </a:spcAft>
            </a:pPr>
            <a:r>
              <a:rPr lang="en-US" sz="1800" b="0" i="0" u="sng" strike="noStrike" dirty="0">
                <a:solidFill>
                  <a:srgbClr val="0097A7"/>
                </a:solidFill>
                <a:effectLst/>
                <a:latin typeface="Arial" panose="020B0604020202020204" pitchFamily="34" charset="0"/>
                <a:hlinkClick r:id="rId4"/>
              </a:rPr>
              <a:t>https://doi.org/10.1101/2022.02.01.22269931</a:t>
            </a:r>
            <a:endParaRPr lang="en-US" b="0" dirty="0">
              <a:effectLst/>
            </a:endParaRPr>
          </a:p>
          <a:p>
            <a:br>
              <a:rPr lang="en-US" dirty="0"/>
            </a:br>
            <a:endParaRPr lang="en-US" dirty="0"/>
          </a:p>
        </p:txBody>
      </p:sp>
    </p:spTree>
    <p:extLst>
      <p:ext uri="{BB962C8B-B14F-4D97-AF65-F5344CB8AC3E}">
        <p14:creationId xmlns:p14="http://schemas.microsoft.com/office/powerpoint/2010/main" val="28959723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a:extLst>
              <a:ext uri="{FF2B5EF4-FFF2-40B4-BE49-F238E27FC236}">
                <a16:creationId xmlns:a16="http://schemas.microsoft.com/office/drawing/2014/main" id="{127CA312-E7FA-3EEE-58DE-97D75497ED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2910" y="286471"/>
            <a:ext cx="6866179" cy="3142529"/>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a:extLst>
              <a:ext uri="{FF2B5EF4-FFF2-40B4-BE49-F238E27FC236}">
                <a16:creationId xmlns:a16="http://schemas.microsoft.com/office/drawing/2014/main" id="{2DD96E31-1F99-5EE6-D4C0-F4800BB203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2910" y="3429000"/>
            <a:ext cx="6866179" cy="283855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013F645-7F09-2208-3086-56A05913E26C}"/>
              </a:ext>
            </a:extLst>
          </p:cNvPr>
          <p:cNvSpPr txBox="1"/>
          <p:nvPr/>
        </p:nvSpPr>
        <p:spPr>
          <a:xfrm>
            <a:off x="1694410" y="6396335"/>
            <a:ext cx="8803178" cy="923330"/>
          </a:xfrm>
          <a:prstGeom prst="rect">
            <a:avLst/>
          </a:prstGeom>
          <a:no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www.cdc.gov</a:t>
            </a:r>
            <a:r>
              <a:rPr lang="en-US" sz="1800" b="0" i="0" u="none" strike="noStrike" dirty="0">
                <a:solidFill>
                  <a:srgbClr val="000000"/>
                </a:solidFill>
                <a:effectLst/>
                <a:latin typeface="Arial" panose="020B0604020202020204" pitchFamily="34" charset="0"/>
              </a:rPr>
              <a:t>/</a:t>
            </a:r>
            <a:r>
              <a:rPr lang="en-US" sz="1800" b="0" i="0" u="none" strike="noStrike" dirty="0" err="1">
                <a:solidFill>
                  <a:srgbClr val="000000"/>
                </a:solidFill>
                <a:effectLst/>
                <a:latin typeface="Arial" panose="020B0604020202020204" pitchFamily="34" charset="0"/>
              </a:rPr>
              <a:t>mmwr</a:t>
            </a:r>
            <a:r>
              <a:rPr lang="en-US" sz="1800" b="0" i="0" u="none" strike="noStrike" dirty="0">
                <a:solidFill>
                  <a:srgbClr val="000000"/>
                </a:solidFill>
                <a:effectLst/>
                <a:latin typeface="Arial" panose="020B0604020202020204" pitchFamily="34" charset="0"/>
              </a:rPr>
              <a:t>/volumes/71/</a:t>
            </a:r>
            <a:r>
              <a:rPr lang="en-US" sz="1800" b="0" i="0" u="none" strike="noStrike" dirty="0" err="1">
                <a:solidFill>
                  <a:srgbClr val="000000"/>
                </a:solidFill>
                <a:effectLst/>
                <a:latin typeface="Arial" panose="020B0604020202020204" pitchFamily="34" charset="0"/>
              </a:rPr>
              <a:t>wr</a:t>
            </a:r>
            <a:r>
              <a:rPr lang="en-US" sz="1800" b="0" i="0" u="none" strike="noStrike" dirty="0">
                <a:solidFill>
                  <a:srgbClr val="000000"/>
                </a:solidFill>
                <a:effectLst/>
                <a:latin typeface="Arial" panose="020B0604020202020204" pitchFamily="34" charset="0"/>
              </a:rPr>
              <a:t>/mm7108a3.htm?s_cid=mm7108a3_w</a:t>
            </a:r>
            <a:endParaRPr lang="en-US" b="0" dirty="0">
              <a:effectLst/>
            </a:endParaRPr>
          </a:p>
          <a:p>
            <a:br>
              <a:rPr lang="en-US" dirty="0"/>
            </a:br>
            <a:endParaRPr lang="en-US" dirty="0"/>
          </a:p>
        </p:txBody>
      </p:sp>
    </p:spTree>
    <p:extLst>
      <p:ext uri="{BB962C8B-B14F-4D97-AF65-F5344CB8AC3E}">
        <p14:creationId xmlns:p14="http://schemas.microsoft.com/office/powerpoint/2010/main" val="9881837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6C20A-1ACE-214E-B044-28C377DDD7C6}"/>
              </a:ext>
            </a:extLst>
          </p:cNvPr>
          <p:cNvSpPr>
            <a:spLocks noGrp="1"/>
          </p:cNvSpPr>
          <p:nvPr>
            <p:ph type="title"/>
          </p:nvPr>
        </p:nvSpPr>
        <p:spPr/>
        <p:txBody>
          <a:bodyPr/>
          <a:lstStyle/>
          <a:p>
            <a:r>
              <a:rPr lang="en-US" dirty="0"/>
              <a:t>SARS and MERS</a:t>
            </a:r>
          </a:p>
        </p:txBody>
      </p:sp>
      <p:sp>
        <p:nvSpPr>
          <p:cNvPr id="3" name="Content Placeholder 2">
            <a:extLst>
              <a:ext uri="{FF2B5EF4-FFF2-40B4-BE49-F238E27FC236}">
                <a16:creationId xmlns:a16="http://schemas.microsoft.com/office/drawing/2014/main" id="{9F16584D-488C-2F4F-A178-084B94E32386}"/>
              </a:ext>
            </a:extLst>
          </p:cNvPr>
          <p:cNvSpPr>
            <a:spLocks noGrp="1"/>
          </p:cNvSpPr>
          <p:nvPr>
            <p:ph sz="half" idx="1"/>
          </p:nvPr>
        </p:nvSpPr>
        <p:spPr/>
        <p:txBody>
          <a:bodyPr/>
          <a:lstStyle/>
          <a:p>
            <a:r>
              <a:rPr lang="en-US" dirty="0"/>
              <a:t>SARS-</a:t>
            </a:r>
            <a:r>
              <a:rPr lang="en-US" dirty="0" err="1"/>
              <a:t>CoV</a:t>
            </a:r>
            <a:endParaRPr lang="en-US" dirty="0"/>
          </a:p>
          <a:p>
            <a:r>
              <a:rPr lang="en-US" dirty="0"/>
              <a:t>ACE2 entry receptor</a:t>
            </a:r>
          </a:p>
          <a:p>
            <a:r>
              <a:rPr lang="en-US" dirty="0"/>
              <a:t>Emerged in mainland China in 2002, no cases since 2004</a:t>
            </a:r>
          </a:p>
          <a:p>
            <a:r>
              <a:rPr lang="en-US" dirty="0"/>
              <a:t>~8000 total cases, 774 deaths (~10% mortality)</a:t>
            </a:r>
          </a:p>
          <a:p>
            <a:r>
              <a:rPr lang="en-US" dirty="0"/>
              <a:t>Bats (reservoir) -&gt; palm civet (intermediate host)</a:t>
            </a:r>
          </a:p>
        </p:txBody>
      </p:sp>
      <p:sp>
        <p:nvSpPr>
          <p:cNvPr id="4" name="Content Placeholder 3">
            <a:extLst>
              <a:ext uri="{FF2B5EF4-FFF2-40B4-BE49-F238E27FC236}">
                <a16:creationId xmlns:a16="http://schemas.microsoft.com/office/drawing/2014/main" id="{29CE6E60-AC72-B148-A735-32BD864DAFB8}"/>
              </a:ext>
            </a:extLst>
          </p:cNvPr>
          <p:cNvSpPr>
            <a:spLocks noGrp="1"/>
          </p:cNvSpPr>
          <p:nvPr>
            <p:ph sz="half" idx="2"/>
          </p:nvPr>
        </p:nvSpPr>
        <p:spPr/>
        <p:txBody>
          <a:bodyPr/>
          <a:lstStyle/>
          <a:p>
            <a:r>
              <a:rPr lang="en-US" dirty="0"/>
              <a:t>MERS-</a:t>
            </a:r>
            <a:r>
              <a:rPr lang="en-US" dirty="0" err="1"/>
              <a:t>CoV</a:t>
            </a:r>
            <a:endParaRPr lang="en-US" dirty="0"/>
          </a:p>
          <a:p>
            <a:r>
              <a:rPr lang="en-US" dirty="0"/>
              <a:t>DPP4 entry receptor</a:t>
            </a:r>
          </a:p>
          <a:p>
            <a:r>
              <a:rPr lang="en-US" dirty="0"/>
              <a:t>Emerged in Saudi Arabia in 2012</a:t>
            </a:r>
          </a:p>
          <a:p>
            <a:r>
              <a:rPr lang="en-US" dirty="0"/>
              <a:t>~2500 cases, 886 deaths (35% mortality rate)</a:t>
            </a:r>
          </a:p>
          <a:p>
            <a:r>
              <a:rPr lang="en-US" dirty="0"/>
              <a:t>Ongoing, sporadic cases in the middle east</a:t>
            </a:r>
          </a:p>
          <a:p>
            <a:r>
              <a:rPr lang="en-US" dirty="0"/>
              <a:t>Bats (reservoir) -&gt; camels (intermediate host)</a:t>
            </a:r>
          </a:p>
        </p:txBody>
      </p:sp>
      <p:sp>
        <p:nvSpPr>
          <p:cNvPr id="5" name="TextBox 4">
            <a:extLst>
              <a:ext uri="{FF2B5EF4-FFF2-40B4-BE49-F238E27FC236}">
                <a16:creationId xmlns:a16="http://schemas.microsoft.com/office/drawing/2014/main" id="{82377843-3EE8-E941-8608-4E48EA21E029}"/>
              </a:ext>
            </a:extLst>
          </p:cNvPr>
          <p:cNvSpPr txBox="1"/>
          <p:nvPr/>
        </p:nvSpPr>
        <p:spPr>
          <a:xfrm>
            <a:off x="3374230" y="6050290"/>
            <a:ext cx="5443541" cy="523220"/>
          </a:xfrm>
          <a:prstGeom prst="rect">
            <a:avLst/>
          </a:prstGeom>
          <a:noFill/>
        </p:spPr>
        <p:txBody>
          <a:bodyPr wrap="none" rtlCol="0">
            <a:spAutoFit/>
          </a:bodyPr>
          <a:lstStyle/>
          <a:p>
            <a:r>
              <a:rPr lang="en-US" sz="1400" dirty="0"/>
              <a:t>De Wit et al. Nat Rev Microbiol. 2021 </a:t>
            </a:r>
            <a:r>
              <a:rPr lang="en-US" sz="1400" dirty="0" err="1"/>
              <a:t>doi</a:t>
            </a:r>
            <a:r>
              <a:rPr lang="en-US" sz="1400" dirty="0"/>
              <a:t> 10.1038/nrmicro.2016.81</a:t>
            </a:r>
          </a:p>
          <a:p>
            <a:r>
              <a:rPr lang="en-US" sz="1400" dirty="0">
                <a:hlinkClick r:id="rId2"/>
              </a:rPr>
              <a:t>http://www.emro.who.int/health-topics/mers-cov/mers-outbreaks.html</a:t>
            </a:r>
            <a:endParaRPr lang="en-US" sz="1400" dirty="0"/>
          </a:p>
        </p:txBody>
      </p:sp>
      <p:pic>
        <p:nvPicPr>
          <p:cNvPr id="7" name="Picture 6" descr="A raccoon walking on a tree branch&#10;&#10;Description automatically generated with medium confidence">
            <a:extLst>
              <a:ext uri="{FF2B5EF4-FFF2-40B4-BE49-F238E27FC236}">
                <a16:creationId xmlns:a16="http://schemas.microsoft.com/office/drawing/2014/main" id="{87E871F1-B15D-4E46-846A-3C3C781B4476}"/>
              </a:ext>
            </a:extLst>
          </p:cNvPr>
          <p:cNvPicPr>
            <a:picLocks noChangeAspect="1"/>
          </p:cNvPicPr>
          <p:nvPr/>
        </p:nvPicPr>
        <p:blipFill>
          <a:blip r:embed="rId3"/>
          <a:stretch>
            <a:fillRect/>
          </a:stretch>
        </p:blipFill>
        <p:spPr>
          <a:xfrm>
            <a:off x="8586788" y="354102"/>
            <a:ext cx="2900362" cy="1196886"/>
          </a:xfrm>
          <a:prstGeom prst="rect">
            <a:avLst/>
          </a:prstGeom>
        </p:spPr>
      </p:pic>
      <p:sp>
        <p:nvSpPr>
          <p:cNvPr id="8" name="TextBox 7">
            <a:extLst>
              <a:ext uri="{FF2B5EF4-FFF2-40B4-BE49-F238E27FC236}">
                <a16:creationId xmlns:a16="http://schemas.microsoft.com/office/drawing/2014/main" id="{812A5179-1888-AD4D-B840-E18A3C32366D}"/>
              </a:ext>
            </a:extLst>
          </p:cNvPr>
          <p:cNvSpPr txBox="1"/>
          <p:nvPr/>
        </p:nvSpPr>
        <p:spPr>
          <a:xfrm>
            <a:off x="9462387" y="1547425"/>
            <a:ext cx="1394292" cy="276999"/>
          </a:xfrm>
          <a:prstGeom prst="rect">
            <a:avLst/>
          </a:prstGeom>
          <a:noFill/>
        </p:spPr>
        <p:txBody>
          <a:bodyPr wrap="none" rtlCol="0">
            <a:spAutoFit/>
          </a:bodyPr>
          <a:lstStyle/>
          <a:p>
            <a:r>
              <a:rPr lang="en-US" sz="1200" dirty="0"/>
              <a:t>(source: Wikipedia)</a:t>
            </a:r>
          </a:p>
        </p:txBody>
      </p:sp>
    </p:spTree>
    <p:extLst>
      <p:ext uri="{BB962C8B-B14F-4D97-AF65-F5344CB8AC3E}">
        <p14:creationId xmlns:p14="http://schemas.microsoft.com/office/powerpoint/2010/main" val="29593705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32FF0A7-C3EF-4612-5FE6-630AF431ED5A}"/>
              </a:ext>
            </a:extLst>
          </p:cNvPr>
          <p:cNvSpPr>
            <a:spLocks noGrp="1"/>
          </p:cNvSpPr>
          <p:nvPr>
            <p:ph type="title"/>
          </p:nvPr>
        </p:nvSpPr>
        <p:spPr/>
        <p:txBody>
          <a:bodyPr>
            <a:normAutofit/>
          </a:bodyPr>
          <a:lstStyle/>
          <a:p>
            <a:r>
              <a:rPr lang="en-US" dirty="0"/>
              <a:t>Some rapid tests stayed positive even with prior SARS-CoV-2 viruses</a:t>
            </a:r>
          </a:p>
        </p:txBody>
      </p:sp>
      <p:pic>
        <p:nvPicPr>
          <p:cNvPr id="21506" name="Picture 2">
            <a:extLst>
              <a:ext uri="{FF2B5EF4-FFF2-40B4-BE49-F238E27FC236}">
                <a16:creationId xmlns:a16="http://schemas.microsoft.com/office/drawing/2014/main" id="{4EC2B2A6-636A-DB2D-6667-9F4F1FA7D70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4583" y="1952816"/>
            <a:ext cx="12002834" cy="33341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4E77F7E-5FE0-50AF-2EA8-B2CC25BC8C6A}"/>
              </a:ext>
            </a:extLst>
          </p:cNvPr>
          <p:cNvSpPr txBox="1"/>
          <p:nvPr/>
        </p:nvSpPr>
        <p:spPr>
          <a:xfrm>
            <a:off x="3045229" y="5569545"/>
            <a:ext cx="6101542" cy="923330"/>
          </a:xfrm>
          <a:prstGeom prst="rect">
            <a:avLst/>
          </a:prstGeom>
          <a:noFill/>
        </p:spPr>
        <p:txBody>
          <a:bodyPr wrap="square">
            <a:spAutoFit/>
          </a:bodyPr>
          <a:lstStyle/>
          <a:p>
            <a:pPr algn="ctr" rtl="0">
              <a:spcBef>
                <a:spcPts val="0"/>
              </a:spcBef>
              <a:spcAft>
                <a:spcPts val="0"/>
              </a:spcAft>
            </a:pPr>
            <a:r>
              <a:rPr lang="en-US" sz="1800" b="0" i="0" u="none" strike="noStrike" dirty="0">
                <a:solidFill>
                  <a:srgbClr val="000000"/>
                </a:solidFill>
                <a:effectLst/>
                <a:latin typeface="Arial" panose="020B0604020202020204" pitchFamily="34" charset="0"/>
              </a:rPr>
              <a:t>https://</a:t>
            </a:r>
            <a:r>
              <a:rPr lang="en-US" sz="1800" b="0" i="0" u="none" strike="noStrike" dirty="0" err="1">
                <a:solidFill>
                  <a:srgbClr val="000000"/>
                </a:solidFill>
                <a:effectLst/>
                <a:latin typeface="Arial" panose="020B0604020202020204" pitchFamily="34" charset="0"/>
              </a:rPr>
              <a:t>journals.asm.org</a:t>
            </a:r>
            <a:r>
              <a:rPr lang="en-US" sz="1800" b="0" i="0" u="none" strike="noStrike" dirty="0">
                <a:solidFill>
                  <a:srgbClr val="000000"/>
                </a:solidFill>
                <a:effectLst/>
                <a:latin typeface="Arial" panose="020B0604020202020204" pitchFamily="34" charset="0"/>
              </a:rPr>
              <a:t>/</a:t>
            </a:r>
            <a:r>
              <a:rPr lang="en-US" sz="1800" b="0" i="0" u="none" strike="noStrike" dirty="0" err="1">
                <a:solidFill>
                  <a:srgbClr val="000000"/>
                </a:solidFill>
                <a:effectLst/>
                <a:latin typeface="Arial" panose="020B0604020202020204" pitchFamily="34" charset="0"/>
              </a:rPr>
              <a:t>doi</a:t>
            </a:r>
            <a:r>
              <a:rPr lang="en-US" sz="1800" b="0" i="0" u="none" strike="noStrike" dirty="0">
                <a:solidFill>
                  <a:srgbClr val="000000"/>
                </a:solidFill>
                <a:effectLst/>
                <a:latin typeface="Arial" panose="020B0604020202020204" pitchFamily="34" charset="0"/>
              </a:rPr>
              <a:t>/</a:t>
            </a:r>
            <a:r>
              <a:rPr lang="en-US" sz="1800" b="0" i="0" u="none" strike="noStrike" dirty="0" err="1">
                <a:solidFill>
                  <a:srgbClr val="000000"/>
                </a:solidFill>
                <a:effectLst/>
                <a:latin typeface="Arial" panose="020B0604020202020204" pitchFamily="34" charset="0"/>
              </a:rPr>
              <a:t>epub</a:t>
            </a:r>
            <a:r>
              <a:rPr lang="en-US" sz="1800" b="0" i="0" u="none" strike="noStrike" dirty="0">
                <a:solidFill>
                  <a:srgbClr val="000000"/>
                </a:solidFill>
                <a:effectLst/>
                <a:latin typeface="Arial" panose="020B0604020202020204" pitchFamily="34" charset="0"/>
              </a:rPr>
              <a:t>/10.1128/JCM.01742-21</a:t>
            </a:r>
            <a:endParaRPr lang="en-US" b="0" dirty="0">
              <a:effectLst/>
            </a:endParaRPr>
          </a:p>
          <a:p>
            <a:br>
              <a:rPr lang="en-US" dirty="0"/>
            </a:br>
            <a:endParaRPr lang="en-US" dirty="0"/>
          </a:p>
        </p:txBody>
      </p:sp>
      <p:sp>
        <p:nvSpPr>
          <p:cNvPr id="7" name="Rounded Rectangle 6">
            <a:extLst>
              <a:ext uri="{FF2B5EF4-FFF2-40B4-BE49-F238E27FC236}">
                <a16:creationId xmlns:a16="http://schemas.microsoft.com/office/drawing/2014/main" id="{424D05D0-C908-6A10-02F0-795567C9A963}"/>
              </a:ext>
            </a:extLst>
          </p:cNvPr>
          <p:cNvSpPr/>
          <p:nvPr/>
        </p:nvSpPr>
        <p:spPr>
          <a:xfrm>
            <a:off x="232756" y="3075709"/>
            <a:ext cx="11864661" cy="544167"/>
          </a:xfrm>
          <a:prstGeom prst="roundRect">
            <a:avLst/>
          </a:prstGeom>
          <a:noFill/>
          <a:ln w="635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50704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C2BCC-8A99-1143-BE07-E2266DCC1D37}"/>
              </a:ext>
            </a:extLst>
          </p:cNvPr>
          <p:cNvSpPr>
            <a:spLocks noGrp="1"/>
          </p:cNvSpPr>
          <p:nvPr>
            <p:ph type="title"/>
          </p:nvPr>
        </p:nvSpPr>
        <p:spPr/>
        <p:txBody>
          <a:bodyPr/>
          <a:lstStyle/>
          <a:p>
            <a:r>
              <a:rPr lang="en-US" dirty="0"/>
              <a:t>COVID-19 Therapeutics</a:t>
            </a:r>
          </a:p>
        </p:txBody>
      </p:sp>
      <p:sp>
        <p:nvSpPr>
          <p:cNvPr id="4" name="Text Placeholder 3">
            <a:extLst>
              <a:ext uri="{FF2B5EF4-FFF2-40B4-BE49-F238E27FC236}">
                <a16:creationId xmlns:a16="http://schemas.microsoft.com/office/drawing/2014/main" id="{B147E77D-6BC6-064F-B72C-A7EF90B88F4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496307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712A1-87E0-7649-96DA-6E40DC499198}"/>
              </a:ext>
            </a:extLst>
          </p:cNvPr>
          <p:cNvSpPr>
            <a:spLocks noGrp="1"/>
          </p:cNvSpPr>
          <p:nvPr>
            <p:ph type="title"/>
          </p:nvPr>
        </p:nvSpPr>
        <p:spPr/>
        <p:txBody>
          <a:bodyPr/>
          <a:lstStyle/>
          <a:p>
            <a:r>
              <a:rPr lang="en-US" dirty="0"/>
              <a:t>Strong evidence supports a viral phase followed by an immune dysregulation phase</a:t>
            </a:r>
          </a:p>
        </p:txBody>
      </p:sp>
      <p:pic>
        <p:nvPicPr>
          <p:cNvPr id="5" name="Content Placeholder 4" descr="Timeline&#10;&#10;Description automatically generated">
            <a:extLst>
              <a:ext uri="{FF2B5EF4-FFF2-40B4-BE49-F238E27FC236}">
                <a16:creationId xmlns:a16="http://schemas.microsoft.com/office/drawing/2014/main" id="{296FE122-F50F-9B41-A46E-60E979703FD0}"/>
              </a:ext>
            </a:extLst>
          </p:cNvPr>
          <p:cNvPicPr>
            <a:picLocks noGrp="1" noChangeAspect="1"/>
          </p:cNvPicPr>
          <p:nvPr>
            <p:ph idx="1"/>
          </p:nvPr>
        </p:nvPicPr>
        <p:blipFill>
          <a:blip r:embed="rId2"/>
          <a:stretch>
            <a:fillRect/>
          </a:stretch>
        </p:blipFill>
        <p:spPr>
          <a:xfrm>
            <a:off x="2326800" y="1825625"/>
            <a:ext cx="7538399" cy="4351338"/>
          </a:xfrm>
        </p:spPr>
      </p:pic>
      <p:sp>
        <p:nvSpPr>
          <p:cNvPr id="6" name="Rectangle 5">
            <a:extLst>
              <a:ext uri="{FF2B5EF4-FFF2-40B4-BE49-F238E27FC236}">
                <a16:creationId xmlns:a16="http://schemas.microsoft.com/office/drawing/2014/main" id="{F8AEFEAF-2D56-7F44-A42C-F432069702F5}"/>
              </a:ext>
            </a:extLst>
          </p:cNvPr>
          <p:cNvSpPr/>
          <p:nvPr/>
        </p:nvSpPr>
        <p:spPr>
          <a:xfrm>
            <a:off x="3047999" y="6311900"/>
            <a:ext cx="6096000" cy="369332"/>
          </a:xfrm>
          <a:prstGeom prst="rect">
            <a:avLst/>
          </a:prstGeom>
        </p:spPr>
        <p:txBody>
          <a:bodyPr>
            <a:spAutoFit/>
          </a:bodyPr>
          <a:lstStyle/>
          <a:p>
            <a:pPr algn="ctr"/>
            <a:r>
              <a:rPr lang="en-US" b="0" i="0" dirty="0">
                <a:solidFill>
                  <a:srgbClr val="212121"/>
                </a:solidFill>
                <a:effectLst/>
                <a:latin typeface="system-ui"/>
              </a:rPr>
              <a:t>Gandhi N </a:t>
            </a:r>
            <a:r>
              <a:rPr lang="en-US" b="0" i="0" dirty="0" err="1">
                <a:solidFill>
                  <a:srgbClr val="212121"/>
                </a:solidFill>
                <a:effectLst/>
                <a:latin typeface="system-ui"/>
              </a:rPr>
              <a:t>Engl</a:t>
            </a:r>
            <a:r>
              <a:rPr lang="en-US" b="0" i="0" dirty="0">
                <a:solidFill>
                  <a:srgbClr val="212121"/>
                </a:solidFill>
                <a:effectLst/>
                <a:latin typeface="system-ui"/>
              </a:rPr>
              <a:t> J Med 2020 </a:t>
            </a:r>
            <a:r>
              <a:rPr lang="en-US" b="0" i="0" dirty="0" err="1">
                <a:solidFill>
                  <a:srgbClr val="212121"/>
                </a:solidFill>
                <a:effectLst/>
                <a:latin typeface="system-ui"/>
              </a:rPr>
              <a:t>doi</a:t>
            </a:r>
            <a:r>
              <a:rPr lang="en-US" b="0" i="0" dirty="0">
                <a:solidFill>
                  <a:srgbClr val="212121"/>
                </a:solidFill>
                <a:effectLst/>
                <a:latin typeface="system-ui"/>
              </a:rPr>
              <a:t>: 10.1056/NEJMcp2009249</a:t>
            </a:r>
            <a:endParaRPr lang="en-US" dirty="0"/>
          </a:p>
        </p:txBody>
      </p:sp>
    </p:spTree>
    <p:extLst>
      <p:ext uri="{BB962C8B-B14F-4D97-AF65-F5344CB8AC3E}">
        <p14:creationId xmlns:p14="http://schemas.microsoft.com/office/powerpoint/2010/main" val="181838234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0F106-BF36-704D-8C69-A46666FD15C5}"/>
              </a:ext>
            </a:extLst>
          </p:cNvPr>
          <p:cNvSpPr>
            <a:spLocks noGrp="1"/>
          </p:cNvSpPr>
          <p:nvPr>
            <p:ph type="title"/>
          </p:nvPr>
        </p:nvSpPr>
        <p:spPr/>
        <p:txBody>
          <a:bodyPr>
            <a:normAutofit/>
          </a:bodyPr>
          <a:lstStyle/>
          <a:p>
            <a:r>
              <a:rPr lang="en-US" dirty="0"/>
              <a:t>In mild disease, viral load declines sooner; in severe illness, viral load is higher for longer</a:t>
            </a:r>
          </a:p>
        </p:txBody>
      </p:sp>
      <p:pic>
        <p:nvPicPr>
          <p:cNvPr id="5" name="Content Placeholder 4" descr="Diagram&#10;&#10;Description automatically generated">
            <a:extLst>
              <a:ext uri="{FF2B5EF4-FFF2-40B4-BE49-F238E27FC236}">
                <a16:creationId xmlns:a16="http://schemas.microsoft.com/office/drawing/2014/main" id="{0B6BB87A-47CF-3241-B20A-28710E91C63F}"/>
              </a:ext>
            </a:extLst>
          </p:cNvPr>
          <p:cNvPicPr>
            <a:picLocks noGrp="1" noChangeAspect="1"/>
          </p:cNvPicPr>
          <p:nvPr>
            <p:ph sz="half" idx="1"/>
          </p:nvPr>
        </p:nvPicPr>
        <p:blipFill>
          <a:blip r:embed="rId2"/>
          <a:stretch>
            <a:fillRect/>
          </a:stretch>
        </p:blipFill>
        <p:spPr>
          <a:xfrm>
            <a:off x="838200" y="2511363"/>
            <a:ext cx="5181600" cy="2979862"/>
          </a:xfrm>
        </p:spPr>
      </p:pic>
      <p:sp>
        <p:nvSpPr>
          <p:cNvPr id="6" name="Rectangle 5">
            <a:extLst>
              <a:ext uri="{FF2B5EF4-FFF2-40B4-BE49-F238E27FC236}">
                <a16:creationId xmlns:a16="http://schemas.microsoft.com/office/drawing/2014/main" id="{C2C77758-F342-5A48-87A4-A2A650158029}"/>
              </a:ext>
            </a:extLst>
          </p:cNvPr>
          <p:cNvSpPr/>
          <p:nvPr/>
        </p:nvSpPr>
        <p:spPr>
          <a:xfrm>
            <a:off x="3048000" y="6308209"/>
            <a:ext cx="6096000" cy="369332"/>
          </a:xfrm>
          <a:prstGeom prst="rect">
            <a:avLst/>
          </a:prstGeom>
        </p:spPr>
        <p:txBody>
          <a:bodyPr>
            <a:spAutoFit/>
          </a:bodyPr>
          <a:lstStyle/>
          <a:p>
            <a:pPr algn="ctr"/>
            <a:r>
              <a:rPr lang="en-US" b="0" i="0" dirty="0">
                <a:solidFill>
                  <a:srgbClr val="212121"/>
                </a:solidFill>
                <a:effectLst/>
                <a:latin typeface="system-ui"/>
              </a:rPr>
              <a:t>Meyerowitz Clin Infect Dis 2020 </a:t>
            </a:r>
            <a:r>
              <a:rPr lang="en-US" b="0" i="0" dirty="0" err="1">
                <a:solidFill>
                  <a:srgbClr val="212121"/>
                </a:solidFill>
                <a:effectLst/>
                <a:latin typeface="system-ui"/>
              </a:rPr>
              <a:t>doi</a:t>
            </a:r>
            <a:r>
              <a:rPr lang="en-US" b="0" i="0" dirty="0">
                <a:solidFill>
                  <a:srgbClr val="212121"/>
                </a:solidFill>
                <a:effectLst/>
                <a:latin typeface="system-ui"/>
              </a:rPr>
              <a:t>: 10.1093/</a:t>
            </a:r>
            <a:r>
              <a:rPr lang="en-US" b="0" i="0" dirty="0" err="1">
                <a:solidFill>
                  <a:srgbClr val="212121"/>
                </a:solidFill>
                <a:effectLst/>
                <a:latin typeface="system-ui"/>
              </a:rPr>
              <a:t>cid</a:t>
            </a:r>
            <a:r>
              <a:rPr lang="en-US" b="0" i="0" dirty="0">
                <a:solidFill>
                  <a:srgbClr val="212121"/>
                </a:solidFill>
                <a:effectLst/>
                <a:latin typeface="system-ui"/>
              </a:rPr>
              <a:t>/ciaa1759</a:t>
            </a:r>
            <a:endParaRPr lang="en-US" dirty="0"/>
          </a:p>
        </p:txBody>
      </p:sp>
      <p:pic>
        <p:nvPicPr>
          <p:cNvPr id="7" name="Content Placeholder 4" descr="Diagram&#10;&#10;Description automatically generated">
            <a:extLst>
              <a:ext uri="{FF2B5EF4-FFF2-40B4-BE49-F238E27FC236}">
                <a16:creationId xmlns:a16="http://schemas.microsoft.com/office/drawing/2014/main" id="{1BAC474E-4CDB-7248-92AA-8AF7729FC430}"/>
              </a:ext>
            </a:extLst>
          </p:cNvPr>
          <p:cNvPicPr>
            <a:picLocks noGrp="1" noChangeAspect="1"/>
          </p:cNvPicPr>
          <p:nvPr>
            <p:ph sz="half" idx="2"/>
          </p:nvPr>
        </p:nvPicPr>
        <p:blipFill>
          <a:blip r:embed="rId3"/>
          <a:stretch>
            <a:fillRect/>
          </a:stretch>
        </p:blipFill>
        <p:spPr>
          <a:xfrm>
            <a:off x="6172200" y="2328529"/>
            <a:ext cx="5181600" cy="3345530"/>
          </a:xfrm>
        </p:spPr>
      </p:pic>
    </p:spTree>
    <p:extLst>
      <p:ext uri="{BB962C8B-B14F-4D97-AF65-F5344CB8AC3E}">
        <p14:creationId xmlns:p14="http://schemas.microsoft.com/office/powerpoint/2010/main" val="182059968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9FF73-4BBE-BBE5-D68D-B0271D0869CE}"/>
              </a:ext>
            </a:extLst>
          </p:cNvPr>
          <p:cNvSpPr>
            <a:spLocks noGrp="1"/>
          </p:cNvSpPr>
          <p:nvPr>
            <p:ph type="title"/>
          </p:nvPr>
        </p:nvSpPr>
        <p:spPr>
          <a:xfrm>
            <a:off x="838200" y="365125"/>
            <a:ext cx="10515600" cy="2067832"/>
          </a:xfrm>
        </p:spPr>
        <p:txBody>
          <a:bodyPr>
            <a:normAutofit fontScale="90000"/>
          </a:bodyPr>
          <a:lstStyle/>
          <a:p>
            <a:r>
              <a:rPr lang="en-US" dirty="0"/>
              <a:t>67F is admitted with 5 days of cough and shortness of breath, now with hypoxemia (SpO2 92% on 2L NC). What do you recommend?</a:t>
            </a:r>
          </a:p>
        </p:txBody>
      </p:sp>
      <p:sp>
        <p:nvSpPr>
          <p:cNvPr id="3" name="Content Placeholder 2">
            <a:extLst>
              <a:ext uri="{FF2B5EF4-FFF2-40B4-BE49-F238E27FC236}">
                <a16:creationId xmlns:a16="http://schemas.microsoft.com/office/drawing/2014/main" id="{A60B288B-61EF-ECE5-948D-E2BEFCD30F3E}"/>
              </a:ext>
            </a:extLst>
          </p:cNvPr>
          <p:cNvSpPr>
            <a:spLocks noGrp="1"/>
          </p:cNvSpPr>
          <p:nvPr>
            <p:ph idx="1"/>
          </p:nvPr>
        </p:nvSpPr>
        <p:spPr>
          <a:xfrm>
            <a:off x="838200" y="2432957"/>
            <a:ext cx="10515600" cy="3744006"/>
          </a:xfrm>
        </p:spPr>
        <p:txBody>
          <a:bodyPr/>
          <a:lstStyle/>
          <a:p>
            <a:pPr marL="514350" indent="-514350">
              <a:buAutoNum type="alphaUcParenR"/>
            </a:pPr>
            <a:r>
              <a:rPr lang="en-US" dirty="0"/>
              <a:t>IV methylprednisolone 125 mg daily for 5 days alone</a:t>
            </a:r>
          </a:p>
          <a:p>
            <a:pPr marL="514350" indent="-514350">
              <a:buAutoNum type="alphaUcParenR"/>
            </a:pPr>
            <a:r>
              <a:rPr lang="en-US" dirty="0"/>
              <a:t>Dexamethasone 6 mg daily for 10 days alone</a:t>
            </a:r>
          </a:p>
          <a:p>
            <a:pPr marL="514350" indent="-514350">
              <a:buAutoNum type="alphaUcParenR"/>
            </a:pPr>
            <a:r>
              <a:rPr lang="en-US" dirty="0"/>
              <a:t>IV remdesivir 200 mg x1, then 100 mg daily x4 days alone</a:t>
            </a:r>
          </a:p>
          <a:p>
            <a:pPr marL="514350" indent="-514350">
              <a:buAutoNum type="alphaUcParenR"/>
            </a:pPr>
            <a:r>
              <a:rPr lang="en-US" dirty="0"/>
              <a:t>Dexamethasone + remdesivir</a:t>
            </a:r>
          </a:p>
          <a:p>
            <a:pPr marL="514350" indent="-514350">
              <a:buAutoNum type="alphaUcParenR"/>
            </a:pPr>
            <a:r>
              <a:rPr lang="en-US" dirty="0"/>
              <a:t>IV remdesivir 200 mg x1, then 100 mg daily x2 days</a:t>
            </a:r>
          </a:p>
          <a:p>
            <a:pPr marL="514350" indent="-514350">
              <a:buAutoNum type="alphaUcParenR"/>
            </a:pPr>
            <a:endParaRPr lang="en-US" dirty="0"/>
          </a:p>
        </p:txBody>
      </p:sp>
    </p:spTree>
    <p:extLst>
      <p:ext uri="{BB962C8B-B14F-4D97-AF65-F5344CB8AC3E}">
        <p14:creationId xmlns:p14="http://schemas.microsoft.com/office/powerpoint/2010/main" val="30842366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CE45CB-EB42-014C-85B0-5D744445F89A}"/>
              </a:ext>
            </a:extLst>
          </p:cNvPr>
          <p:cNvSpPr>
            <a:spLocks noGrp="1"/>
          </p:cNvSpPr>
          <p:nvPr>
            <p:ph type="title"/>
          </p:nvPr>
        </p:nvSpPr>
        <p:spPr/>
        <p:txBody>
          <a:bodyPr/>
          <a:lstStyle/>
          <a:p>
            <a:r>
              <a:rPr lang="en-US" dirty="0"/>
              <a:t>Remdesivir (RDV)</a:t>
            </a:r>
          </a:p>
        </p:txBody>
      </p:sp>
      <p:sp>
        <p:nvSpPr>
          <p:cNvPr id="3" name="Text Placeholder 2">
            <a:extLst>
              <a:ext uri="{FF2B5EF4-FFF2-40B4-BE49-F238E27FC236}">
                <a16:creationId xmlns:a16="http://schemas.microsoft.com/office/drawing/2014/main" id="{EDFC9D01-D611-5946-8BC1-81D198C7AC2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06524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C408-0DB4-7BA9-4A3C-7457C6874987}"/>
              </a:ext>
            </a:extLst>
          </p:cNvPr>
          <p:cNvSpPr>
            <a:spLocks noGrp="1"/>
          </p:cNvSpPr>
          <p:nvPr>
            <p:ph type="title"/>
          </p:nvPr>
        </p:nvSpPr>
        <p:spPr/>
        <p:txBody>
          <a:bodyPr>
            <a:normAutofit fontScale="90000"/>
          </a:bodyPr>
          <a:lstStyle/>
          <a:p>
            <a:r>
              <a:rPr lang="en-US" dirty="0"/>
              <a:t>ACTT-1: faster clinical recovery for RDV versus placebo (10 vs. 15 days), 28-day mortality 11.4% vs. 15.2% (p &gt; 0.05)</a:t>
            </a:r>
          </a:p>
        </p:txBody>
      </p:sp>
      <p:sp>
        <p:nvSpPr>
          <p:cNvPr id="3" name="Content Placeholder 2">
            <a:extLst>
              <a:ext uri="{FF2B5EF4-FFF2-40B4-BE49-F238E27FC236}">
                <a16:creationId xmlns:a16="http://schemas.microsoft.com/office/drawing/2014/main" id="{07F2B113-280D-CE92-1225-E1A581AD81B3}"/>
              </a:ext>
            </a:extLst>
          </p:cNvPr>
          <p:cNvSpPr>
            <a:spLocks noGrp="1"/>
          </p:cNvSpPr>
          <p:nvPr>
            <p:ph sz="half" idx="1"/>
          </p:nvPr>
        </p:nvSpPr>
        <p:spPr>
          <a:xfrm>
            <a:off x="838200" y="2416629"/>
            <a:ext cx="5181600" cy="3760334"/>
          </a:xfrm>
        </p:spPr>
        <p:txBody>
          <a:bodyPr/>
          <a:lstStyle/>
          <a:p>
            <a:r>
              <a:rPr lang="en-US" dirty="0"/>
              <a:t>Biggest benefit seen in subgroup on supplemental O2 by NC but not HFNC or MV</a:t>
            </a:r>
          </a:p>
          <a:p>
            <a:r>
              <a:rPr lang="en-US" dirty="0"/>
              <a:t>Benefit for those with ≤10 days of symptoms</a:t>
            </a:r>
          </a:p>
          <a:p>
            <a:endParaRPr lang="en-US" dirty="0"/>
          </a:p>
          <a:p>
            <a:r>
              <a:rPr lang="en-US" dirty="0"/>
              <a:t>Hospitalized patients early in infection on O2 get 5 days RDV</a:t>
            </a:r>
          </a:p>
        </p:txBody>
      </p:sp>
      <p:pic>
        <p:nvPicPr>
          <p:cNvPr id="9" name="Content Placeholder 4" descr="Chart&#10;&#10;Description automatically generated">
            <a:extLst>
              <a:ext uri="{FF2B5EF4-FFF2-40B4-BE49-F238E27FC236}">
                <a16:creationId xmlns:a16="http://schemas.microsoft.com/office/drawing/2014/main" id="{B67FB94D-A192-0214-80D8-5B8DF8D08816}"/>
              </a:ext>
            </a:extLst>
          </p:cNvPr>
          <p:cNvPicPr>
            <a:picLocks noGrp="1" noChangeAspect="1"/>
          </p:cNvPicPr>
          <p:nvPr>
            <p:ph sz="half" idx="2"/>
          </p:nvPr>
        </p:nvPicPr>
        <p:blipFill rotWithShape="1">
          <a:blip r:embed="rId2"/>
          <a:srcRect r="49895"/>
          <a:stretch/>
        </p:blipFill>
        <p:spPr>
          <a:xfrm>
            <a:off x="6077382" y="1825625"/>
            <a:ext cx="5371236" cy="4351338"/>
          </a:xfrm>
          <a:prstGeom prst="rect">
            <a:avLst/>
          </a:prstGeom>
        </p:spPr>
      </p:pic>
    </p:spTree>
    <p:extLst>
      <p:ext uri="{BB962C8B-B14F-4D97-AF65-F5344CB8AC3E}">
        <p14:creationId xmlns:p14="http://schemas.microsoft.com/office/powerpoint/2010/main" val="7859440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9D8CA-F213-E241-AD48-231E8057AC0A}"/>
              </a:ext>
            </a:extLst>
          </p:cNvPr>
          <p:cNvSpPr>
            <a:spLocks noGrp="1"/>
          </p:cNvSpPr>
          <p:nvPr>
            <p:ph type="title"/>
          </p:nvPr>
        </p:nvSpPr>
        <p:spPr/>
        <p:txBody>
          <a:bodyPr>
            <a:normAutofit/>
          </a:bodyPr>
          <a:lstStyle/>
          <a:p>
            <a:r>
              <a:rPr lang="en-US" dirty="0"/>
              <a:t>Remdesivir is safe in advanced CKD and ESRD</a:t>
            </a:r>
          </a:p>
        </p:txBody>
      </p:sp>
      <p:pic>
        <p:nvPicPr>
          <p:cNvPr id="5" name="Content Placeholder 4" descr="Table&#10;&#10;Description automatically generated">
            <a:extLst>
              <a:ext uri="{FF2B5EF4-FFF2-40B4-BE49-F238E27FC236}">
                <a16:creationId xmlns:a16="http://schemas.microsoft.com/office/drawing/2014/main" id="{1ABEE592-5B21-EB41-B4EC-44D0C987E8B8}"/>
              </a:ext>
            </a:extLst>
          </p:cNvPr>
          <p:cNvPicPr>
            <a:picLocks noGrp="1" noChangeAspect="1"/>
          </p:cNvPicPr>
          <p:nvPr>
            <p:ph idx="1"/>
          </p:nvPr>
        </p:nvPicPr>
        <p:blipFill>
          <a:blip r:embed="rId2"/>
          <a:stretch>
            <a:fillRect/>
          </a:stretch>
        </p:blipFill>
        <p:spPr>
          <a:xfrm>
            <a:off x="2790113" y="1825625"/>
            <a:ext cx="6611773" cy="4351338"/>
          </a:xfrm>
        </p:spPr>
      </p:pic>
      <p:sp>
        <p:nvSpPr>
          <p:cNvPr id="6" name="Rectangle 5">
            <a:extLst>
              <a:ext uri="{FF2B5EF4-FFF2-40B4-BE49-F238E27FC236}">
                <a16:creationId xmlns:a16="http://schemas.microsoft.com/office/drawing/2014/main" id="{EB2C483E-6282-DD48-9B3A-AE4680E507A7}"/>
              </a:ext>
            </a:extLst>
          </p:cNvPr>
          <p:cNvSpPr/>
          <p:nvPr/>
        </p:nvSpPr>
        <p:spPr>
          <a:xfrm>
            <a:off x="3047999" y="6311900"/>
            <a:ext cx="6096000" cy="369332"/>
          </a:xfrm>
          <a:prstGeom prst="rect">
            <a:avLst/>
          </a:prstGeom>
        </p:spPr>
        <p:txBody>
          <a:bodyPr>
            <a:spAutoFit/>
          </a:bodyPr>
          <a:lstStyle/>
          <a:p>
            <a:pPr algn="ctr"/>
            <a:r>
              <a:rPr lang="en-US" b="0" i="0" dirty="0" err="1">
                <a:solidFill>
                  <a:srgbClr val="212121"/>
                </a:solidFill>
                <a:effectLst/>
                <a:latin typeface="system-ui"/>
              </a:rPr>
              <a:t>Thakare</a:t>
            </a:r>
            <a:r>
              <a:rPr lang="en-US" b="0" i="0" dirty="0">
                <a:solidFill>
                  <a:srgbClr val="212121"/>
                </a:solidFill>
                <a:effectLst/>
                <a:latin typeface="system-ui"/>
              </a:rPr>
              <a:t> Kidney Int Rep 2021 </a:t>
            </a:r>
            <a:r>
              <a:rPr lang="en-US" b="0" i="0" dirty="0" err="1">
                <a:solidFill>
                  <a:srgbClr val="212121"/>
                </a:solidFill>
                <a:effectLst/>
                <a:latin typeface="system-ui"/>
              </a:rPr>
              <a:t>doi</a:t>
            </a:r>
            <a:r>
              <a:rPr lang="en-US" b="0" i="0" dirty="0">
                <a:solidFill>
                  <a:srgbClr val="212121"/>
                </a:solidFill>
                <a:effectLst/>
                <a:latin typeface="system-ui"/>
              </a:rPr>
              <a:t>: 10.1016/j.ekir.2020.10.005</a:t>
            </a:r>
            <a:endParaRPr lang="en-US" dirty="0"/>
          </a:p>
        </p:txBody>
      </p:sp>
    </p:spTree>
    <p:extLst>
      <p:ext uri="{BB962C8B-B14F-4D97-AF65-F5344CB8AC3E}">
        <p14:creationId xmlns:p14="http://schemas.microsoft.com/office/powerpoint/2010/main" val="16626461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9689D-C984-0743-0A75-086E8EBA9C41}"/>
              </a:ext>
            </a:extLst>
          </p:cNvPr>
          <p:cNvSpPr>
            <a:spLocks noGrp="1"/>
          </p:cNvSpPr>
          <p:nvPr>
            <p:ph type="title"/>
          </p:nvPr>
        </p:nvSpPr>
        <p:spPr/>
        <p:txBody>
          <a:bodyPr>
            <a:normAutofit fontScale="90000"/>
          </a:bodyPr>
          <a:lstStyle/>
          <a:p>
            <a:r>
              <a:rPr lang="en-US" dirty="0"/>
              <a:t>PINETREE: 3 days of outpatient RDV had 87% lower risk of hospitalization or death than placebo</a:t>
            </a:r>
          </a:p>
        </p:txBody>
      </p:sp>
      <p:sp>
        <p:nvSpPr>
          <p:cNvPr id="3" name="Content Placeholder 2">
            <a:extLst>
              <a:ext uri="{FF2B5EF4-FFF2-40B4-BE49-F238E27FC236}">
                <a16:creationId xmlns:a16="http://schemas.microsoft.com/office/drawing/2014/main" id="{E583F4B2-B62C-D256-42ED-63B0491DF392}"/>
              </a:ext>
            </a:extLst>
          </p:cNvPr>
          <p:cNvSpPr>
            <a:spLocks noGrp="1"/>
          </p:cNvSpPr>
          <p:nvPr>
            <p:ph sz="half" idx="1"/>
          </p:nvPr>
        </p:nvSpPr>
        <p:spPr>
          <a:xfrm>
            <a:off x="838200" y="2759529"/>
            <a:ext cx="5181600" cy="3417434"/>
          </a:xfrm>
        </p:spPr>
        <p:txBody>
          <a:bodyPr/>
          <a:lstStyle/>
          <a:p>
            <a:r>
              <a:rPr lang="en-US" dirty="0"/>
              <a:t>Hospitalized patients early in infection on room air get 3 days of RDV</a:t>
            </a:r>
          </a:p>
        </p:txBody>
      </p:sp>
      <p:pic>
        <p:nvPicPr>
          <p:cNvPr id="6" name="Content Placeholder 5" descr="Chart, box and whisker chart&#10;&#10;Description automatically generated">
            <a:extLst>
              <a:ext uri="{FF2B5EF4-FFF2-40B4-BE49-F238E27FC236}">
                <a16:creationId xmlns:a16="http://schemas.microsoft.com/office/drawing/2014/main" id="{F411E1AD-4DBE-C7DF-08BF-841AFFEB15BD}"/>
              </a:ext>
            </a:extLst>
          </p:cNvPr>
          <p:cNvPicPr>
            <a:picLocks noGrp="1" noChangeAspect="1"/>
          </p:cNvPicPr>
          <p:nvPr>
            <p:ph sz="half" idx="2"/>
          </p:nvPr>
        </p:nvPicPr>
        <p:blipFill>
          <a:blip r:embed="rId2"/>
          <a:stretch>
            <a:fillRect/>
          </a:stretch>
        </p:blipFill>
        <p:spPr>
          <a:xfrm>
            <a:off x="6172200" y="2549126"/>
            <a:ext cx="5181600" cy="2904336"/>
          </a:xfrm>
        </p:spPr>
      </p:pic>
    </p:spTree>
    <p:extLst>
      <p:ext uri="{BB962C8B-B14F-4D97-AF65-F5344CB8AC3E}">
        <p14:creationId xmlns:p14="http://schemas.microsoft.com/office/powerpoint/2010/main" val="27909475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4DFE06-1196-154F-94CF-A0A5B12365AA}"/>
              </a:ext>
            </a:extLst>
          </p:cNvPr>
          <p:cNvSpPr>
            <a:spLocks noGrp="1"/>
          </p:cNvSpPr>
          <p:nvPr>
            <p:ph type="title"/>
          </p:nvPr>
        </p:nvSpPr>
        <p:spPr/>
        <p:txBody>
          <a:bodyPr/>
          <a:lstStyle/>
          <a:p>
            <a:r>
              <a:rPr lang="en-US" dirty="0"/>
              <a:t>Steroids</a:t>
            </a:r>
          </a:p>
        </p:txBody>
      </p:sp>
      <p:sp>
        <p:nvSpPr>
          <p:cNvPr id="3" name="Text Placeholder 2">
            <a:extLst>
              <a:ext uri="{FF2B5EF4-FFF2-40B4-BE49-F238E27FC236}">
                <a16:creationId xmlns:a16="http://schemas.microsoft.com/office/drawing/2014/main" id="{C4ECF29D-93C7-644B-9715-A11EA34C0BF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555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DEFB1-53E9-CB4F-8CFC-71967C383793}"/>
              </a:ext>
            </a:extLst>
          </p:cNvPr>
          <p:cNvSpPr>
            <a:spLocks noGrp="1"/>
          </p:cNvSpPr>
          <p:nvPr>
            <p:ph type="title"/>
          </p:nvPr>
        </p:nvSpPr>
        <p:spPr/>
        <p:txBody>
          <a:bodyPr/>
          <a:lstStyle/>
          <a:p>
            <a:r>
              <a:rPr lang="en-US" dirty="0"/>
              <a:t>Virology of SARS and MERS</a:t>
            </a:r>
          </a:p>
        </p:txBody>
      </p:sp>
      <p:sp>
        <p:nvSpPr>
          <p:cNvPr id="3" name="Content Placeholder 2">
            <a:extLst>
              <a:ext uri="{FF2B5EF4-FFF2-40B4-BE49-F238E27FC236}">
                <a16:creationId xmlns:a16="http://schemas.microsoft.com/office/drawing/2014/main" id="{0D1D9BE6-8CF7-4343-818E-C3359C923C74}"/>
              </a:ext>
            </a:extLst>
          </p:cNvPr>
          <p:cNvSpPr>
            <a:spLocks noGrp="1"/>
          </p:cNvSpPr>
          <p:nvPr>
            <p:ph idx="1"/>
          </p:nvPr>
        </p:nvSpPr>
        <p:spPr/>
        <p:txBody>
          <a:bodyPr/>
          <a:lstStyle/>
          <a:p>
            <a:r>
              <a:rPr lang="en-US" dirty="0"/>
              <a:t>Respiratory tract viral load peaks day 10-14 after symptom onset in SARS-</a:t>
            </a:r>
            <a:r>
              <a:rPr lang="en-US" dirty="0" err="1"/>
              <a:t>CoV</a:t>
            </a:r>
            <a:r>
              <a:rPr lang="en-US" dirty="0"/>
              <a:t> infection</a:t>
            </a:r>
          </a:p>
          <a:p>
            <a:r>
              <a:rPr lang="en-US" dirty="0"/>
              <a:t>Respiratory tract viral load peaks day 7-10 after symptom onset for MERS</a:t>
            </a:r>
          </a:p>
          <a:p>
            <a:r>
              <a:rPr lang="en-US" dirty="0"/>
              <a:t>Not believed to be asymptomatic cases (i.e., everyone develops symptoms)</a:t>
            </a:r>
          </a:p>
          <a:p>
            <a:r>
              <a:rPr lang="en-US" dirty="0"/>
              <a:t>No transmission from asymptomatic or pre-symptomatic cases</a:t>
            </a:r>
          </a:p>
        </p:txBody>
      </p:sp>
      <p:sp>
        <p:nvSpPr>
          <p:cNvPr id="4" name="TextBox 3">
            <a:extLst>
              <a:ext uri="{FF2B5EF4-FFF2-40B4-BE49-F238E27FC236}">
                <a16:creationId xmlns:a16="http://schemas.microsoft.com/office/drawing/2014/main" id="{CA2BA78E-3202-2647-A9AD-3468D8F5A1B7}"/>
              </a:ext>
            </a:extLst>
          </p:cNvPr>
          <p:cNvSpPr txBox="1"/>
          <p:nvPr/>
        </p:nvSpPr>
        <p:spPr>
          <a:xfrm>
            <a:off x="3628786" y="6185098"/>
            <a:ext cx="4934428" cy="307777"/>
          </a:xfrm>
          <a:prstGeom prst="rect">
            <a:avLst/>
          </a:prstGeom>
          <a:noFill/>
        </p:spPr>
        <p:txBody>
          <a:bodyPr wrap="none" rtlCol="0">
            <a:spAutoFit/>
          </a:bodyPr>
          <a:lstStyle/>
          <a:p>
            <a:r>
              <a:rPr lang="en-US" sz="1400" dirty="0" err="1"/>
              <a:t>Cevik</a:t>
            </a:r>
            <a:r>
              <a:rPr lang="en-US" sz="1400" dirty="0"/>
              <a:t> Lancet Microbe 2021 </a:t>
            </a:r>
            <a:r>
              <a:rPr lang="en-US" sz="1400" dirty="0" err="1"/>
              <a:t>doi</a:t>
            </a:r>
            <a:r>
              <a:rPr lang="en-US" sz="1400" dirty="0"/>
              <a:t>: 10.1016/S2666-5247(20)30172-5</a:t>
            </a:r>
          </a:p>
        </p:txBody>
      </p:sp>
    </p:spTree>
    <p:extLst>
      <p:ext uri="{BB962C8B-B14F-4D97-AF65-F5344CB8AC3E}">
        <p14:creationId xmlns:p14="http://schemas.microsoft.com/office/powerpoint/2010/main" val="24673853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9AF5E-7BA2-364E-B43D-53CE702D38AB}"/>
              </a:ext>
            </a:extLst>
          </p:cNvPr>
          <p:cNvSpPr>
            <a:spLocks noGrp="1"/>
          </p:cNvSpPr>
          <p:nvPr>
            <p:ph type="title"/>
          </p:nvPr>
        </p:nvSpPr>
        <p:spPr/>
        <p:txBody>
          <a:bodyPr>
            <a:normAutofit fontScale="90000"/>
          </a:bodyPr>
          <a:lstStyle/>
          <a:p>
            <a:r>
              <a:rPr lang="en-US" dirty="0"/>
              <a:t>RECOVERY: open label RCT showed mortality benefit for dexamethasone; 22.9% vs. 25.7% mortality</a:t>
            </a:r>
          </a:p>
        </p:txBody>
      </p:sp>
      <p:pic>
        <p:nvPicPr>
          <p:cNvPr id="5" name="Content Placeholder 4" descr="Chart, scatter chart&#10;&#10;Description automatically generated">
            <a:extLst>
              <a:ext uri="{FF2B5EF4-FFF2-40B4-BE49-F238E27FC236}">
                <a16:creationId xmlns:a16="http://schemas.microsoft.com/office/drawing/2014/main" id="{9EBB823A-98F7-4A41-8C42-2CFAEFCFF560}"/>
              </a:ext>
            </a:extLst>
          </p:cNvPr>
          <p:cNvPicPr>
            <a:picLocks noGrp="1" noChangeAspect="1"/>
          </p:cNvPicPr>
          <p:nvPr>
            <p:ph idx="1"/>
          </p:nvPr>
        </p:nvPicPr>
        <p:blipFill>
          <a:blip r:embed="rId2"/>
          <a:stretch>
            <a:fillRect/>
          </a:stretch>
        </p:blipFill>
        <p:spPr>
          <a:xfrm>
            <a:off x="1733533" y="1825625"/>
            <a:ext cx="8724933" cy="4351338"/>
          </a:xfrm>
        </p:spPr>
      </p:pic>
      <p:sp>
        <p:nvSpPr>
          <p:cNvPr id="6" name="Rectangle 5">
            <a:extLst>
              <a:ext uri="{FF2B5EF4-FFF2-40B4-BE49-F238E27FC236}">
                <a16:creationId xmlns:a16="http://schemas.microsoft.com/office/drawing/2014/main" id="{55849315-57AB-2E4B-AA89-0893D82E96AB}"/>
              </a:ext>
            </a:extLst>
          </p:cNvPr>
          <p:cNvSpPr/>
          <p:nvPr/>
        </p:nvSpPr>
        <p:spPr>
          <a:xfrm>
            <a:off x="3047999" y="6308209"/>
            <a:ext cx="6096000" cy="369332"/>
          </a:xfrm>
          <a:prstGeom prst="rect">
            <a:avLst/>
          </a:prstGeom>
        </p:spPr>
        <p:txBody>
          <a:bodyPr>
            <a:spAutoFit/>
          </a:bodyPr>
          <a:lstStyle/>
          <a:p>
            <a:pPr algn="ctr"/>
            <a:r>
              <a:rPr lang="en-US" b="0" i="0" dirty="0" err="1">
                <a:solidFill>
                  <a:srgbClr val="212121"/>
                </a:solidFill>
                <a:effectLst/>
                <a:latin typeface="system-ui"/>
              </a:rPr>
              <a:t>Horby</a:t>
            </a:r>
            <a:r>
              <a:rPr lang="en-US" b="0" i="0" dirty="0">
                <a:solidFill>
                  <a:srgbClr val="212121"/>
                </a:solidFill>
                <a:effectLst/>
                <a:latin typeface="system-ui"/>
              </a:rPr>
              <a:t> N </a:t>
            </a:r>
            <a:r>
              <a:rPr lang="en-US" b="0" i="0" dirty="0" err="1">
                <a:solidFill>
                  <a:srgbClr val="212121"/>
                </a:solidFill>
                <a:effectLst/>
                <a:latin typeface="system-ui"/>
              </a:rPr>
              <a:t>Engl</a:t>
            </a:r>
            <a:r>
              <a:rPr lang="en-US" b="0" i="0" dirty="0">
                <a:solidFill>
                  <a:srgbClr val="212121"/>
                </a:solidFill>
                <a:effectLst/>
                <a:latin typeface="system-ui"/>
              </a:rPr>
              <a:t> J Med 2020 </a:t>
            </a:r>
            <a:r>
              <a:rPr lang="en-US" b="0" i="0" dirty="0" err="1">
                <a:solidFill>
                  <a:srgbClr val="212121"/>
                </a:solidFill>
                <a:effectLst/>
                <a:latin typeface="system-ui"/>
              </a:rPr>
              <a:t>doi</a:t>
            </a:r>
            <a:r>
              <a:rPr lang="en-US" b="0" i="0" dirty="0">
                <a:solidFill>
                  <a:srgbClr val="212121"/>
                </a:solidFill>
                <a:effectLst/>
                <a:latin typeface="system-ui"/>
              </a:rPr>
              <a:t>: 10.1056/NEJMoa2021436</a:t>
            </a:r>
            <a:endParaRPr lang="en-US" dirty="0"/>
          </a:p>
        </p:txBody>
      </p:sp>
    </p:spTree>
    <p:extLst>
      <p:ext uri="{BB962C8B-B14F-4D97-AF65-F5344CB8AC3E}">
        <p14:creationId xmlns:p14="http://schemas.microsoft.com/office/powerpoint/2010/main" val="32640902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F480C-0D70-BF4B-B155-127FB7020118}"/>
              </a:ext>
            </a:extLst>
          </p:cNvPr>
          <p:cNvSpPr>
            <a:spLocks noGrp="1"/>
          </p:cNvSpPr>
          <p:nvPr>
            <p:ph type="title"/>
          </p:nvPr>
        </p:nvSpPr>
        <p:spPr/>
        <p:txBody>
          <a:bodyPr>
            <a:normAutofit fontScale="90000"/>
          </a:bodyPr>
          <a:lstStyle/>
          <a:p>
            <a:r>
              <a:rPr lang="en-US" dirty="0"/>
              <a:t>Effect strongest for those requiring mechanical ventilation, possible harm seen for those not requiring supplemental O2</a:t>
            </a:r>
          </a:p>
        </p:txBody>
      </p:sp>
      <p:pic>
        <p:nvPicPr>
          <p:cNvPr id="5" name="Content Placeholder 4" descr="Chart, histogram&#10;&#10;Description automatically generated">
            <a:extLst>
              <a:ext uri="{FF2B5EF4-FFF2-40B4-BE49-F238E27FC236}">
                <a16:creationId xmlns:a16="http://schemas.microsoft.com/office/drawing/2014/main" id="{69AA5BA0-6EF1-CD4D-BBD8-D14A57E0CD87}"/>
              </a:ext>
            </a:extLst>
          </p:cNvPr>
          <p:cNvPicPr>
            <a:picLocks noGrp="1" noChangeAspect="1"/>
          </p:cNvPicPr>
          <p:nvPr>
            <p:ph idx="1"/>
          </p:nvPr>
        </p:nvPicPr>
        <p:blipFill>
          <a:blip r:embed="rId2"/>
          <a:stretch>
            <a:fillRect/>
          </a:stretch>
        </p:blipFill>
        <p:spPr>
          <a:xfrm>
            <a:off x="1761270" y="1825625"/>
            <a:ext cx="8669459" cy="4351338"/>
          </a:xfrm>
        </p:spPr>
      </p:pic>
      <p:sp>
        <p:nvSpPr>
          <p:cNvPr id="6" name="Rectangle 5">
            <a:extLst>
              <a:ext uri="{FF2B5EF4-FFF2-40B4-BE49-F238E27FC236}">
                <a16:creationId xmlns:a16="http://schemas.microsoft.com/office/drawing/2014/main" id="{36A5673E-0F08-7E48-8690-DBD9140E16A8}"/>
              </a:ext>
            </a:extLst>
          </p:cNvPr>
          <p:cNvSpPr/>
          <p:nvPr/>
        </p:nvSpPr>
        <p:spPr>
          <a:xfrm>
            <a:off x="3047999" y="6308209"/>
            <a:ext cx="6096000" cy="369332"/>
          </a:xfrm>
          <a:prstGeom prst="rect">
            <a:avLst/>
          </a:prstGeom>
        </p:spPr>
        <p:txBody>
          <a:bodyPr>
            <a:spAutoFit/>
          </a:bodyPr>
          <a:lstStyle/>
          <a:p>
            <a:pPr algn="ctr"/>
            <a:r>
              <a:rPr lang="en-US" b="0" i="0" dirty="0" err="1">
                <a:solidFill>
                  <a:srgbClr val="212121"/>
                </a:solidFill>
                <a:effectLst/>
                <a:latin typeface="system-ui"/>
              </a:rPr>
              <a:t>Horby</a:t>
            </a:r>
            <a:r>
              <a:rPr lang="en-US" b="0" i="0" dirty="0">
                <a:solidFill>
                  <a:srgbClr val="212121"/>
                </a:solidFill>
                <a:effectLst/>
                <a:latin typeface="system-ui"/>
              </a:rPr>
              <a:t> N </a:t>
            </a:r>
            <a:r>
              <a:rPr lang="en-US" b="0" i="0" dirty="0" err="1">
                <a:solidFill>
                  <a:srgbClr val="212121"/>
                </a:solidFill>
                <a:effectLst/>
                <a:latin typeface="system-ui"/>
              </a:rPr>
              <a:t>Engl</a:t>
            </a:r>
            <a:r>
              <a:rPr lang="en-US" b="0" i="0" dirty="0">
                <a:solidFill>
                  <a:srgbClr val="212121"/>
                </a:solidFill>
                <a:effectLst/>
                <a:latin typeface="system-ui"/>
              </a:rPr>
              <a:t> J Med 2020 </a:t>
            </a:r>
            <a:r>
              <a:rPr lang="en-US" b="0" i="0" dirty="0" err="1">
                <a:solidFill>
                  <a:srgbClr val="212121"/>
                </a:solidFill>
                <a:effectLst/>
                <a:latin typeface="system-ui"/>
              </a:rPr>
              <a:t>doi</a:t>
            </a:r>
            <a:r>
              <a:rPr lang="en-US" b="0" i="0" dirty="0">
                <a:solidFill>
                  <a:srgbClr val="212121"/>
                </a:solidFill>
                <a:effectLst/>
                <a:latin typeface="system-ui"/>
              </a:rPr>
              <a:t>: 10.1056/NEJMoa2021436</a:t>
            </a:r>
            <a:endParaRPr lang="en-US" dirty="0"/>
          </a:p>
        </p:txBody>
      </p:sp>
    </p:spTree>
    <p:extLst>
      <p:ext uri="{BB962C8B-B14F-4D97-AF65-F5344CB8AC3E}">
        <p14:creationId xmlns:p14="http://schemas.microsoft.com/office/powerpoint/2010/main" val="38984387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D4454-E62F-6E45-99D3-808F3812FFD8}"/>
              </a:ext>
            </a:extLst>
          </p:cNvPr>
          <p:cNvSpPr>
            <a:spLocks noGrp="1"/>
          </p:cNvSpPr>
          <p:nvPr>
            <p:ph type="title"/>
          </p:nvPr>
        </p:nvSpPr>
        <p:spPr/>
        <p:txBody>
          <a:bodyPr>
            <a:normAutofit fontScale="90000"/>
          </a:bodyPr>
          <a:lstStyle/>
          <a:p>
            <a:r>
              <a:rPr lang="en-US" dirty="0"/>
              <a:t>Among those with fewer than 7 days of symptoms (more likely to not require supplemental O2), no benefit seen</a:t>
            </a:r>
          </a:p>
        </p:txBody>
      </p:sp>
      <p:pic>
        <p:nvPicPr>
          <p:cNvPr id="5" name="Content Placeholder 4">
            <a:extLst>
              <a:ext uri="{FF2B5EF4-FFF2-40B4-BE49-F238E27FC236}">
                <a16:creationId xmlns:a16="http://schemas.microsoft.com/office/drawing/2014/main" id="{6BC9D9E4-DEC0-7447-911E-B7B9AC19E66A}"/>
              </a:ext>
            </a:extLst>
          </p:cNvPr>
          <p:cNvPicPr>
            <a:picLocks noGrp="1" noChangeAspect="1"/>
          </p:cNvPicPr>
          <p:nvPr>
            <p:ph idx="1"/>
          </p:nvPr>
        </p:nvPicPr>
        <p:blipFill>
          <a:blip r:embed="rId2"/>
          <a:stretch>
            <a:fillRect/>
          </a:stretch>
        </p:blipFill>
        <p:spPr>
          <a:xfrm>
            <a:off x="1282700" y="3671094"/>
            <a:ext cx="9626600" cy="660400"/>
          </a:xfrm>
        </p:spPr>
      </p:pic>
      <p:pic>
        <p:nvPicPr>
          <p:cNvPr id="7" name="Picture 6">
            <a:extLst>
              <a:ext uri="{FF2B5EF4-FFF2-40B4-BE49-F238E27FC236}">
                <a16:creationId xmlns:a16="http://schemas.microsoft.com/office/drawing/2014/main" id="{2DDDC9D7-888E-4F4D-8BA6-A3C253B2FB14}"/>
              </a:ext>
            </a:extLst>
          </p:cNvPr>
          <p:cNvPicPr>
            <a:picLocks noChangeAspect="1"/>
          </p:cNvPicPr>
          <p:nvPr/>
        </p:nvPicPr>
        <p:blipFill>
          <a:blip r:embed="rId3"/>
          <a:stretch>
            <a:fillRect/>
          </a:stretch>
        </p:blipFill>
        <p:spPr>
          <a:xfrm>
            <a:off x="1371600" y="2667794"/>
            <a:ext cx="9448800" cy="1003300"/>
          </a:xfrm>
          <a:prstGeom prst="rect">
            <a:avLst/>
          </a:prstGeom>
        </p:spPr>
      </p:pic>
      <p:pic>
        <p:nvPicPr>
          <p:cNvPr id="9" name="Picture 8">
            <a:extLst>
              <a:ext uri="{FF2B5EF4-FFF2-40B4-BE49-F238E27FC236}">
                <a16:creationId xmlns:a16="http://schemas.microsoft.com/office/drawing/2014/main" id="{3C4D70A3-A4B2-674B-90D4-BFB5EE55A12D}"/>
              </a:ext>
            </a:extLst>
          </p:cNvPr>
          <p:cNvPicPr>
            <a:picLocks noChangeAspect="1"/>
          </p:cNvPicPr>
          <p:nvPr/>
        </p:nvPicPr>
        <p:blipFill>
          <a:blip r:embed="rId4"/>
          <a:stretch>
            <a:fillRect/>
          </a:stretch>
        </p:blipFill>
        <p:spPr>
          <a:xfrm>
            <a:off x="1187450" y="5089184"/>
            <a:ext cx="9817100" cy="876300"/>
          </a:xfrm>
          <a:prstGeom prst="rect">
            <a:avLst/>
          </a:prstGeom>
        </p:spPr>
      </p:pic>
      <p:pic>
        <p:nvPicPr>
          <p:cNvPr id="11" name="Picture 10">
            <a:extLst>
              <a:ext uri="{FF2B5EF4-FFF2-40B4-BE49-F238E27FC236}">
                <a16:creationId xmlns:a16="http://schemas.microsoft.com/office/drawing/2014/main" id="{F0986BFF-0B94-0847-8C8E-82DFEE066660}"/>
              </a:ext>
            </a:extLst>
          </p:cNvPr>
          <p:cNvPicPr>
            <a:picLocks noChangeAspect="1"/>
          </p:cNvPicPr>
          <p:nvPr/>
        </p:nvPicPr>
        <p:blipFill>
          <a:blip r:embed="rId5"/>
          <a:stretch>
            <a:fillRect/>
          </a:stretch>
        </p:blipFill>
        <p:spPr>
          <a:xfrm>
            <a:off x="1282700" y="4555784"/>
            <a:ext cx="9817100" cy="533400"/>
          </a:xfrm>
          <a:prstGeom prst="rect">
            <a:avLst/>
          </a:prstGeom>
        </p:spPr>
      </p:pic>
      <p:sp>
        <p:nvSpPr>
          <p:cNvPr id="12" name="Rectangle 11">
            <a:extLst>
              <a:ext uri="{FF2B5EF4-FFF2-40B4-BE49-F238E27FC236}">
                <a16:creationId xmlns:a16="http://schemas.microsoft.com/office/drawing/2014/main" id="{1974B2A5-4ADE-854E-B1D3-0368DD64179E}"/>
              </a:ext>
            </a:extLst>
          </p:cNvPr>
          <p:cNvSpPr/>
          <p:nvPr/>
        </p:nvSpPr>
        <p:spPr>
          <a:xfrm>
            <a:off x="3047999" y="6308209"/>
            <a:ext cx="6096000" cy="369332"/>
          </a:xfrm>
          <a:prstGeom prst="rect">
            <a:avLst/>
          </a:prstGeom>
        </p:spPr>
        <p:txBody>
          <a:bodyPr>
            <a:spAutoFit/>
          </a:bodyPr>
          <a:lstStyle/>
          <a:p>
            <a:pPr algn="ctr"/>
            <a:r>
              <a:rPr lang="en-US" b="0" i="0" dirty="0" err="1">
                <a:solidFill>
                  <a:srgbClr val="212121"/>
                </a:solidFill>
                <a:effectLst/>
                <a:latin typeface="system-ui"/>
              </a:rPr>
              <a:t>Horby</a:t>
            </a:r>
            <a:r>
              <a:rPr lang="en-US" b="0" i="0" dirty="0">
                <a:solidFill>
                  <a:srgbClr val="212121"/>
                </a:solidFill>
                <a:effectLst/>
                <a:latin typeface="system-ui"/>
              </a:rPr>
              <a:t> N </a:t>
            </a:r>
            <a:r>
              <a:rPr lang="en-US" b="0" i="0" dirty="0" err="1">
                <a:solidFill>
                  <a:srgbClr val="212121"/>
                </a:solidFill>
                <a:effectLst/>
                <a:latin typeface="system-ui"/>
              </a:rPr>
              <a:t>Engl</a:t>
            </a:r>
            <a:r>
              <a:rPr lang="en-US" b="0" i="0" dirty="0">
                <a:solidFill>
                  <a:srgbClr val="212121"/>
                </a:solidFill>
                <a:effectLst/>
                <a:latin typeface="system-ui"/>
              </a:rPr>
              <a:t> J Med 2020 </a:t>
            </a:r>
            <a:r>
              <a:rPr lang="en-US" b="0" i="0" dirty="0" err="1">
                <a:solidFill>
                  <a:srgbClr val="212121"/>
                </a:solidFill>
                <a:effectLst/>
                <a:latin typeface="system-ui"/>
              </a:rPr>
              <a:t>doi</a:t>
            </a:r>
            <a:r>
              <a:rPr lang="en-US" b="0" i="0" dirty="0">
                <a:solidFill>
                  <a:srgbClr val="212121"/>
                </a:solidFill>
                <a:effectLst/>
                <a:latin typeface="system-ui"/>
              </a:rPr>
              <a:t>: 10.1056/NEJMoa2021436</a:t>
            </a:r>
            <a:endParaRPr lang="en-US" dirty="0"/>
          </a:p>
        </p:txBody>
      </p:sp>
    </p:spTree>
    <p:extLst>
      <p:ext uri="{BB962C8B-B14F-4D97-AF65-F5344CB8AC3E}">
        <p14:creationId xmlns:p14="http://schemas.microsoft.com/office/powerpoint/2010/main" val="7008910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9583F-C47D-9441-B094-546A4616A2E6}"/>
              </a:ext>
            </a:extLst>
          </p:cNvPr>
          <p:cNvSpPr>
            <a:spLocks noGrp="1"/>
          </p:cNvSpPr>
          <p:nvPr>
            <p:ph type="title"/>
          </p:nvPr>
        </p:nvSpPr>
        <p:spPr/>
        <p:txBody>
          <a:bodyPr/>
          <a:lstStyle/>
          <a:p>
            <a:r>
              <a:rPr lang="en-US" dirty="0"/>
              <a:t>Summary - dexamethasone</a:t>
            </a:r>
          </a:p>
        </p:txBody>
      </p:sp>
      <p:sp>
        <p:nvSpPr>
          <p:cNvPr id="3" name="Content Placeholder 2">
            <a:extLst>
              <a:ext uri="{FF2B5EF4-FFF2-40B4-BE49-F238E27FC236}">
                <a16:creationId xmlns:a16="http://schemas.microsoft.com/office/drawing/2014/main" id="{DE1B9C7F-6BC8-DF40-8F60-48BCD3B003FE}"/>
              </a:ext>
            </a:extLst>
          </p:cNvPr>
          <p:cNvSpPr>
            <a:spLocks noGrp="1"/>
          </p:cNvSpPr>
          <p:nvPr>
            <p:ph idx="1"/>
          </p:nvPr>
        </p:nvSpPr>
        <p:spPr/>
        <p:txBody>
          <a:bodyPr/>
          <a:lstStyle/>
          <a:p>
            <a:r>
              <a:rPr lang="en-US" dirty="0"/>
              <a:t>Unless a contraindication, all hospitalized patients requiring supplemental O2 should receive dexamethasone</a:t>
            </a:r>
          </a:p>
          <a:p>
            <a:r>
              <a:rPr lang="en-US" dirty="0"/>
              <a:t>Best data is for 6 mg daily for 10 days</a:t>
            </a:r>
          </a:p>
          <a:p>
            <a:endParaRPr lang="en-US" dirty="0"/>
          </a:p>
          <a:p>
            <a:r>
              <a:rPr lang="en-US" dirty="0"/>
              <a:t>Note another study for those with severe hypoxemia found no difference for 6 mg vs 12 mg </a:t>
            </a:r>
            <a:r>
              <a:rPr lang="en-US" dirty="0" err="1"/>
              <a:t>dex</a:t>
            </a:r>
            <a:r>
              <a:rPr lang="en-US" dirty="0"/>
              <a:t>, with trend towards better outcomes with 12. However, I favor adding a second agent where there is better data (see next slides).</a:t>
            </a:r>
          </a:p>
        </p:txBody>
      </p:sp>
    </p:spTree>
    <p:extLst>
      <p:ext uri="{BB962C8B-B14F-4D97-AF65-F5344CB8AC3E}">
        <p14:creationId xmlns:p14="http://schemas.microsoft.com/office/powerpoint/2010/main" val="31388799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390A-2456-ED44-B82B-F2D09DD0CC0E}"/>
              </a:ext>
            </a:extLst>
          </p:cNvPr>
          <p:cNvSpPr>
            <a:spLocks noGrp="1"/>
          </p:cNvSpPr>
          <p:nvPr>
            <p:ph type="title"/>
          </p:nvPr>
        </p:nvSpPr>
        <p:spPr>
          <a:xfrm>
            <a:off x="838200" y="365125"/>
            <a:ext cx="10515600" cy="2933246"/>
          </a:xfrm>
        </p:spPr>
        <p:txBody>
          <a:bodyPr>
            <a:normAutofit fontScale="90000"/>
          </a:bodyPr>
          <a:lstStyle/>
          <a:p>
            <a:r>
              <a:rPr lang="en-US" dirty="0"/>
              <a:t>68M with multiple medical issues is admitted with COVID-19 with 7 days of symptoms and has rapidly progressive hypoxemia, now transitioned to high flow nasal cannula. He was started on remdesivir and dexamethasone, what do you recommend next?</a:t>
            </a:r>
          </a:p>
        </p:txBody>
      </p:sp>
      <p:sp>
        <p:nvSpPr>
          <p:cNvPr id="3" name="Content Placeholder 2">
            <a:extLst>
              <a:ext uri="{FF2B5EF4-FFF2-40B4-BE49-F238E27FC236}">
                <a16:creationId xmlns:a16="http://schemas.microsoft.com/office/drawing/2014/main" id="{59A3CF03-45AF-58A5-BCF6-CF176BB24E53}"/>
              </a:ext>
            </a:extLst>
          </p:cNvPr>
          <p:cNvSpPr>
            <a:spLocks noGrp="1"/>
          </p:cNvSpPr>
          <p:nvPr>
            <p:ph idx="1"/>
          </p:nvPr>
        </p:nvSpPr>
        <p:spPr>
          <a:xfrm>
            <a:off x="838200" y="3559629"/>
            <a:ext cx="10515600" cy="2617333"/>
          </a:xfrm>
        </p:spPr>
        <p:txBody>
          <a:bodyPr/>
          <a:lstStyle/>
          <a:p>
            <a:pPr marL="514350" indent="-514350">
              <a:buAutoNum type="alphaUcParenR"/>
            </a:pPr>
            <a:r>
              <a:rPr lang="en-US" dirty="0"/>
              <a:t>Increase dexamethasone to 12 mg daily</a:t>
            </a:r>
          </a:p>
          <a:p>
            <a:pPr marL="514350" indent="-514350">
              <a:buAutoNum type="alphaUcParenR"/>
            </a:pPr>
            <a:r>
              <a:rPr lang="en-US" dirty="0"/>
              <a:t>Add baricitinib 4 mg daily for 14 days</a:t>
            </a:r>
          </a:p>
          <a:p>
            <a:pPr marL="514350" indent="-514350">
              <a:buAutoNum type="alphaUcParenR"/>
            </a:pPr>
            <a:r>
              <a:rPr lang="en-US" dirty="0"/>
              <a:t>Add IV tocilizumab 10 mg/kg x1</a:t>
            </a:r>
          </a:p>
          <a:p>
            <a:pPr marL="514350" indent="-514350">
              <a:buAutoNum type="alphaUcParenR"/>
            </a:pPr>
            <a:r>
              <a:rPr lang="en-US" dirty="0"/>
              <a:t>Add both baricitinib and tocilizumab</a:t>
            </a:r>
          </a:p>
        </p:txBody>
      </p:sp>
    </p:spTree>
    <p:extLst>
      <p:ext uri="{BB962C8B-B14F-4D97-AF65-F5344CB8AC3E}">
        <p14:creationId xmlns:p14="http://schemas.microsoft.com/office/powerpoint/2010/main" val="24370438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560858-4076-7644-BAF1-26C3458BB031}"/>
              </a:ext>
            </a:extLst>
          </p:cNvPr>
          <p:cNvSpPr>
            <a:spLocks noGrp="1"/>
          </p:cNvSpPr>
          <p:nvPr>
            <p:ph type="title"/>
          </p:nvPr>
        </p:nvSpPr>
        <p:spPr/>
        <p:txBody>
          <a:bodyPr/>
          <a:lstStyle/>
          <a:p>
            <a:r>
              <a:rPr lang="en-US" dirty="0"/>
              <a:t>Tocilizumab for COVID-19</a:t>
            </a:r>
          </a:p>
        </p:txBody>
      </p:sp>
      <p:sp>
        <p:nvSpPr>
          <p:cNvPr id="3" name="Text Placeholder 2">
            <a:extLst>
              <a:ext uri="{FF2B5EF4-FFF2-40B4-BE49-F238E27FC236}">
                <a16:creationId xmlns:a16="http://schemas.microsoft.com/office/drawing/2014/main" id="{F5050DC7-8CF6-6F40-860C-2E7392A961C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15099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AFDFA-8345-7E4E-805E-6583F1B5ADF6}"/>
              </a:ext>
            </a:extLst>
          </p:cNvPr>
          <p:cNvSpPr>
            <a:spLocks noGrp="1"/>
          </p:cNvSpPr>
          <p:nvPr>
            <p:ph type="title"/>
          </p:nvPr>
        </p:nvSpPr>
        <p:spPr>
          <a:xfrm>
            <a:off x="838200" y="116897"/>
            <a:ext cx="10515600" cy="1325563"/>
          </a:xfrm>
        </p:spPr>
        <p:txBody>
          <a:bodyPr/>
          <a:lstStyle/>
          <a:p>
            <a:pPr algn="ctr"/>
            <a:r>
              <a:rPr lang="en-US" dirty="0"/>
              <a:t>RCTs of </a:t>
            </a:r>
            <a:r>
              <a:rPr lang="en-US" dirty="0" err="1"/>
              <a:t>Toci</a:t>
            </a:r>
            <a:r>
              <a:rPr lang="en-US" dirty="0"/>
              <a:t> for treatment of COVID-19 (before RECOVERY)</a:t>
            </a:r>
          </a:p>
        </p:txBody>
      </p:sp>
      <p:graphicFrame>
        <p:nvGraphicFramePr>
          <p:cNvPr id="4" name="Content Placeholder 3">
            <a:extLst>
              <a:ext uri="{FF2B5EF4-FFF2-40B4-BE49-F238E27FC236}">
                <a16:creationId xmlns:a16="http://schemas.microsoft.com/office/drawing/2014/main" id="{94B8F7A2-1F52-F447-BB25-EDE9AE5219FA}"/>
              </a:ext>
            </a:extLst>
          </p:cNvPr>
          <p:cNvGraphicFramePr>
            <a:graphicFrameLocks noGrp="1"/>
          </p:cNvGraphicFramePr>
          <p:nvPr>
            <p:ph idx="1"/>
          </p:nvPr>
        </p:nvGraphicFramePr>
        <p:xfrm>
          <a:off x="838200" y="1235316"/>
          <a:ext cx="10515600" cy="4856480"/>
        </p:xfrm>
        <a:graphic>
          <a:graphicData uri="http://schemas.openxmlformats.org/drawingml/2006/table">
            <a:tbl>
              <a:tblPr firstRow="1" bandRow="1">
                <a:tableStyleId>{5C22544A-7EE6-4342-B048-85BDC9FD1C3A}</a:tableStyleId>
              </a:tblPr>
              <a:tblGrid>
                <a:gridCol w="1752600">
                  <a:extLst>
                    <a:ext uri="{9D8B030D-6E8A-4147-A177-3AD203B41FA5}">
                      <a16:colId xmlns:a16="http://schemas.microsoft.com/office/drawing/2014/main" val="2085268969"/>
                    </a:ext>
                  </a:extLst>
                </a:gridCol>
                <a:gridCol w="2376055">
                  <a:extLst>
                    <a:ext uri="{9D8B030D-6E8A-4147-A177-3AD203B41FA5}">
                      <a16:colId xmlns:a16="http://schemas.microsoft.com/office/drawing/2014/main" val="1994600933"/>
                    </a:ext>
                  </a:extLst>
                </a:gridCol>
                <a:gridCol w="2098963">
                  <a:extLst>
                    <a:ext uri="{9D8B030D-6E8A-4147-A177-3AD203B41FA5}">
                      <a16:colId xmlns:a16="http://schemas.microsoft.com/office/drawing/2014/main" val="3995048402"/>
                    </a:ext>
                  </a:extLst>
                </a:gridCol>
                <a:gridCol w="1496291">
                  <a:extLst>
                    <a:ext uri="{9D8B030D-6E8A-4147-A177-3AD203B41FA5}">
                      <a16:colId xmlns:a16="http://schemas.microsoft.com/office/drawing/2014/main" val="1192402432"/>
                    </a:ext>
                  </a:extLst>
                </a:gridCol>
                <a:gridCol w="1039091">
                  <a:extLst>
                    <a:ext uri="{9D8B030D-6E8A-4147-A177-3AD203B41FA5}">
                      <a16:colId xmlns:a16="http://schemas.microsoft.com/office/drawing/2014/main" val="186436727"/>
                    </a:ext>
                  </a:extLst>
                </a:gridCol>
                <a:gridCol w="1752600">
                  <a:extLst>
                    <a:ext uri="{9D8B030D-6E8A-4147-A177-3AD203B41FA5}">
                      <a16:colId xmlns:a16="http://schemas.microsoft.com/office/drawing/2014/main" val="2176393494"/>
                    </a:ext>
                  </a:extLst>
                </a:gridCol>
              </a:tblGrid>
              <a:tr h="523644">
                <a:tc>
                  <a:txBody>
                    <a:bodyPr/>
                    <a:lstStyle/>
                    <a:p>
                      <a:r>
                        <a:rPr lang="en-US" dirty="0"/>
                        <a:t>Reference (n)</a:t>
                      </a:r>
                    </a:p>
                  </a:txBody>
                  <a:tcPr/>
                </a:tc>
                <a:tc>
                  <a:txBody>
                    <a:bodyPr/>
                    <a:lstStyle/>
                    <a:p>
                      <a:r>
                        <a:rPr lang="en-US" dirty="0"/>
                        <a:t>Baseline Illness Severity of Cohort</a:t>
                      </a:r>
                    </a:p>
                  </a:txBody>
                  <a:tcPr/>
                </a:tc>
                <a:tc>
                  <a:txBody>
                    <a:bodyPr/>
                    <a:lstStyle/>
                    <a:p>
                      <a:r>
                        <a:rPr lang="en-US" dirty="0"/>
                        <a:t>Outcome</a:t>
                      </a:r>
                    </a:p>
                  </a:txBody>
                  <a:tcPr/>
                </a:tc>
                <a:tc>
                  <a:txBody>
                    <a:bodyPr/>
                    <a:lstStyle/>
                    <a:p>
                      <a:r>
                        <a:rPr lang="en-US" dirty="0"/>
                        <a:t>Tocilizumab</a:t>
                      </a:r>
                    </a:p>
                  </a:txBody>
                  <a:tcPr/>
                </a:tc>
                <a:tc>
                  <a:txBody>
                    <a:bodyPr/>
                    <a:lstStyle/>
                    <a:p>
                      <a:r>
                        <a:rPr lang="en-US" dirty="0"/>
                        <a:t>Control</a:t>
                      </a:r>
                    </a:p>
                  </a:txBody>
                  <a:tcPr/>
                </a:tc>
                <a:tc>
                  <a:txBody>
                    <a:bodyPr/>
                    <a:lstStyle/>
                    <a:p>
                      <a:r>
                        <a:rPr lang="en-US" dirty="0"/>
                        <a:t>Notes</a:t>
                      </a:r>
                    </a:p>
                  </a:txBody>
                  <a:tcPr/>
                </a:tc>
                <a:extLst>
                  <a:ext uri="{0D108BD9-81ED-4DB2-BD59-A6C34878D82A}">
                    <a16:rowId xmlns:a16="http://schemas.microsoft.com/office/drawing/2014/main" val="1742618107"/>
                  </a:ext>
                </a:extLst>
              </a:tr>
              <a:tr h="370840">
                <a:tc>
                  <a:txBody>
                    <a:bodyPr/>
                    <a:lstStyle/>
                    <a:p>
                      <a:r>
                        <a:rPr lang="en-US" dirty="0"/>
                        <a:t>COVACTA (452)</a:t>
                      </a:r>
                    </a:p>
                  </a:txBody>
                  <a:tcPr/>
                </a:tc>
                <a:tc>
                  <a:txBody>
                    <a:bodyPr/>
                    <a:lstStyle/>
                    <a:p>
                      <a:r>
                        <a:rPr lang="en-US" dirty="0"/>
                        <a:t>~70% critically ill</a:t>
                      </a:r>
                    </a:p>
                  </a:txBody>
                  <a:tcPr/>
                </a:tc>
                <a:tc>
                  <a:txBody>
                    <a:bodyPr/>
                    <a:lstStyle/>
                    <a:p>
                      <a:r>
                        <a:rPr lang="en-US" dirty="0"/>
                        <a:t>Mortality at day 28</a:t>
                      </a:r>
                    </a:p>
                  </a:txBody>
                  <a:tcPr/>
                </a:tc>
                <a:tc>
                  <a:txBody>
                    <a:bodyPr/>
                    <a:lstStyle/>
                    <a:p>
                      <a:r>
                        <a:rPr lang="en-US" dirty="0"/>
                        <a:t>19.7%</a:t>
                      </a:r>
                    </a:p>
                  </a:txBody>
                  <a:tcPr/>
                </a:tc>
                <a:tc>
                  <a:txBody>
                    <a:bodyPr/>
                    <a:lstStyle/>
                    <a:p>
                      <a:r>
                        <a:rPr lang="en-US" dirty="0"/>
                        <a:t>19.4%</a:t>
                      </a:r>
                    </a:p>
                  </a:txBody>
                  <a:tcPr/>
                </a:tc>
                <a:tc>
                  <a:txBody>
                    <a:bodyPr/>
                    <a:lstStyle/>
                    <a:p>
                      <a:r>
                        <a:rPr lang="en-US" dirty="0"/>
                        <a:t>Placebo</a:t>
                      </a:r>
                    </a:p>
                  </a:txBody>
                  <a:tcPr/>
                </a:tc>
                <a:extLst>
                  <a:ext uri="{0D108BD9-81ED-4DB2-BD59-A6C34878D82A}">
                    <a16:rowId xmlns:a16="http://schemas.microsoft.com/office/drawing/2014/main" val="3836900595"/>
                  </a:ext>
                </a:extLst>
              </a:tr>
              <a:tr h="370840">
                <a:tc>
                  <a:txBody>
                    <a:bodyPr/>
                    <a:lstStyle/>
                    <a:p>
                      <a:r>
                        <a:rPr lang="en-US" dirty="0"/>
                        <a:t>CORIMUNO-TOCI (130)</a:t>
                      </a:r>
                    </a:p>
                  </a:txBody>
                  <a:tcPr/>
                </a:tc>
                <a:tc>
                  <a:txBody>
                    <a:bodyPr/>
                    <a:lstStyle/>
                    <a:p>
                      <a:r>
                        <a:rPr lang="en-US" dirty="0"/>
                        <a:t>100% with severe disease (floor patients on O2)</a:t>
                      </a:r>
                    </a:p>
                  </a:txBody>
                  <a:tcPr/>
                </a:tc>
                <a:tc>
                  <a:txBody>
                    <a:bodyPr/>
                    <a:lstStyle/>
                    <a:p>
                      <a:r>
                        <a:rPr lang="en-US" dirty="0"/>
                        <a:t>Mortality at day 28</a:t>
                      </a:r>
                    </a:p>
                  </a:txBody>
                  <a:tcPr/>
                </a:tc>
                <a:tc>
                  <a:txBody>
                    <a:bodyPr/>
                    <a:lstStyle/>
                    <a:p>
                      <a:r>
                        <a:rPr lang="en-US" dirty="0"/>
                        <a:t>10.9%</a:t>
                      </a:r>
                    </a:p>
                  </a:txBody>
                  <a:tcPr/>
                </a:tc>
                <a:tc>
                  <a:txBody>
                    <a:bodyPr/>
                    <a:lstStyle/>
                    <a:p>
                      <a:r>
                        <a:rPr lang="en-US" dirty="0"/>
                        <a:t>11.9%</a:t>
                      </a:r>
                    </a:p>
                  </a:txBody>
                  <a:tcPr/>
                </a:tc>
                <a:tc>
                  <a:txBody>
                    <a:bodyPr/>
                    <a:lstStyle/>
                    <a:p>
                      <a:r>
                        <a:rPr lang="en-US" dirty="0"/>
                        <a:t>Open label</a:t>
                      </a:r>
                    </a:p>
                  </a:txBody>
                  <a:tcPr/>
                </a:tc>
                <a:extLst>
                  <a:ext uri="{0D108BD9-81ED-4DB2-BD59-A6C34878D82A}">
                    <a16:rowId xmlns:a16="http://schemas.microsoft.com/office/drawing/2014/main" val="10291841"/>
                  </a:ext>
                </a:extLst>
              </a:tr>
              <a:tr h="370840">
                <a:tc>
                  <a:txBody>
                    <a:bodyPr/>
                    <a:lstStyle/>
                    <a:p>
                      <a:r>
                        <a:rPr lang="en-US" dirty="0"/>
                        <a:t>RCT-TCZ-COVID (126)</a:t>
                      </a:r>
                    </a:p>
                  </a:txBody>
                  <a:tcPr/>
                </a:tc>
                <a:tc>
                  <a:txBody>
                    <a:bodyPr/>
                    <a:lstStyle/>
                    <a:p>
                      <a:r>
                        <a:rPr lang="en-US" dirty="0"/>
                        <a:t>Face mask / HFNC</a:t>
                      </a:r>
                    </a:p>
                  </a:txBody>
                  <a:tcPr/>
                </a:tc>
                <a:tc>
                  <a:txBody>
                    <a:bodyPr/>
                    <a:lstStyle/>
                    <a:p>
                      <a:r>
                        <a:rPr lang="en-US" dirty="0"/>
                        <a:t>Clinical worsening w/</a:t>
                      </a:r>
                      <a:r>
                        <a:rPr lang="en-US" dirty="0" err="1"/>
                        <a:t>i</a:t>
                      </a:r>
                      <a:r>
                        <a:rPr lang="en-US" dirty="0"/>
                        <a:t> 14 days</a:t>
                      </a:r>
                    </a:p>
                  </a:txBody>
                  <a:tcPr/>
                </a:tc>
                <a:tc>
                  <a:txBody>
                    <a:bodyPr/>
                    <a:lstStyle/>
                    <a:p>
                      <a:r>
                        <a:rPr lang="en-US" dirty="0"/>
                        <a:t>28.3%</a:t>
                      </a:r>
                    </a:p>
                  </a:txBody>
                  <a:tcPr/>
                </a:tc>
                <a:tc>
                  <a:txBody>
                    <a:bodyPr/>
                    <a:lstStyle/>
                    <a:p>
                      <a:r>
                        <a:rPr lang="en-US" dirty="0"/>
                        <a:t>27.0%</a:t>
                      </a:r>
                    </a:p>
                  </a:txBody>
                  <a:tcPr/>
                </a:tc>
                <a:tc>
                  <a:txBody>
                    <a:bodyPr/>
                    <a:lstStyle/>
                    <a:p>
                      <a:r>
                        <a:rPr lang="en-US" dirty="0"/>
                        <a:t>Placebo</a:t>
                      </a:r>
                    </a:p>
                  </a:txBody>
                  <a:tcPr/>
                </a:tc>
                <a:extLst>
                  <a:ext uri="{0D108BD9-81ED-4DB2-BD59-A6C34878D82A}">
                    <a16:rowId xmlns:a16="http://schemas.microsoft.com/office/drawing/2014/main" val="283956121"/>
                  </a:ext>
                </a:extLst>
              </a:tr>
              <a:tr h="370840">
                <a:tc>
                  <a:txBody>
                    <a:bodyPr/>
                    <a:lstStyle/>
                    <a:p>
                      <a:r>
                        <a:rPr lang="en-US" dirty="0"/>
                        <a:t>BACC Bay (243)</a:t>
                      </a:r>
                    </a:p>
                  </a:txBody>
                  <a:tcPr/>
                </a:tc>
                <a:tc>
                  <a:txBody>
                    <a:bodyPr/>
                    <a:lstStyle/>
                    <a:p>
                      <a:r>
                        <a:rPr lang="en-US" dirty="0"/>
                        <a:t>No critically ill patients</a:t>
                      </a:r>
                    </a:p>
                  </a:txBody>
                  <a:tcPr/>
                </a:tc>
                <a:tc>
                  <a:txBody>
                    <a:bodyPr/>
                    <a:lstStyle/>
                    <a:p>
                      <a:r>
                        <a:rPr lang="en-US" dirty="0"/>
                        <a:t>MV or death within 28 days</a:t>
                      </a:r>
                    </a:p>
                  </a:txBody>
                  <a:tcPr/>
                </a:tc>
                <a:tc>
                  <a:txBody>
                    <a:bodyPr/>
                    <a:lstStyle/>
                    <a:p>
                      <a:r>
                        <a:rPr lang="en-US" dirty="0"/>
                        <a:t>10.6%</a:t>
                      </a:r>
                    </a:p>
                  </a:txBody>
                  <a:tcPr/>
                </a:tc>
                <a:tc>
                  <a:txBody>
                    <a:bodyPr/>
                    <a:lstStyle/>
                    <a:p>
                      <a:r>
                        <a:rPr lang="en-US" dirty="0"/>
                        <a:t>12.5%</a:t>
                      </a:r>
                    </a:p>
                  </a:txBody>
                  <a:tcPr/>
                </a:tc>
                <a:tc>
                  <a:txBody>
                    <a:bodyPr/>
                    <a:lstStyle/>
                    <a:p>
                      <a:r>
                        <a:rPr lang="en-US" dirty="0"/>
                        <a:t>Placebo</a:t>
                      </a:r>
                    </a:p>
                  </a:txBody>
                  <a:tcPr/>
                </a:tc>
                <a:extLst>
                  <a:ext uri="{0D108BD9-81ED-4DB2-BD59-A6C34878D82A}">
                    <a16:rowId xmlns:a16="http://schemas.microsoft.com/office/drawing/2014/main" val="215874353"/>
                  </a:ext>
                </a:extLst>
              </a:tr>
              <a:tr h="370840">
                <a:tc>
                  <a:txBody>
                    <a:bodyPr/>
                    <a:lstStyle/>
                    <a:p>
                      <a:r>
                        <a:rPr lang="en-US" dirty="0"/>
                        <a:t>REMAP-CAP (747)</a:t>
                      </a:r>
                    </a:p>
                  </a:txBody>
                  <a:tcPr/>
                </a:tc>
                <a:tc>
                  <a:txBody>
                    <a:bodyPr/>
                    <a:lstStyle/>
                    <a:p>
                      <a:r>
                        <a:rPr lang="en-US" dirty="0"/>
                        <a:t>All critically ill patients</a:t>
                      </a:r>
                    </a:p>
                  </a:txBody>
                  <a:tcPr/>
                </a:tc>
                <a:tc>
                  <a:txBody>
                    <a:bodyPr/>
                    <a:lstStyle/>
                    <a:p>
                      <a:r>
                        <a:rPr lang="en-US" dirty="0"/>
                        <a:t>Mortality at day 28</a:t>
                      </a:r>
                    </a:p>
                  </a:txBody>
                  <a:tcPr/>
                </a:tc>
                <a:tc>
                  <a:txBody>
                    <a:bodyPr/>
                    <a:lstStyle/>
                    <a:p>
                      <a:r>
                        <a:rPr lang="en-US" dirty="0"/>
                        <a:t>28.0%*</a:t>
                      </a:r>
                    </a:p>
                  </a:txBody>
                  <a:tcPr/>
                </a:tc>
                <a:tc>
                  <a:txBody>
                    <a:bodyPr/>
                    <a:lstStyle/>
                    <a:p>
                      <a:r>
                        <a:rPr lang="en-US" dirty="0"/>
                        <a:t>35.8%</a:t>
                      </a:r>
                    </a:p>
                  </a:txBody>
                  <a:tcPr/>
                </a:tc>
                <a:tc>
                  <a:txBody>
                    <a:bodyPr/>
                    <a:lstStyle/>
                    <a:p>
                      <a:r>
                        <a:rPr lang="en-US" dirty="0"/>
                        <a:t>Open label</a:t>
                      </a:r>
                    </a:p>
                  </a:txBody>
                  <a:tcPr/>
                </a:tc>
                <a:extLst>
                  <a:ext uri="{0D108BD9-81ED-4DB2-BD59-A6C34878D82A}">
                    <a16:rowId xmlns:a16="http://schemas.microsoft.com/office/drawing/2014/main" val="2050603056"/>
                  </a:ext>
                </a:extLst>
              </a:tr>
              <a:tr h="370840">
                <a:tc>
                  <a:txBody>
                    <a:bodyPr/>
                    <a:lstStyle/>
                    <a:p>
                      <a:r>
                        <a:rPr lang="en-US" dirty="0"/>
                        <a:t>EMPACTA (389)</a:t>
                      </a:r>
                    </a:p>
                  </a:txBody>
                  <a:tcPr/>
                </a:tc>
                <a:tc>
                  <a:txBody>
                    <a:bodyPr/>
                    <a:lstStyle/>
                    <a:p>
                      <a:r>
                        <a:rPr lang="en-US" dirty="0"/>
                        <a:t>No MV, 25% HFNC/NIV</a:t>
                      </a:r>
                    </a:p>
                  </a:txBody>
                  <a:tcPr/>
                </a:tc>
                <a:tc>
                  <a:txBody>
                    <a:bodyPr/>
                    <a:lstStyle/>
                    <a:p>
                      <a:r>
                        <a:rPr lang="en-US" dirty="0"/>
                        <a:t>Mortality at day 28</a:t>
                      </a:r>
                    </a:p>
                  </a:txBody>
                  <a:tcPr/>
                </a:tc>
                <a:tc>
                  <a:txBody>
                    <a:bodyPr/>
                    <a:lstStyle/>
                    <a:p>
                      <a:r>
                        <a:rPr lang="en-US" dirty="0"/>
                        <a:t>10.4%</a:t>
                      </a:r>
                    </a:p>
                  </a:txBody>
                  <a:tcPr/>
                </a:tc>
                <a:tc>
                  <a:txBody>
                    <a:bodyPr/>
                    <a:lstStyle/>
                    <a:p>
                      <a:r>
                        <a:rPr lang="en-US" dirty="0"/>
                        <a:t>8.6%</a:t>
                      </a:r>
                    </a:p>
                  </a:txBody>
                  <a:tcPr/>
                </a:tc>
                <a:tc>
                  <a:txBody>
                    <a:bodyPr/>
                    <a:lstStyle/>
                    <a:p>
                      <a:r>
                        <a:rPr lang="en-US" dirty="0"/>
                        <a:t>Placebo</a:t>
                      </a:r>
                    </a:p>
                  </a:txBody>
                  <a:tcPr/>
                </a:tc>
                <a:extLst>
                  <a:ext uri="{0D108BD9-81ED-4DB2-BD59-A6C34878D82A}">
                    <a16:rowId xmlns:a16="http://schemas.microsoft.com/office/drawing/2014/main" val="1779645056"/>
                  </a:ext>
                </a:extLst>
              </a:tr>
              <a:tr h="370840">
                <a:tc>
                  <a:txBody>
                    <a:bodyPr/>
                    <a:lstStyle/>
                    <a:p>
                      <a:r>
                        <a:rPr lang="en-US" dirty="0"/>
                        <a:t>Brazil trial (129)</a:t>
                      </a:r>
                    </a:p>
                  </a:txBody>
                  <a:tcPr/>
                </a:tc>
                <a:tc>
                  <a:txBody>
                    <a:bodyPr/>
                    <a:lstStyle/>
                    <a:p>
                      <a:r>
                        <a:rPr lang="en-US" dirty="0"/>
                        <a:t>60% O2, 23% NIV/HFNC, 17% MV</a:t>
                      </a:r>
                    </a:p>
                  </a:txBody>
                  <a:tcPr/>
                </a:tc>
                <a:tc>
                  <a:txBody>
                    <a:bodyPr/>
                    <a:lstStyle/>
                    <a:p>
                      <a:r>
                        <a:rPr lang="en-US" dirty="0"/>
                        <a:t>Mortality at day 28</a:t>
                      </a:r>
                    </a:p>
                  </a:txBody>
                  <a:tcPr/>
                </a:tc>
                <a:tc>
                  <a:txBody>
                    <a:bodyPr/>
                    <a:lstStyle/>
                    <a:p>
                      <a:r>
                        <a:rPr lang="en-US" dirty="0"/>
                        <a:t>21%</a:t>
                      </a:r>
                    </a:p>
                  </a:txBody>
                  <a:tcPr/>
                </a:tc>
                <a:tc>
                  <a:txBody>
                    <a:bodyPr/>
                    <a:lstStyle/>
                    <a:p>
                      <a:r>
                        <a:rPr lang="en-US" dirty="0"/>
                        <a:t>9%</a:t>
                      </a:r>
                    </a:p>
                  </a:txBody>
                  <a:tcPr/>
                </a:tc>
                <a:tc>
                  <a:txBody>
                    <a:bodyPr/>
                    <a:lstStyle/>
                    <a:p>
                      <a:r>
                        <a:rPr lang="en-US" dirty="0"/>
                        <a:t>Open label (stopped early)</a:t>
                      </a:r>
                    </a:p>
                  </a:txBody>
                  <a:tcPr/>
                </a:tc>
                <a:extLst>
                  <a:ext uri="{0D108BD9-81ED-4DB2-BD59-A6C34878D82A}">
                    <a16:rowId xmlns:a16="http://schemas.microsoft.com/office/drawing/2014/main" val="2088267282"/>
                  </a:ext>
                </a:extLst>
              </a:tr>
            </a:tbl>
          </a:graphicData>
        </a:graphic>
      </p:graphicFrame>
      <p:sp>
        <p:nvSpPr>
          <p:cNvPr id="6" name="TextBox 5">
            <a:extLst>
              <a:ext uri="{FF2B5EF4-FFF2-40B4-BE49-F238E27FC236}">
                <a16:creationId xmlns:a16="http://schemas.microsoft.com/office/drawing/2014/main" id="{3BA955D7-038A-DE48-ACF2-B6208A160414}"/>
              </a:ext>
            </a:extLst>
          </p:cNvPr>
          <p:cNvSpPr txBox="1"/>
          <p:nvPr/>
        </p:nvSpPr>
        <p:spPr>
          <a:xfrm>
            <a:off x="8418286" y="6371771"/>
            <a:ext cx="2556149" cy="369332"/>
          </a:xfrm>
          <a:prstGeom prst="rect">
            <a:avLst/>
          </a:prstGeom>
          <a:noFill/>
        </p:spPr>
        <p:txBody>
          <a:bodyPr wrap="none" rtlCol="0">
            <a:spAutoFit/>
          </a:bodyPr>
          <a:lstStyle/>
          <a:p>
            <a:r>
              <a:rPr lang="en-US" dirty="0"/>
              <a:t>*mortality benefit shown</a:t>
            </a:r>
          </a:p>
        </p:txBody>
      </p:sp>
    </p:spTree>
    <p:extLst>
      <p:ext uri="{BB962C8B-B14F-4D97-AF65-F5344CB8AC3E}">
        <p14:creationId xmlns:p14="http://schemas.microsoft.com/office/powerpoint/2010/main" val="20568039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51E2-B2C1-014A-8FAA-E0E5D617FC8F}"/>
              </a:ext>
            </a:extLst>
          </p:cNvPr>
          <p:cNvSpPr>
            <a:spLocks noGrp="1"/>
          </p:cNvSpPr>
          <p:nvPr>
            <p:ph type="title"/>
          </p:nvPr>
        </p:nvSpPr>
        <p:spPr/>
        <p:txBody>
          <a:bodyPr>
            <a:normAutofit fontScale="90000"/>
          </a:bodyPr>
          <a:lstStyle/>
          <a:p>
            <a:r>
              <a:rPr lang="en-US" dirty="0"/>
              <a:t>RECOVERY Trial Group reported benefit of </a:t>
            </a:r>
            <a:r>
              <a:rPr lang="en-US" dirty="0" err="1"/>
              <a:t>toci</a:t>
            </a:r>
            <a:r>
              <a:rPr lang="en-US" dirty="0"/>
              <a:t> in some patients with COVID-19 in February, 2021</a:t>
            </a:r>
          </a:p>
        </p:txBody>
      </p:sp>
      <p:sp>
        <p:nvSpPr>
          <p:cNvPr id="7" name="Content Placeholder 6">
            <a:extLst>
              <a:ext uri="{FF2B5EF4-FFF2-40B4-BE49-F238E27FC236}">
                <a16:creationId xmlns:a16="http://schemas.microsoft.com/office/drawing/2014/main" id="{1EE58618-9157-A742-8AEC-E8C504D85545}"/>
              </a:ext>
            </a:extLst>
          </p:cNvPr>
          <p:cNvSpPr>
            <a:spLocks noGrp="1"/>
          </p:cNvSpPr>
          <p:nvPr>
            <p:ph sz="half" idx="1"/>
          </p:nvPr>
        </p:nvSpPr>
        <p:spPr/>
        <p:txBody>
          <a:bodyPr/>
          <a:lstStyle/>
          <a:p>
            <a:r>
              <a:rPr lang="en-US" dirty="0"/>
              <a:t>Another landmark trial for COVID-19 therapeutics</a:t>
            </a:r>
          </a:p>
        </p:txBody>
      </p:sp>
      <p:pic>
        <p:nvPicPr>
          <p:cNvPr id="10" name="Content Placeholder 9" descr="Chart, line chart, histogram, scatter chart&#10;&#10;Description automatically generated">
            <a:extLst>
              <a:ext uri="{FF2B5EF4-FFF2-40B4-BE49-F238E27FC236}">
                <a16:creationId xmlns:a16="http://schemas.microsoft.com/office/drawing/2014/main" id="{5A00F87E-7EEE-EC40-8562-5EDF81085BF5}"/>
              </a:ext>
            </a:extLst>
          </p:cNvPr>
          <p:cNvPicPr>
            <a:picLocks noGrp="1" noChangeAspect="1"/>
          </p:cNvPicPr>
          <p:nvPr>
            <p:ph sz="half" idx="2"/>
          </p:nvPr>
        </p:nvPicPr>
        <p:blipFill rotWithShape="1">
          <a:blip r:embed="rId2"/>
          <a:srcRect t="46370"/>
          <a:stretch/>
        </p:blipFill>
        <p:spPr>
          <a:xfrm>
            <a:off x="6348413" y="1965634"/>
            <a:ext cx="4781550" cy="4071319"/>
          </a:xfrm>
        </p:spPr>
      </p:pic>
      <p:sp>
        <p:nvSpPr>
          <p:cNvPr id="6" name="TextBox 5">
            <a:extLst>
              <a:ext uri="{FF2B5EF4-FFF2-40B4-BE49-F238E27FC236}">
                <a16:creationId xmlns:a16="http://schemas.microsoft.com/office/drawing/2014/main" id="{FB1244A3-B624-6D49-85B8-7BAC2292B322}"/>
              </a:ext>
            </a:extLst>
          </p:cNvPr>
          <p:cNvSpPr txBox="1"/>
          <p:nvPr/>
        </p:nvSpPr>
        <p:spPr>
          <a:xfrm>
            <a:off x="3104030" y="6311900"/>
            <a:ext cx="5983946" cy="369332"/>
          </a:xfrm>
          <a:prstGeom prst="rect">
            <a:avLst/>
          </a:prstGeom>
          <a:noFill/>
        </p:spPr>
        <p:txBody>
          <a:bodyPr wrap="none" rtlCol="0">
            <a:spAutoFit/>
          </a:bodyPr>
          <a:lstStyle/>
          <a:p>
            <a:pPr algn="ctr"/>
            <a:r>
              <a:rPr lang="en-US" dirty="0" err="1"/>
              <a:t>Horby</a:t>
            </a:r>
            <a:r>
              <a:rPr lang="en-US" dirty="0"/>
              <a:t> et al Lancet 2021 </a:t>
            </a:r>
            <a:r>
              <a:rPr lang="en-US" dirty="0" err="1"/>
              <a:t>doi</a:t>
            </a:r>
            <a:r>
              <a:rPr lang="en-US" dirty="0"/>
              <a:t>: 10.1016/S0140-6736(21)00676-0</a:t>
            </a:r>
          </a:p>
        </p:txBody>
      </p:sp>
      <p:pic>
        <p:nvPicPr>
          <p:cNvPr id="11" name="Content Placeholder 9" descr="Chart, line chart, histogram, scatter chart&#10;&#10;Description automatically generated">
            <a:extLst>
              <a:ext uri="{FF2B5EF4-FFF2-40B4-BE49-F238E27FC236}">
                <a16:creationId xmlns:a16="http://schemas.microsoft.com/office/drawing/2014/main" id="{660D27BD-1EDE-344F-85FE-F746F6338F7F}"/>
              </a:ext>
            </a:extLst>
          </p:cNvPr>
          <p:cNvPicPr>
            <a:picLocks noChangeAspect="1"/>
          </p:cNvPicPr>
          <p:nvPr/>
        </p:nvPicPr>
        <p:blipFill rotWithShape="1">
          <a:blip r:embed="rId2"/>
          <a:srcRect b="52864"/>
          <a:stretch/>
        </p:blipFill>
        <p:spPr>
          <a:xfrm>
            <a:off x="1269769" y="2678113"/>
            <a:ext cx="4318462" cy="3231772"/>
          </a:xfrm>
          <a:prstGeom prst="rect">
            <a:avLst/>
          </a:prstGeom>
        </p:spPr>
      </p:pic>
    </p:spTree>
    <p:extLst>
      <p:ext uri="{BB962C8B-B14F-4D97-AF65-F5344CB8AC3E}">
        <p14:creationId xmlns:p14="http://schemas.microsoft.com/office/powerpoint/2010/main" val="154473042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3B47-0245-B14E-B232-2FEEB3831D3E}"/>
              </a:ext>
            </a:extLst>
          </p:cNvPr>
          <p:cNvSpPr>
            <a:spLocks noGrp="1"/>
          </p:cNvSpPr>
          <p:nvPr>
            <p:ph type="title"/>
          </p:nvPr>
        </p:nvSpPr>
        <p:spPr/>
        <p:txBody>
          <a:bodyPr/>
          <a:lstStyle/>
          <a:p>
            <a:r>
              <a:rPr lang="en-US" dirty="0"/>
              <a:t>RECOVERY </a:t>
            </a:r>
            <a:r>
              <a:rPr lang="en-US" dirty="0" err="1"/>
              <a:t>toci</a:t>
            </a:r>
            <a:r>
              <a:rPr lang="en-US" dirty="0"/>
              <a:t> trial: baseline characteristics</a:t>
            </a:r>
          </a:p>
        </p:txBody>
      </p:sp>
      <p:sp>
        <p:nvSpPr>
          <p:cNvPr id="3" name="Content Placeholder 2">
            <a:extLst>
              <a:ext uri="{FF2B5EF4-FFF2-40B4-BE49-F238E27FC236}">
                <a16:creationId xmlns:a16="http://schemas.microsoft.com/office/drawing/2014/main" id="{D3119A9C-DC93-0B49-9EC1-1E56A1C960E0}"/>
              </a:ext>
            </a:extLst>
          </p:cNvPr>
          <p:cNvSpPr>
            <a:spLocks noGrp="1"/>
          </p:cNvSpPr>
          <p:nvPr>
            <p:ph idx="1"/>
          </p:nvPr>
        </p:nvSpPr>
        <p:spPr/>
        <p:txBody>
          <a:bodyPr>
            <a:normAutofit/>
          </a:bodyPr>
          <a:lstStyle/>
          <a:p>
            <a:r>
              <a:rPr lang="en-US" dirty="0"/>
              <a:t>Mean age: 63.6 years (SD 13.7)</a:t>
            </a:r>
          </a:p>
          <a:p>
            <a:r>
              <a:rPr lang="en-US" dirty="0"/>
              <a:t>At randomization: 14% MV, 41% HFNC or NIV, 45% supplemental O2 (not NIV/HFNC/MV)</a:t>
            </a:r>
          </a:p>
          <a:p>
            <a:r>
              <a:rPr lang="en-US" dirty="0"/>
              <a:t>Median CRP was 143 [IQR 107-204] mg/L</a:t>
            </a:r>
          </a:p>
          <a:p>
            <a:r>
              <a:rPr lang="en-US" dirty="0"/>
              <a:t>82% received steroids (97% of those enrolled since RECOVERY dexamethasone report)</a:t>
            </a:r>
          </a:p>
        </p:txBody>
      </p:sp>
    </p:spTree>
    <p:extLst>
      <p:ext uri="{BB962C8B-B14F-4D97-AF65-F5344CB8AC3E}">
        <p14:creationId xmlns:p14="http://schemas.microsoft.com/office/powerpoint/2010/main" val="16184968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956A4-288F-1045-BECA-2242D9B47489}"/>
              </a:ext>
            </a:extLst>
          </p:cNvPr>
          <p:cNvSpPr>
            <a:spLocks noGrp="1"/>
          </p:cNvSpPr>
          <p:nvPr>
            <p:ph type="title"/>
          </p:nvPr>
        </p:nvSpPr>
        <p:spPr/>
        <p:txBody>
          <a:bodyPr/>
          <a:lstStyle/>
          <a:p>
            <a:r>
              <a:rPr lang="en-US" dirty="0"/>
              <a:t>Outcomes show benefit of </a:t>
            </a:r>
            <a:r>
              <a:rPr lang="en-US" dirty="0" err="1"/>
              <a:t>toci</a:t>
            </a:r>
            <a:r>
              <a:rPr lang="en-US" dirty="0"/>
              <a:t> in this group</a:t>
            </a:r>
          </a:p>
        </p:txBody>
      </p:sp>
      <p:pic>
        <p:nvPicPr>
          <p:cNvPr id="5" name="Content Placeholder 4" descr="Table&#10;&#10;Description automatically generated">
            <a:extLst>
              <a:ext uri="{FF2B5EF4-FFF2-40B4-BE49-F238E27FC236}">
                <a16:creationId xmlns:a16="http://schemas.microsoft.com/office/drawing/2014/main" id="{6A548705-4EA3-3541-B5E0-28A3A6089DF5}"/>
              </a:ext>
            </a:extLst>
          </p:cNvPr>
          <p:cNvPicPr>
            <a:picLocks noGrp="1" noChangeAspect="1"/>
          </p:cNvPicPr>
          <p:nvPr>
            <p:ph idx="1"/>
          </p:nvPr>
        </p:nvPicPr>
        <p:blipFill>
          <a:blip r:embed="rId2"/>
          <a:stretch>
            <a:fillRect/>
          </a:stretch>
        </p:blipFill>
        <p:spPr>
          <a:xfrm>
            <a:off x="1829428" y="1825625"/>
            <a:ext cx="8533143" cy="4351338"/>
          </a:xfrm>
        </p:spPr>
      </p:pic>
      <p:sp>
        <p:nvSpPr>
          <p:cNvPr id="6" name="Rounded Rectangle 5">
            <a:extLst>
              <a:ext uri="{FF2B5EF4-FFF2-40B4-BE49-F238E27FC236}">
                <a16:creationId xmlns:a16="http://schemas.microsoft.com/office/drawing/2014/main" id="{DA54B705-ABD8-D54A-B101-88E3BFC28C31}"/>
              </a:ext>
            </a:extLst>
          </p:cNvPr>
          <p:cNvSpPr/>
          <p:nvPr/>
        </p:nvSpPr>
        <p:spPr>
          <a:xfrm>
            <a:off x="1829428" y="3833446"/>
            <a:ext cx="8533143" cy="4220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668DAC87-005E-C543-948F-DC9504A81FF7}"/>
              </a:ext>
            </a:extLst>
          </p:cNvPr>
          <p:cNvSpPr/>
          <p:nvPr/>
        </p:nvSpPr>
        <p:spPr>
          <a:xfrm>
            <a:off x="1829427" y="3132931"/>
            <a:ext cx="8533143" cy="42203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27336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D162C-BEE3-9748-ABEB-76BA86366DF9}"/>
              </a:ext>
            </a:extLst>
          </p:cNvPr>
          <p:cNvSpPr>
            <a:spLocks noGrp="1"/>
          </p:cNvSpPr>
          <p:nvPr>
            <p:ph type="title"/>
          </p:nvPr>
        </p:nvSpPr>
        <p:spPr/>
        <p:txBody>
          <a:bodyPr/>
          <a:lstStyle/>
          <a:p>
            <a:r>
              <a:rPr lang="en-US" b="1" dirty="0"/>
              <a:t>SARS-CoV-2</a:t>
            </a:r>
          </a:p>
        </p:txBody>
      </p:sp>
      <p:sp>
        <p:nvSpPr>
          <p:cNvPr id="4" name="Text Placeholder 3">
            <a:extLst>
              <a:ext uri="{FF2B5EF4-FFF2-40B4-BE49-F238E27FC236}">
                <a16:creationId xmlns:a16="http://schemas.microsoft.com/office/drawing/2014/main" id="{971C64C6-8423-A34A-8B37-74622810666B}"/>
              </a:ext>
            </a:extLst>
          </p:cNvPr>
          <p:cNvSpPr>
            <a:spLocks noGrp="1"/>
          </p:cNvSpPr>
          <p:nvPr>
            <p:ph type="body" idx="1"/>
          </p:nvPr>
        </p:nvSpPr>
        <p:spPr/>
        <p:txBody>
          <a:bodyPr/>
          <a:lstStyle/>
          <a:p>
            <a:r>
              <a:rPr lang="en-US" dirty="0"/>
              <a:t>The COVID-19 era</a:t>
            </a:r>
          </a:p>
        </p:txBody>
      </p:sp>
    </p:spTree>
    <p:extLst>
      <p:ext uri="{BB962C8B-B14F-4D97-AF65-F5344CB8AC3E}">
        <p14:creationId xmlns:p14="http://schemas.microsoft.com/office/powerpoint/2010/main" val="16669519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68DA77-B60F-6C4B-B937-539A696BEC1F}"/>
              </a:ext>
            </a:extLst>
          </p:cNvPr>
          <p:cNvSpPr>
            <a:spLocks noGrp="1"/>
          </p:cNvSpPr>
          <p:nvPr>
            <p:ph type="title"/>
          </p:nvPr>
        </p:nvSpPr>
        <p:spPr/>
        <p:txBody>
          <a:bodyPr/>
          <a:lstStyle/>
          <a:p>
            <a:r>
              <a:rPr lang="en-US" dirty="0"/>
              <a:t>Findings hold essentially across all subgroups</a:t>
            </a:r>
          </a:p>
        </p:txBody>
      </p:sp>
      <p:pic>
        <p:nvPicPr>
          <p:cNvPr id="5" name="Content Placeholder 4" descr="Chart&#10;&#10;Description automatically generated with medium confidence">
            <a:extLst>
              <a:ext uri="{FF2B5EF4-FFF2-40B4-BE49-F238E27FC236}">
                <a16:creationId xmlns:a16="http://schemas.microsoft.com/office/drawing/2014/main" id="{6A3F15D2-E441-5743-8F70-7FA3B7DB170E}"/>
              </a:ext>
            </a:extLst>
          </p:cNvPr>
          <p:cNvPicPr>
            <a:picLocks noGrp="1" noChangeAspect="1"/>
          </p:cNvPicPr>
          <p:nvPr>
            <p:ph idx="1"/>
          </p:nvPr>
        </p:nvPicPr>
        <p:blipFill>
          <a:blip r:embed="rId2"/>
          <a:stretch>
            <a:fillRect/>
          </a:stretch>
        </p:blipFill>
        <p:spPr>
          <a:xfrm>
            <a:off x="1304569" y="1825625"/>
            <a:ext cx="9582861" cy="4351338"/>
          </a:xfrm>
        </p:spPr>
      </p:pic>
    </p:spTree>
    <p:extLst>
      <p:ext uri="{BB962C8B-B14F-4D97-AF65-F5344CB8AC3E}">
        <p14:creationId xmlns:p14="http://schemas.microsoft.com/office/powerpoint/2010/main" val="8669666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89205-D972-8947-8481-40A5BC9092D1}"/>
              </a:ext>
            </a:extLst>
          </p:cNvPr>
          <p:cNvSpPr>
            <a:spLocks noGrp="1"/>
          </p:cNvSpPr>
          <p:nvPr>
            <p:ph type="title"/>
          </p:nvPr>
        </p:nvSpPr>
        <p:spPr/>
        <p:txBody>
          <a:bodyPr/>
          <a:lstStyle/>
          <a:p>
            <a:r>
              <a:rPr lang="en-US" dirty="0"/>
              <a:t>Why is mortality so high in both groups??</a:t>
            </a:r>
          </a:p>
        </p:txBody>
      </p:sp>
      <p:sp>
        <p:nvSpPr>
          <p:cNvPr id="4" name="Content Placeholder 3">
            <a:extLst>
              <a:ext uri="{FF2B5EF4-FFF2-40B4-BE49-F238E27FC236}">
                <a16:creationId xmlns:a16="http://schemas.microsoft.com/office/drawing/2014/main" id="{F049B63C-E1AC-B047-8F44-26EFCCA0C5EA}"/>
              </a:ext>
            </a:extLst>
          </p:cNvPr>
          <p:cNvSpPr>
            <a:spLocks noGrp="1"/>
          </p:cNvSpPr>
          <p:nvPr>
            <p:ph sz="half" idx="1"/>
          </p:nvPr>
        </p:nvSpPr>
        <p:spPr/>
        <p:txBody>
          <a:bodyPr/>
          <a:lstStyle/>
          <a:p>
            <a:r>
              <a:rPr lang="en-US" dirty="0"/>
              <a:t>In ACTT 1 mortality at day 29 was 11.4% vs 15.2%</a:t>
            </a:r>
          </a:p>
          <a:p>
            <a:r>
              <a:rPr lang="en-US" dirty="0"/>
              <a:t>In ACTT-2 28-day mortality was 5.1% vs 7.8%</a:t>
            </a:r>
          </a:p>
          <a:p>
            <a:r>
              <a:rPr lang="en-US" dirty="0"/>
              <a:t>In RECOVERY </a:t>
            </a:r>
            <a:r>
              <a:rPr lang="en-US" dirty="0" err="1"/>
              <a:t>dex</a:t>
            </a:r>
            <a:r>
              <a:rPr lang="en-US" dirty="0"/>
              <a:t>, 28-day mortality was 22.9% vs 25.7%</a:t>
            </a:r>
          </a:p>
          <a:p>
            <a:r>
              <a:rPr lang="en-US" dirty="0"/>
              <a:t>In RECOVERY </a:t>
            </a:r>
            <a:r>
              <a:rPr lang="en-US" dirty="0" err="1"/>
              <a:t>toci</a:t>
            </a:r>
            <a:r>
              <a:rPr lang="en-US" dirty="0"/>
              <a:t>, 28-day mortality was 29% vs 33%</a:t>
            </a:r>
          </a:p>
        </p:txBody>
      </p:sp>
      <p:sp>
        <p:nvSpPr>
          <p:cNvPr id="5" name="Content Placeholder 4">
            <a:extLst>
              <a:ext uri="{FF2B5EF4-FFF2-40B4-BE49-F238E27FC236}">
                <a16:creationId xmlns:a16="http://schemas.microsoft.com/office/drawing/2014/main" id="{06230181-8555-674F-9867-ACA8649DA30B}"/>
              </a:ext>
            </a:extLst>
          </p:cNvPr>
          <p:cNvSpPr>
            <a:spLocks noGrp="1"/>
          </p:cNvSpPr>
          <p:nvPr>
            <p:ph sz="half" idx="2"/>
          </p:nvPr>
        </p:nvSpPr>
        <p:spPr/>
        <p:txBody>
          <a:bodyPr/>
          <a:lstStyle/>
          <a:p>
            <a:r>
              <a:rPr lang="en-US" dirty="0"/>
              <a:t>Answer: RECOVERY </a:t>
            </a:r>
            <a:r>
              <a:rPr lang="en-US" dirty="0" err="1"/>
              <a:t>toci</a:t>
            </a:r>
            <a:r>
              <a:rPr lang="en-US" dirty="0"/>
              <a:t> is not ALL hospitalized patients with COVID-19; CRP ≥75 (and median CRP was actually nearly double that in the study)</a:t>
            </a:r>
          </a:p>
          <a:p>
            <a:r>
              <a:rPr lang="en-US" dirty="0"/>
              <a:t>These may be among the sickest of patients.</a:t>
            </a:r>
          </a:p>
        </p:txBody>
      </p:sp>
    </p:spTree>
    <p:extLst>
      <p:ext uri="{BB962C8B-B14F-4D97-AF65-F5344CB8AC3E}">
        <p14:creationId xmlns:p14="http://schemas.microsoft.com/office/powerpoint/2010/main" val="98148567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1271A-C2FA-3944-853C-8E8EFFA78C27}"/>
              </a:ext>
            </a:extLst>
          </p:cNvPr>
          <p:cNvSpPr>
            <a:spLocks noGrp="1"/>
          </p:cNvSpPr>
          <p:nvPr>
            <p:ph type="title"/>
          </p:nvPr>
        </p:nvSpPr>
        <p:spPr/>
        <p:txBody>
          <a:bodyPr>
            <a:noAutofit/>
          </a:bodyPr>
          <a:lstStyle/>
          <a:p>
            <a:r>
              <a:rPr lang="en-US" sz="3600" dirty="0"/>
              <a:t>Elevated CRP in COVID associated with mortality, among nearly 3000 patients admitted during first wave to a major hospital in NY, median CRP was 108 mg/L</a:t>
            </a:r>
          </a:p>
        </p:txBody>
      </p:sp>
      <p:pic>
        <p:nvPicPr>
          <p:cNvPr id="5" name="Content Placeholder 4" descr="Diagram&#10;&#10;Description automatically generated">
            <a:extLst>
              <a:ext uri="{FF2B5EF4-FFF2-40B4-BE49-F238E27FC236}">
                <a16:creationId xmlns:a16="http://schemas.microsoft.com/office/drawing/2014/main" id="{02913FC9-E783-C543-9706-DBD672DE4721}"/>
              </a:ext>
            </a:extLst>
          </p:cNvPr>
          <p:cNvPicPr>
            <a:picLocks noGrp="1" noChangeAspect="1"/>
          </p:cNvPicPr>
          <p:nvPr>
            <p:ph idx="1"/>
          </p:nvPr>
        </p:nvPicPr>
        <p:blipFill>
          <a:blip r:embed="rId2"/>
          <a:stretch>
            <a:fillRect/>
          </a:stretch>
        </p:blipFill>
        <p:spPr>
          <a:xfrm>
            <a:off x="838200" y="1891500"/>
            <a:ext cx="10515600" cy="4219588"/>
          </a:xfrm>
        </p:spPr>
      </p:pic>
      <p:sp>
        <p:nvSpPr>
          <p:cNvPr id="6" name="Rectangle 5">
            <a:extLst>
              <a:ext uri="{FF2B5EF4-FFF2-40B4-BE49-F238E27FC236}">
                <a16:creationId xmlns:a16="http://schemas.microsoft.com/office/drawing/2014/main" id="{03886D25-027A-2C4B-A169-0D70FDB2651F}"/>
              </a:ext>
            </a:extLst>
          </p:cNvPr>
          <p:cNvSpPr/>
          <p:nvPr/>
        </p:nvSpPr>
        <p:spPr>
          <a:xfrm>
            <a:off x="2014498" y="6308209"/>
            <a:ext cx="8163004" cy="369332"/>
          </a:xfrm>
          <a:prstGeom prst="rect">
            <a:avLst/>
          </a:prstGeom>
        </p:spPr>
        <p:txBody>
          <a:bodyPr wrap="none">
            <a:spAutoFit/>
          </a:bodyPr>
          <a:lstStyle/>
          <a:p>
            <a:r>
              <a:rPr lang="en-US" dirty="0" err="1"/>
              <a:t>Smilowitz</a:t>
            </a:r>
            <a:r>
              <a:rPr lang="en-US" dirty="0"/>
              <a:t> European Heart Journal 2021 </a:t>
            </a:r>
            <a:r>
              <a:rPr lang="en-US" dirty="0">
                <a:hlinkClick r:id="rId3"/>
              </a:rPr>
              <a:t>https://doi.org/10.1093/eurheartj/ehaa1103</a:t>
            </a:r>
            <a:endParaRPr lang="en-US" dirty="0"/>
          </a:p>
        </p:txBody>
      </p:sp>
    </p:spTree>
    <p:extLst>
      <p:ext uri="{BB962C8B-B14F-4D97-AF65-F5344CB8AC3E}">
        <p14:creationId xmlns:p14="http://schemas.microsoft.com/office/powerpoint/2010/main" val="20744841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7947B-9C39-5461-CDBB-29683D9360D9}"/>
              </a:ext>
            </a:extLst>
          </p:cNvPr>
          <p:cNvSpPr>
            <a:spLocks noGrp="1"/>
          </p:cNvSpPr>
          <p:nvPr>
            <p:ph type="title"/>
          </p:nvPr>
        </p:nvSpPr>
        <p:spPr/>
        <p:txBody>
          <a:bodyPr/>
          <a:lstStyle/>
          <a:p>
            <a:endParaRPr lang="en-US" dirty="0"/>
          </a:p>
        </p:txBody>
      </p:sp>
      <p:pic>
        <p:nvPicPr>
          <p:cNvPr id="5" name="Content Placeholder 4" descr="A picture containing chart&#10;&#10;Description automatically generated">
            <a:extLst>
              <a:ext uri="{FF2B5EF4-FFF2-40B4-BE49-F238E27FC236}">
                <a16:creationId xmlns:a16="http://schemas.microsoft.com/office/drawing/2014/main" id="{24063E33-A642-34AF-45EE-61BD91B648EC}"/>
              </a:ext>
            </a:extLst>
          </p:cNvPr>
          <p:cNvPicPr>
            <a:picLocks noGrp="1" noChangeAspect="1"/>
          </p:cNvPicPr>
          <p:nvPr>
            <p:ph idx="1"/>
          </p:nvPr>
        </p:nvPicPr>
        <p:blipFill>
          <a:blip r:embed="rId2"/>
          <a:stretch>
            <a:fillRect/>
          </a:stretch>
        </p:blipFill>
        <p:spPr>
          <a:xfrm>
            <a:off x="1219728" y="1690688"/>
            <a:ext cx="9752543" cy="4486488"/>
          </a:xfrm>
        </p:spPr>
      </p:pic>
    </p:spTree>
    <p:extLst>
      <p:ext uri="{BB962C8B-B14F-4D97-AF65-F5344CB8AC3E}">
        <p14:creationId xmlns:p14="http://schemas.microsoft.com/office/powerpoint/2010/main" val="323035801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583C0-D26E-7B49-BC42-D9FA4DFF9F9D}"/>
              </a:ext>
            </a:extLst>
          </p:cNvPr>
          <p:cNvSpPr>
            <a:spLocks noGrp="1"/>
          </p:cNvSpPr>
          <p:nvPr>
            <p:ph type="title"/>
          </p:nvPr>
        </p:nvSpPr>
        <p:spPr/>
        <p:txBody>
          <a:bodyPr/>
          <a:lstStyle/>
          <a:p>
            <a:r>
              <a:rPr lang="en-US" dirty="0"/>
              <a:t>Summary - tocilizumab</a:t>
            </a:r>
          </a:p>
        </p:txBody>
      </p:sp>
      <p:sp>
        <p:nvSpPr>
          <p:cNvPr id="3" name="Content Placeholder 2">
            <a:extLst>
              <a:ext uri="{FF2B5EF4-FFF2-40B4-BE49-F238E27FC236}">
                <a16:creationId xmlns:a16="http://schemas.microsoft.com/office/drawing/2014/main" id="{9DDF7420-8C63-C44E-828C-D3F6D3E6ADDE}"/>
              </a:ext>
            </a:extLst>
          </p:cNvPr>
          <p:cNvSpPr>
            <a:spLocks noGrp="1"/>
          </p:cNvSpPr>
          <p:nvPr>
            <p:ph idx="1"/>
          </p:nvPr>
        </p:nvSpPr>
        <p:spPr/>
        <p:txBody>
          <a:bodyPr>
            <a:normAutofit lnSpcReduction="10000"/>
          </a:bodyPr>
          <a:lstStyle/>
          <a:p>
            <a:r>
              <a:rPr lang="en-US" dirty="0"/>
              <a:t>RECOVERY </a:t>
            </a:r>
            <a:r>
              <a:rPr lang="en-US" dirty="0" err="1"/>
              <a:t>toci</a:t>
            </a:r>
            <a:r>
              <a:rPr lang="en-US" dirty="0"/>
              <a:t> is another landmark treatment study for COVID-19</a:t>
            </a:r>
          </a:p>
          <a:p>
            <a:r>
              <a:rPr lang="en-US" dirty="0"/>
              <a:t>Tocilizumab has shown a clear mortality benefit for a subset of the sickest hospitalized patients with COVID-19 (it is NOT indicated for all hospitalized patients with COVID-19)</a:t>
            </a:r>
          </a:p>
          <a:p>
            <a:r>
              <a:rPr lang="en-US" dirty="0"/>
              <a:t>When used it should be used in a manner consistent with RECOVERY and REMAP-CAP:</a:t>
            </a:r>
          </a:p>
          <a:p>
            <a:pPr lvl="1"/>
            <a:r>
              <a:rPr lang="en-US" dirty="0"/>
              <a:t>It should be used with dexamethasone (not alone)</a:t>
            </a:r>
          </a:p>
          <a:p>
            <a:pPr lvl="1"/>
            <a:r>
              <a:rPr lang="en-US" dirty="0"/>
              <a:t>All who receive it should have marked elevation in CRP (&gt;75-100 mg/L minimum)</a:t>
            </a:r>
          </a:p>
          <a:p>
            <a:pPr lvl="1"/>
            <a:r>
              <a:rPr lang="en-US" dirty="0"/>
              <a:t>Would plan to use it for progressive respiratory failure, and start within 24 hours of escalating organ support (starting on NIV, HFNC, or MV)</a:t>
            </a:r>
          </a:p>
        </p:txBody>
      </p:sp>
    </p:spTree>
    <p:extLst>
      <p:ext uri="{BB962C8B-B14F-4D97-AF65-F5344CB8AC3E}">
        <p14:creationId xmlns:p14="http://schemas.microsoft.com/office/powerpoint/2010/main" val="242175602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3563E-1836-4B59-1D9B-063DDD0FA5A7}"/>
              </a:ext>
            </a:extLst>
          </p:cNvPr>
          <p:cNvSpPr>
            <a:spLocks noGrp="1"/>
          </p:cNvSpPr>
          <p:nvPr>
            <p:ph type="title"/>
          </p:nvPr>
        </p:nvSpPr>
        <p:spPr/>
        <p:txBody>
          <a:bodyPr>
            <a:normAutofit fontScale="90000"/>
          </a:bodyPr>
          <a:lstStyle/>
          <a:p>
            <a:r>
              <a:rPr lang="en-US" dirty="0"/>
              <a:t>Baricitinib: multiple studies have now shown added benefit of baricitinib to dexamethasone and remdesivir for COVID-19 outcomes</a:t>
            </a:r>
          </a:p>
        </p:txBody>
      </p:sp>
      <p:pic>
        <p:nvPicPr>
          <p:cNvPr id="8" name="Content Placeholder 7" descr="A picture containing table&#10;&#10;Description automatically generated">
            <a:extLst>
              <a:ext uri="{FF2B5EF4-FFF2-40B4-BE49-F238E27FC236}">
                <a16:creationId xmlns:a16="http://schemas.microsoft.com/office/drawing/2014/main" id="{CF6A32A0-B93F-7D92-F5CF-5519034B36C6}"/>
              </a:ext>
            </a:extLst>
          </p:cNvPr>
          <p:cNvPicPr>
            <a:picLocks noGrp="1" noChangeAspect="1"/>
          </p:cNvPicPr>
          <p:nvPr>
            <p:ph sz="half" idx="1"/>
          </p:nvPr>
        </p:nvPicPr>
        <p:blipFill>
          <a:blip r:embed="rId2"/>
          <a:stretch>
            <a:fillRect/>
          </a:stretch>
        </p:blipFill>
        <p:spPr>
          <a:xfrm>
            <a:off x="1363436" y="1841986"/>
            <a:ext cx="9465128" cy="4369683"/>
          </a:xfrm>
        </p:spPr>
      </p:pic>
      <p:sp>
        <p:nvSpPr>
          <p:cNvPr id="6" name="TextBox 5">
            <a:extLst>
              <a:ext uri="{FF2B5EF4-FFF2-40B4-BE49-F238E27FC236}">
                <a16:creationId xmlns:a16="http://schemas.microsoft.com/office/drawing/2014/main" id="{8B0436C2-52DD-5BC5-62AC-F1DB9144D721}"/>
              </a:ext>
            </a:extLst>
          </p:cNvPr>
          <p:cNvSpPr txBox="1"/>
          <p:nvPr/>
        </p:nvSpPr>
        <p:spPr>
          <a:xfrm>
            <a:off x="2970440" y="6211669"/>
            <a:ext cx="6098720" cy="646331"/>
          </a:xfrm>
          <a:prstGeom prst="rect">
            <a:avLst/>
          </a:prstGeom>
          <a:noFill/>
        </p:spPr>
        <p:txBody>
          <a:bodyPr wrap="square">
            <a:spAutoFit/>
          </a:bodyPr>
          <a:lstStyle/>
          <a:p>
            <a:pPr algn="ctr"/>
            <a:r>
              <a:rPr lang="en-US" dirty="0"/>
              <a:t>https://</a:t>
            </a:r>
            <a:r>
              <a:rPr lang="en-US" dirty="0" err="1"/>
              <a:t>www.thelancet.com</a:t>
            </a:r>
            <a:r>
              <a:rPr lang="en-US" dirty="0"/>
              <a:t>/journals/lancet/article/PIIS0140-6736(22)01109-6/</a:t>
            </a:r>
            <a:r>
              <a:rPr lang="en-US" dirty="0" err="1"/>
              <a:t>fulltext</a:t>
            </a:r>
            <a:endParaRPr lang="en-US" dirty="0"/>
          </a:p>
        </p:txBody>
      </p:sp>
    </p:spTree>
    <p:extLst>
      <p:ext uri="{BB962C8B-B14F-4D97-AF65-F5344CB8AC3E}">
        <p14:creationId xmlns:p14="http://schemas.microsoft.com/office/powerpoint/2010/main" val="216570854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4EDE1-1A7C-368A-AC15-3BA515CA0126}"/>
              </a:ext>
            </a:extLst>
          </p:cNvPr>
          <p:cNvSpPr>
            <a:spLocks noGrp="1"/>
          </p:cNvSpPr>
          <p:nvPr>
            <p:ph type="title"/>
          </p:nvPr>
        </p:nvSpPr>
        <p:spPr/>
        <p:txBody>
          <a:bodyPr/>
          <a:lstStyle/>
          <a:p>
            <a:r>
              <a:rPr lang="en-US" dirty="0"/>
              <a:t>Choosing tocilizumab or baricitinib?</a:t>
            </a:r>
          </a:p>
        </p:txBody>
      </p:sp>
      <p:sp>
        <p:nvSpPr>
          <p:cNvPr id="3" name="Content Placeholder 2">
            <a:extLst>
              <a:ext uri="{FF2B5EF4-FFF2-40B4-BE49-F238E27FC236}">
                <a16:creationId xmlns:a16="http://schemas.microsoft.com/office/drawing/2014/main" id="{6328F410-BB05-1B8B-3CD1-BB2D2FEAB950}"/>
              </a:ext>
            </a:extLst>
          </p:cNvPr>
          <p:cNvSpPr>
            <a:spLocks noGrp="1"/>
          </p:cNvSpPr>
          <p:nvPr>
            <p:ph idx="1"/>
          </p:nvPr>
        </p:nvSpPr>
        <p:spPr/>
        <p:txBody>
          <a:bodyPr/>
          <a:lstStyle/>
          <a:p>
            <a:r>
              <a:rPr lang="en-US" dirty="0"/>
              <a:t>Baricitinib: “the average mortality rate ratio from all nine trials, now involving 11888 randomized patients and 1485 deaths, was 0·80 (0·72–0·89; p&lt;0·0001).”</a:t>
            </a:r>
          </a:p>
          <a:p>
            <a:r>
              <a:rPr lang="en-US" dirty="0"/>
              <a:t>Tocilizumab: “the mortality rate ratio from the nine trials was 0·86 (0·78–0·94), p=0·0017”</a:t>
            </a:r>
          </a:p>
          <a:p>
            <a:endParaRPr lang="en-US" dirty="0"/>
          </a:p>
          <a:p>
            <a:r>
              <a:rPr lang="en-US" dirty="0"/>
              <a:t>Use one or the other not both</a:t>
            </a:r>
          </a:p>
        </p:txBody>
      </p:sp>
    </p:spTree>
    <p:extLst>
      <p:ext uri="{BB962C8B-B14F-4D97-AF65-F5344CB8AC3E}">
        <p14:creationId xmlns:p14="http://schemas.microsoft.com/office/powerpoint/2010/main" val="2430002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62FC9F-A136-3B1A-03B8-2E80B89B9BBB}"/>
              </a:ext>
            </a:extLst>
          </p:cNvPr>
          <p:cNvSpPr>
            <a:spLocks noGrp="1"/>
          </p:cNvSpPr>
          <p:nvPr>
            <p:ph type="title"/>
          </p:nvPr>
        </p:nvSpPr>
        <p:spPr/>
        <p:txBody>
          <a:bodyPr>
            <a:normAutofit fontScale="90000"/>
          </a:bodyPr>
          <a:lstStyle/>
          <a:p>
            <a:r>
              <a:rPr lang="en-US" dirty="0" err="1"/>
              <a:t>Nirmatrelvir</a:t>
            </a:r>
            <a:r>
              <a:rPr lang="en-US" dirty="0"/>
              <a:t>/ritonavir (aka </a:t>
            </a:r>
            <a:r>
              <a:rPr lang="en-US" dirty="0" err="1"/>
              <a:t>Paxlovid</a:t>
            </a:r>
            <a:r>
              <a:rPr lang="en-US" dirty="0"/>
              <a:t>) for outpatient COVID-19, within 5 days of symptom onset</a:t>
            </a:r>
          </a:p>
        </p:txBody>
      </p:sp>
      <p:pic>
        <p:nvPicPr>
          <p:cNvPr id="5" name="Content Placeholder 4" descr="Chart&#10;&#10;Description automatically generated">
            <a:extLst>
              <a:ext uri="{FF2B5EF4-FFF2-40B4-BE49-F238E27FC236}">
                <a16:creationId xmlns:a16="http://schemas.microsoft.com/office/drawing/2014/main" id="{2EFA9767-9282-FE89-FCBE-6422D1048594}"/>
              </a:ext>
            </a:extLst>
          </p:cNvPr>
          <p:cNvPicPr>
            <a:picLocks noGrp="1" noChangeAspect="1"/>
          </p:cNvPicPr>
          <p:nvPr>
            <p:ph idx="1"/>
          </p:nvPr>
        </p:nvPicPr>
        <p:blipFill>
          <a:blip r:embed="rId2"/>
          <a:stretch>
            <a:fillRect/>
          </a:stretch>
        </p:blipFill>
        <p:spPr>
          <a:xfrm>
            <a:off x="1341308" y="1825625"/>
            <a:ext cx="9509384" cy="4351338"/>
          </a:xfrm>
        </p:spPr>
      </p:pic>
      <p:sp>
        <p:nvSpPr>
          <p:cNvPr id="6" name="TextBox 5">
            <a:extLst>
              <a:ext uri="{FF2B5EF4-FFF2-40B4-BE49-F238E27FC236}">
                <a16:creationId xmlns:a16="http://schemas.microsoft.com/office/drawing/2014/main" id="{E0474D7D-F9EF-5E2E-ECE4-748E1E0AFD9E}"/>
              </a:ext>
            </a:extLst>
          </p:cNvPr>
          <p:cNvSpPr txBox="1"/>
          <p:nvPr/>
        </p:nvSpPr>
        <p:spPr>
          <a:xfrm>
            <a:off x="3298599" y="6311900"/>
            <a:ext cx="5594801" cy="369332"/>
          </a:xfrm>
          <a:prstGeom prst="rect">
            <a:avLst/>
          </a:prstGeom>
          <a:noFill/>
        </p:spPr>
        <p:txBody>
          <a:bodyPr wrap="none" rtlCol="0">
            <a:spAutoFit/>
          </a:bodyPr>
          <a:lstStyle/>
          <a:p>
            <a:r>
              <a:rPr lang="en-US" dirty="0"/>
              <a:t>https://</a:t>
            </a:r>
            <a:r>
              <a:rPr lang="en-US" dirty="0" err="1"/>
              <a:t>www.nejm.org</a:t>
            </a:r>
            <a:r>
              <a:rPr lang="en-US" dirty="0"/>
              <a:t>/</a:t>
            </a:r>
            <a:r>
              <a:rPr lang="en-US" dirty="0" err="1"/>
              <a:t>doi</a:t>
            </a:r>
            <a:r>
              <a:rPr lang="en-US" dirty="0"/>
              <a:t>/full/10.1056/NEJMoa2118542</a:t>
            </a:r>
          </a:p>
        </p:txBody>
      </p:sp>
    </p:spTree>
    <p:extLst>
      <p:ext uri="{BB962C8B-B14F-4D97-AF65-F5344CB8AC3E}">
        <p14:creationId xmlns:p14="http://schemas.microsoft.com/office/powerpoint/2010/main" val="285919972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D7976-55E7-65EA-6183-950733404D61}"/>
              </a:ext>
            </a:extLst>
          </p:cNvPr>
          <p:cNvSpPr>
            <a:spLocks noGrp="1"/>
          </p:cNvSpPr>
          <p:nvPr>
            <p:ph type="title"/>
          </p:nvPr>
        </p:nvSpPr>
        <p:spPr/>
        <p:txBody>
          <a:bodyPr/>
          <a:lstStyle/>
          <a:p>
            <a:r>
              <a:rPr lang="en-US" dirty="0"/>
              <a:t>Inclusion criteria</a:t>
            </a:r>
          </a:p>
        </p:txBody>
      </p:sp>
      <p:sp>
        <p:nvSpPr>
          <p:cNvPr id="3" name="Content Placeholder 2">
            <a:extLst>
              <a:ext uri="{FF2B5EF4-FFF2-40B4-BE49-F238E27FC236}">
                <a16:creationId xmlns:a16="http://schemas.microsoft.com/office/drawing/2014/main" id="{628FA77D-AC8B-BF3D-0989-745E8C12FAC6}"/>
              </a:ext>
            </a:extLst>
          </p:cNvPr>
          <p:cNvSpPr>
            <a:spLocks noGrp="1"/>
          </p:cNvSpPr>
          <p:nvPr>
            <p:ph idx="1"/>
          </p:nvPr>
        </p:nvSpPr>
        <p:spPr/>
        <p:txBody>
          <a:bodyPr/>
          <a:lstStyle/>
          <a:p>
            <a:r>
              <a:rPr lang="en-US" dirty="0"/>
              <a:t>≥18 years old</a:t>
            </a:r>
          </a:p>
          <a:p>
            <a:r>
              <a:rPr lang="en-US" dirty="0"/>
              <a:t>Unvaccinated</a:t>
            </a:r>
          </a:p>
          <a:p>
            <a:r>
              <a:rPr lang="en-US" dirty="0"/>
              <a:t>Confirmed SARS-CoV-2 infection</a:t>
            </a:r>
          </a:p>
          <a:p>
            <a:r>
              <a:rPr lang="en-US" dirty="0"/>
              <a:t>Symptom onset no more than 5 days before randomization, with at least one sign or symptom on day of randomization (not asymptomatic)</a:t>
            </a:r>
          </a:p>
          <a:p>
            <a:r>
              <a:rPr lang="en-US" dirty="0"/>
              <a:t>Have at least one characteristic or coexisting condition associated with high risk of progression to severe COVID-19, including age &gt;50, DM, heart disease, obesity, cancer, </a:t>
            </a:r>
            <a:r>
              <a:rPr lang="en-US" dirty="0" err="1"/>
              <a:t>etc</a:t>
            </a:r>
            <a:endParaRPr lang="en-US" dirty="0"/>
          </a:p>
        </p:txBody>
      </p:sp>
    </p:spTree>
    <p:extLst>
      <p:ext uri="{BB962C8B-B14F-4D97-AF65-F5344CB8AC3E}">
        <p14:creationId xmlns:p14="http://schemas.microsoft.com/office/powerpoint/2010/main" val="164879507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48A13-7E54-00EE-B73A-AD81A6966EC8}"/>
              </a:ext>
            </a:extLst>
          </p:cNvPr>
          <p:cNvSpPr>
            <a:spLocks noGrp="1"/>
          </p:cNvSpPr>
          <p:nvPr>
            <p:ph type="title"/>
          </p:nvPr>
        </p:nvSpPr>
        <p:spPr/>
        <p:txBody>
          <a:bodyPr/>
          <a:lstStyle/>
          <a:p>
            <a:r>
              <a:rPr lang="en-US" dirty="0"/>
              <a:t>Rebound after </a:t>
            </a:r>
            <a:r>
              <a:rPr lang="en-US" dirty="0" err="1"/>
              <a:t>nirmaltrelvir</a:t>
            </a:r>
            <a:r>
              <a:rPr lang="en-US" dirty="0"/>
              <a:t>/ritonavir (NMV/r)</a:t>
            </a:r>
          </a:p>
        </p:txBody>
      </p:sp>
      <p:sp>
        <p:nvSpPr>
          <p:cNvPr id="3" name="Content Placeholder 2">
            <a:extLst>
              <a:ext uri="{FF2B5EF4-FFF2-40B4-BE49-F238E27FC236}">
                <a16:creationId xmlns:a16="http://schemas.microsoft.com/office/drawing/2014/main" id="{E21BDDB0-ABE1-40B4-EFBC-6F3DF9B12A2F}"/>
              </a:ext>
            </a:extLst>
          </p:cNvPr>
          <p:cNvSpPr>
            <a:spLocks noGrp="1"/>
          </p:cNvSpPr>
          <p:nvPr>
            <p:ph idx="1"/>
          </p:nvPr>
        </p:nvSpPr>
        <p:spPr/>
        <p:txBody>
          <a:bodyPr/>
          <a:lstStyle/>
          <a:p>
            <a:r>
              <a:rPr lang="en-US" dirty="0"/>
              <a:t>Syndrome of rebound of symptoms (mild) and increased viral load and possible transmission risk after completing a 5-day course of NMV/r</a:t>
            </a:r>
          </a:p>
          <a:p>
            <a:r>
              <a:rPr lang="en-US" dirty="0"/>
              <a:t>A retrospective study from the Mayo Clinic found this happened about 1% of the time</a:t>
            </a:r>
          </a:p>
          <a:p>
            <a:r>
              <a:rPr lang="en-US" dirty="0"/>
              <a:t>Risk factors for rebound unknown</a:t>
            </a:r>
          </a:p>
          <a:p>
            <a:r>
              <a:rPr lang="en-US" dirty="0"/>
              <a:t>Whether longer courses of NMV/r (i.e. 10 days) would eliminate this issue also currently unknown</a:t>
            </a:r>
          </a:p>
        </p:txBody>
      </p:sp>
      <p:sp>
        <p:nvSpPr>
          <p:cNvPr id="5" name="TextBox 4">
            <a:extLst>
              <a:ext uri="{FF2B5EF4-FFF2-40B4-BE49-F238E27FC236}">
                <a16:creationId xmlns:a16="http://schemas.microsoft.com/office/drawing/2014/main" id="{E1824D33-071C-6563-A52D-FA1937FA59B2}"/>
              </a:ext>
            </a:extLst>
          </p:cNvPr>
          <p:cNvSpPr txBox="1"/>
          <p:nvPr/>
        </p:nvSpPr>
        <p:spPr>
          <a:xfrm>
            <a:off x="3044456" y="5807631"/>
            <a:ext cx="6103088" cy="369332"/>
          </a:xfrm>
          <a:prstGeom prst="rect">
            <a:avLst/>
          </a:prstGeom>
          <a:noFill/>
        </p:spPr>
        <p:txBody>
          <a:bodyPr wrap="square">
            <a:spAutoFit/>
          </a:bodyPr>
          <a:lstStyle/>
          <a:p>
            <a:pPr algn="ctr"/>
            <a:r>
              <a:rPr lang="en-US" b="0" i="0" u="none" strike="noStrike" dirty="0">
                <a:solidFill>
                  <a:srgbClr val="006FB7"/>
                </a:solidFill>
                <a:effectLst/>
                <a:latin typeface="Source Sans Pro" panose="020B0503030403020204" pitchFamily="34" charset="0"/>
                <a:hlinkClick r:id="rId2"/>
              </a:rPr>
              <a:t>https://doi.org/10.1093/cid/ciac481</a:t>
            </a:r>
            <a:endParaRPr lang="en-US" dirty="0"/>
          </a:p>
        </p:txBody>
      </p:sp>
    </p:spTree>
    <p:extLst>
      <p:ext uri="{BB962C8B-B14F-4D97-AF65-F5344CB8AC3E}">
        <p14:creationId xmlns:p14="http://schemas.microsoft.com/office/powerpoint/2010/main" val="41369010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97870-0884-AD49-900F-AC1F5133FD33}"/>
              </a:ext>
            </a:extLst>
          </p:cNvPr>
          <p:cNvSpPr>
            <a:spLocks noGrp="1"/>
          </p:cNvSpPr>
          <p:nvPr>
            <p:ph type="title"/>
          </p:nvPr>
        </p:nvSpPr>
        <p:spPr/>
        <p:txBody>
          <a:bodyPr/>
          <a:lstStyle/>
          <a:p>
            <a:r>
              <a:rPr lang="en-US" dirty="0"/>
              <a:t>Clinical Epidemiology</a:t>
            </a:r>
          </a:p>
        </p:txBody>
      </p:sp>
      <p:sp>
        <p:nvSpPr>
          <p:cNvPr id="3" name="Text Placeholder 2">
            <a:extLst>
              <a:ext uri="{FF2B5EF4-FFF2-40B4-BE49-F238E27FC236}">
                <a16:creationId xmlns:a16="http://schemas.microsoft.com/office/drawing/2014/main" id="{16EC6D40-7BB1-5A4F-BB88-2BA3E58A006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16122973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5400B-A6C3-0044-A45C-BB9B5F205777}"/>
              </a:ext>
            </a:extLst>
          </p:cNvPr>
          <p:cNvSpPr>
            <a:spLocks noGrp="1"/>
          </p:cNvSpPr>
          <p:nvPr>
            <p:ph type="title"/>
          </p:nvPr>
        </p:nvSpPr>
        <p:spPr/>
        <p:txBody>
          <a:bodyPr/>
          <a:lstStyle/>
          <a:p>
            <a:r>
              <a:rPr lang="en-US" dirty="0"/>
              <a:t>Monoclonal Antibody Therapy</a:t>
            </a:r>
          </a:p>
        </p:txBody>
      </p:sp>
      <p:sp>
        <p:nvSpPr>
          <p:cNvPr id="3" name="Text Placeholder 2">
            <a:extLst>
              <a:ext uri="{FF2B5EF4-FFF2-40B4-BE49-F238E27FC236}">
                <a16:creationId xmlns:a16="http://schemas.microsoft.com/office/drawing/2014/main" id="{108CC8CC-3CDF-E544-8EF1-C54E685A838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7971926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148425F-5D3A-954C-A53B-556AE53A7620}"/>
              </a:ext>
            </a:extLst>
          </p:cNvPr>
          <p:cNvSpPr>
            <a:spLocks noGrp="1"/>
          </p:cNvSpPr>
          <p:nvPr>
            <p:ph type="title"/>
          </p:nvPr>
        </p:nvSpPr>
        <p:spPr/>
        <p:txBody>
          <a:bodyPr>
            <a:normAutofit fontScale="90000"/>
          </a:bodyPr>
          <a:lstStyle/>
          <a:p>
            <a:r>
              <a:rPr lang="en-US" dirty="0"/>
              <a:t>Among high risk outpatients, </a:t>
            </a:r>
            <a:r>
              <a:rPr lang="en-US" dirty="0" err="1"/>
              <a:t>mAb</a:t>
            </a:r>
            <a:r>
              <a:rPr lang="en-US" dirty="0"/>
              <a:t> and </a:t>
            </a:r>
            <a:r>
              <a:rPr lang="en-US" dirty="0" err="1"/>
              <a:t>mAb</a:t>
            </a:r>
            <a:r>
              <a:rPr lang="en-US" dirty="0"/>
              <a:t> cocktails lead to less severe disease &amp; faster viral clearance</a:t>
            </a:r>
          </a:p>
        </p:txBody>
      </p:sp>
      <p:sp>
        <p:nvSpPr>
          <p:cNvPr id="13" name="Text Placeholder 12">
            <a:extLst>
              <a:ext uri="{FF2B5EF4-FFF2-40B4-BE49-F238E27FC236}">
                <a16:creationId xmlns:a16="http://schemas.microsoft.com/office/drawing/2014/main" id="{1FCAAD7F-39FD-3648-823B-E9126AA278A1}"/>
              </a:ext>
            </a:extLst>
          </p:cNvPr>
          <p:cNvSpPr>
            <a:spLocks noGrp="1"/>
          </p:cNvSpPr>
          <p:nvPr>
            <p:ph type="body" sz="quarter" idx="3"/>
          </p:nvPr>
        </p:nvSpPr>
        <p:spPr>
          <a:xfrm>
            <a:off x="912812" y="1805512"/>
            <a:ext cx="5183188" cy="823912"/>
          </a:xfrm>
        </p:spPr>
        <p:txBody>
          <a:bodyPr/>
          <a:lstStyle/>
          <a:p>
            <a:pPr algn="ctr"/>
            <a:r>
              <a:rPr lang="en-US" dirty="0"/>
              <a:t>Change in symptom scores</a:t>
            </a:r>
          </a:p>
        </p:txBody>
      </p:sp>
      <p:pic>
        <p:nvPicPr>
          <p:cNvPr id="10" name="Content Placeholder 9" descr="Chart, line chart&#10;&#10;Description automatically generated">
            <a:extLst>
              <a:ext uri="{FF2B5EF4-FFF2-40B4-BE49-F238E27FC236}">
                <a16:creationId xmlns:a16="http://schemas.microsoft.com/office/drawing/2014/main" id="{582AF292-C57F-EA4F-8AE4-0C7CE7EEE018}"/>
              </a:ext>
            </a:extLst>
          </p:cNvPr>
          <p:cNvPicPr>
            <a:picLocks noGrp="1" noChangeAspect="1"/>
          </p:cNvPicPr>
          <p:nvPr>
            <p:ph sz="quarter" idx="4"/>
          </p:nvPr>
        </p:nvPicPr>
        <p:blipFill rotWithShape="1">
          <a:blip r:embed="rId2"/>
          <a:srcRect t="8039"/>
          <a:stretch/>
        </p:blipFill>
        <p:spPr>
          <a:xfrm>
            <a:off x="2033643" y="2629424"/>
            <a:ext cx="2944757" cy="3080612"/>
          </a:xfrm>
        </p:spPr>
      </p:pic>
      <p:sp>
        <p:nvSpPr>
          <p:cNvPr id="16" name="Rectangle 15">
            <a:extLst>
              <a:ext uri="{FF2B5EF4-FFF2-40B4-BE49-F238E27FC236}">
                <a16:creationId xmlns:a16="http://schemas.microsoft.com/office/drawing/2014/main" id="{F872102E-794F-194A-807F-81A708087024}"/>
              </a:ext>
            </a:extLst>
          </p:cNvPr>
          <p:cNvSpPr/>
          <p:nvPr/>
        </p:nvSpPr>
        <p:spPr>
          <a:xfrm>
            <a:off x="3124200" y="5878520"/>
            <a:ext cx="6096000" cy="1200329"/>
          </a:xfrm>
          <a:prstGeom prst="rect">
            <a:avLst/>
          </a:prstGeom>
        </p:spPr>
        <p:txBody>
          <a:bodyPr>
            <a:spAutoFit/>
          </a:bodyPr>
          <a:lstStyle/>
          <a:p>
            <a:pPr algn="ctr"/>
            <a:r>
              <a:rPr lang="en-US" b="0" i="0" dirty="0">
                <a:solidFill>
                  <a:srgbClr val="212121"/>
                </a:solidFill>
                <a:effectLst/>
                <a:latin typeface="system-ui"/>
              </a:rPr>
              <a:t>Chen N </a:t>
            </a:r>
            <a:r>
              <a:rPr lang="en-US" b="0" i="0" dirty="0" err="1">
                <a:solidFill>
                  <a:srgbClr val="212121"/>
                </a:solidFill>
                <a:effectLst/>
                <a:latin typeface="system-ui"/>
              </a:rPr>
              <a:t>Engl</a:t>
            </a:r>
            <a:r>
              <a:rPr lang="en-US" b="0" i="0" dirty="0">
                <a:solidFill>
                  <a:srgbClr val="212121"/>
                </a:solidFill>
                <a:effectLst/>
                <a:latin typeface="system-ui"/>
              </a:rPr>
              <a:t> J Med 2020 </a:t>
            </a:r>
            <a:r>
              <a:rPr lang="en-US" b="0" i="0" dirty="0" err="1">
                <a:solidFill>
                  <a:srgbClr val="212121"/>
                </a:solidFill>
                <a:effectLst/>
                <a:latin typeface="system-ui"/>
              </a:rPr>
              <a:t>doi</a:t>
            </a:r>
            <a:r>
              <a:rPr lang="en-US" b="0" i="0" dirty="0">
                <a:solidFill>
                  <a:srgbClr val="212121"/>
                </a:solidFill>
                <a:effectLst/>
                <a:latin typeface="system-ui"/>
              </a:rPr>
              <a:t>: 10.1056/NEJMoa2029849</a:t>
            </a:r>
          </a:p>
          <a:p>
            <a:pPr algn="ctr"/>
            <a:r>
              <a:rPr lang="en-US" dirty="0">
                <a:solidFill>
                  <a:srgbClr val="212121"/>
                </a:solidFill>
                <a:latin typeface="system-ui"/>
              </a:rPr>
              <a:t>Dougan et al NEM 2021 </a:t>
            </a:r>
            <a:r>
              <a:rPr lang="en-US" dirty="0" err="1">
                <a:solidFill>
                  <a:srgbClr val="212121"/>
                </a:solidFill>
                <a:latin typeface="system-ui"/>
              </a:rPr>
              <a:t>doi</a:t>
            </a:r>
            <a:r>
              <a:rPr lang="en-US" dirty="0">
                <a:solidFill>
                  <a:srgbClr val="212121"/>
                </a:solidFill>
                <a:latin typeface="system-ui"/>
              </a:rPr>
              <a:t>: 10.1056/NEJMoa2102685</a:t>
            </a:r>
          </a:p>
          <a:p>
            <a:pPr algn="ctr"/>
            <a:r>
              <a:rPr lang="en-US" b="0" i="0" dirty="0" err="1">
                <a:solidFill>
                  <a:srgbClr val="212121"/>
                </a:solidFill>
                <a:effectLst/>
                <a:latin typeface="system-ui"/>
              </a:rPr>
              <a:t>Weinreich</a:t>
            </a:r>
            <a:r>
              <a:rPr lang="en-US" b="0" i="0" dirty="0">
                <a:solidFill>
                  <a:srgbClr val="212121"/>
                </a:solidFill>
                <a:effectLst/>
                <a:latin typeface="system-ui"/>
              </a:rPr>
              <a:t> N </a:t>
            </a:r>
            <a:r>
              <a:rPr lang="en-US" b="0" i="0" dirty="0" err="1">
                <a:solidFill>
                  <a:srgbClr val="212121"/>
                </a:solidFill>
                <a:effectLst/>
                <a:latin typeface="system-ui"/>
              </a:rPr>
              <a:t>Engl</a:t>
            </a:r>
            <a:r>
              <a:rPr lang="en-US" b="0" i="0" dirty="0">
                <a:solidFill>
                  <a:srgbClr val="212121"/>
                </a:solidFill>
                <a:effectLst/>
                <a:latin typeface="system-ui"/>
              </a:rPr>
              <a:t> J Med </a:t>
            </a:r>
            <a:r>
              <a:rPr lang="en-US" b="0" i="0" dirty="0" err="1">
                <a:solidFill>
                  <a:srgbClr val="212121"/>
                </a:solidFill>
                <a:effectLst/>
                <a:latin typeface="system-ui"/>
              </a:rPr>
              <a:t>doi</a:t>
            </a:r>
            <a:r>
              <a:rPr lang="en-US" b="0" i="0" dirty="0">
                <a:solidFill>
                  <a:srgbClr val="212121"/>
                </a:solidFill>
                <a:effectLst/>
                <a:latin typeface="system-ui"/>
              </a:rPr>
              <a:t>: 10.1056/NEJMoa2035002</a:t>
            </a:r>
          </a:p>
          <a:p>
            <a:pPr algn="ctr"/>
            <a:endParaRPr lang="en-US" dirty="0"/>
          </a:p>
        </p:txBody>
      </p:sp>
      <p:pic>
        <p:nvPicPr>
          <p:cNvPr id="12" name="Content Placeholder 11" descr="Chart&#10;&#10;Description automatically generated">
            <a:extLst>
              <a:ext uri="{FF2B5EF4-FFF2-40B4-BE49-F238E27FC236}">
                <a16:creationId xmlns:a16="http://schemas.microsoft.com/office/drawing/2014/main" id="{EDE45A6C-06F3-7D4C-B525-C39FA3F1F73C}"/>
              </a:ext>
            </a:extLst>
          </p:cNvPr>
          <p:cNvPicPr>
            <a:picLocks noGrp="1" noChangeAspect="1"/>
          </p:cNvPicPr>
          <p:nvPr>
            <p:ph sz="half" idx="2"/>
          </p:nvPr>
        </p:nvPicPr>
        <p:blipFill>
          <a:blip r:embed="rId3"/>
          <a:stretch>
            <a:fillRect/>
          </a:stretch>
        </p:blipFill>
        <p:spPr>
          <a:xfrm>
            <a:off x="6172200" y="2122252"/>
            <a:ext cx="5181600" cy="3758083"/>
          </a:xfrm>
        </p:spPr>
      </p:pic>
    </p:spTree>
    <p:extLst>
      <p:ext uri="{BB962C8B-B14F-4D97-AF65-F5344CB8AC3E}">
        <p14:creationId xmlns:p14="http://schemas.microsoft.com/office/powerpoint/2010/main" val="224201288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2D130-0718-CB48-BC3F-DA6DA47C86C1}"/>
              </a:ext>
            </a:extLst>
          </p:cNvPr>
          <p:cNvSpPr>
            <a:spLocks noGrp="1"/>
          </p:cNvSpPr>
          <p:nvPr>
            <p:ph type="title"/>
          </p:nvPr>
        </p:nvSpPr>
        <p:spPr/>
        <p:txBody>
          <a:bodyPr/>
          <a:lstStyle/>
          <a:p>
            <a:r>
              <a:rPr lang="en-US" dirty="0"/>
              <a:t>RECOVERY Trial shows benefit among certain hospitalized patients</a:t>
            </a:r>
          </a:p>
        </p:txBody>
      </p:sp>
      <p:sp>
        <p:nvSpPr>
          <p:cNvPr id="4" name="Content Placeholder 3">
            <a:extLst>
              <a:ext uri="{FF2B5EF4-FFF2-40B4-BE49-F238E27FC236}">
                <a16:creationId xmlns:a16="http://schemas.microsoft.com/office/drawing/2014/main" id="{F25BDA1F-DCAA-9F48-AD01-245BFBAC5ED7}"/>
              </a:ext>
            </a:extLst>
          </p:cNvPr>
          <p:cNvSpPr>
            <a:spLocks noGrp="1"/>
          </p:cNvSpPr>
          <p:nvPr>
            <p:ph sz="half" idx="1"/>
          </p:nvPr>
        </p:nvSpPr>
        <p:spPr/>
        <p:txBody>
          <a:bodyPr/>
          <a:lstStyle/>
          <a:p>
            <a:r>
              <a:rPr lang="en-US" dirty="0"/>
              <a:t>Nearly 10,000 patients enrolled</a:t>
            </a:r>
          </a:p>
          <a:p>
            <a:r>
              <a:rPr lang="en-US" dirty="0"/>
              <a:t>Among 3153 seronegative patients, 24% who received REGEN-</a:t>
            </a:r>
            <a:r>
              <a:rPr lang="en-US" dirty="0" err="1"/>
              <a:t>CoV</a:t>
            </a:r>
            <a:r>
              <a:rPr lang="en-US" dirty="0"/>
              <a:t> died compared with 30% who received usual care, RR 0.80, 95%CI 0.70-0.91, p = 0.0010.</a:t>
            </a:r>
          </a:p>
          <a:p>
            <a:r>
              <a:rPr lang="en-US" dirty="0"/>
              <a:t>No benefit for seropositive patients</a:t>
            </a:r>
          </a:p>
          <a:p>
            <a:endParaRPr lang="en-US" dirty="0"/>
          </a:p>
        </p:txBody>
      </p:sp>
      <p:pic>
        <p:nvPicPr>
          <p:cNvPr id="7" name="Content Placeholder 6" descr="Chart, scatter chart&#10;&#10;Description automatically generated">
            <a:extLst>
              <a:ext uri="{FF2B5EF4-FFF2-40B4-BE49-F238E27FC236}">
                <a16:creationId xmlns:a16="http://schemas.microsoft.com/office/drawing/2014/main" id="{A22C5021-451B-AF43-A81E-171C0876E556}"/>
              </a:ext>
            </a:extLst>
          </p:cNvPr>
          <p:cNvPicPr>
            <a:picLocks noGrp="1" noChangeAspect="1"/>
          </p:cNvPicPr>
          <p:nvPr>
            <p:ph sz="half" idx="2"/>
          </p:nvPr>
        </p:nvPicPr>
        <p:blipFill>
          <a:blip r:embed="rId2"/>
          <a:stretch>
            <a:fillRect/>
          </a:stretch>
        </p:blipFill>
        <p:spPr/>
      </p:pic>
    </p:spTree>
    <p:extLst>
      <p:ext uri="{BB962C8B-B14F-4D97-AF65-F5344CB8AC3E}">
        <p14:creationId xmlns:p14="http://schemas.microsoft.com/office/powerpoint/2010/main" val="17613247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8308-A0C6-E440-9C58-84F5B8E5535A}"/>
              </a:ext>
            </a:extLst>
          </p:cNvPr>
          <p:cNvSpPr>
            <a:spLocks noGrp="1"/>
          </p:cNvSpPr>
          <p:nvPr>
            <p:ph type="title"/>
          </p:nvPr>
        </p:nvSpPr>
        <p:spPr/>
        <p:txBody>
          <a:bodyPr/>
          <a:lstStyle/>
          <a:p>
            <a:r>
              <a:rPr lang="en-US" dirty="0"/>
              <a:t>In the US: </a:t>
            </a:r>
            <a:r>
              <a:rPr lang="en-US" dirty="0" err="1"/>
              <a:t>mAb</a:t>
            </a:r>
            <a:r>
              <a:rPr lang="en-US" dirty="0"/>
              <a:t> available by EUA</a:t>
            </a:r>
          </a:p>
        </p:txBody>
      </p:sp>
      <p:sp>
        <p:nvSpPr>
          <p:cNvPr id="3" name="Content Placeholder 2">
            <a:extLst>
              <a:ext uri="{FF2B5EF4-FFF2-40B4-BE49-F238E27FC236}">
                <a16:creationId xmlns:a16="http://schemas.microsoft.com/office/drawing/2014/main" id="{21A1D477-6BF5-E34E-82C5-708327E64966}"/>
              </a:ext>
            </a:extLst>
          </p:cNvPr>
          <p:cNvSpPr>
            <a:spLocks noGrp="1"/>
          </p:cNvSpPr>
          <p:nvPr>
            <p:ph idx="1"/>
          </p:nvPr>
        </p:nvSpPr>
        <p:spPr/>
        <p:txBody>
          <a:bodyPr/>
          <a:lstStyle/>
          <a:p>
            <a:r>
              <a:rPr lang="en-US" dirty="0"/>
              <a:t>Some post exposure prophylaxis cases</a:t>
            </a:r>
          </a:p>
          <a:p>
            <a:r>
              <a:rPr lang="en-US" dirty="0"/>
              <a:t>Outpatients (not hospitalized) within 10 days of illness (mild disease)</a:t>
            </a:r>
          </a:p>
          <a:p>
            <a:r>
              <a:rPr lang="en-US" dirty="0"/>
              <a:t>Inpatients hospitalized for another reason (not COVID-19)</a:t>
            </a:r>
          </a:p>
          <a:p>
            <a:r>
              <a:rPr lang="en-US" dirty="0"/>
              <a:t>Note </a:t>
            </a:r>
            <a:r>
              <a:rPr lang="en-US" dirty="0" err="1"/>
              <a:t>mAb</a:t>
            </a:r>
            <a:r>
              <a:rPr lang="en-US" dirty="0"/>
              <a:t> activity is dependent on variant circulating at that time (changing target)</a:t>
            </a:r>
          </a:p>
        </p:txBody>
      </p:sp>
    </p:spTree>
    <p:extLst>
      <p:ext uri="{BB962C8B-B14F-4D97-AF65-F5344CB8AC3E}">
        <p14:creationId xmlns:p14="http://schemas.microsoft.com/office/powerpoint/2010/main" val="322083200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341B-EB9E-0AE1-E3BE-0B1E563E8761}"/>
              </a:ext>
            </a:extLst>
          </p:cNvPr>
          <p:cNvSpPr>
            <a:spLocks noGrp="1"/>
          </p:cNvSpPr>
          <p:nvPr>
            <p:ph type="title"/>
          </p:nvPr>
        </p:nvSpPr>
        <p:spPr/>
        <p:txBody>
          <a:bodyPr/>
          <a:lstStyle/>
          <a:p>
            <a:r>
              <a:rPr lang="en-US" dirty="0"/>
              <a:t>Therapeutic Approach for COVID-19</a:t>
            </a:r>
          </a:p>
        </p:txBody>
      </p:sp>
      <p:sp>
        <p:nvSpPr>
          <p:cNvPr id="6" name="Text Placeholder 5">
            <a:extLst>
              <a:ext uri="{FF2B5EF4-FFF2-40B4-BE49-F238E27FC236}">
                <a16:creationId xmlns:a16="http://schemas.microsoft.com/office/drawing/2014/main" id="{81121B8B-0449-24FD-CA8B-65F468786755}"/>
              </a:ext>
            </a:extLst>
          </p:cNvPr>
          <p:cNvSpPr>
            <a:spLocks noGrp="1"/>
          </p:cNvSpPr>
          <p:nvPr>
            <p:ph type="body" idx="1"/>
          </p:nvPr>
        </p:nvSpPr>
        <p:spPr/>
        <p:txBody>
          <a:bodyPr/>
          <a:lstStyle/>
          <a:p>
            <a:r>
              <a:rPr lang="en-US" dirty="0"/>
              <a:t>Outpatients</a:t>
            </a:r>
          </a:p>
        </p:txBody>
      </p:sp>
      <p:sp>
        <p:nvSpPr>
          <p:cNvPr id="7" name="Content Placeholder 6">
            <a:extLst>
              <a:ext uri="{FF2B5EF4-FFF2-40B4-BE49-F238E27FC236}">
                <a16:creationId xmlns:a16="http://schemas.microsoft.com/office/drawing/2014/main" id="{3EA974A9-D0ED-A66F-AF14-55AB9A4FC18B}"/>
              </a:ext>
            </a:extLst>
          </p:cNvPr>
          <p:cNvSpPr>
            <a:spLocks noGrp="1"/>
          </p:cNvSpPr>
          <p:nvPr>
            <p:ph sz="half" idx="2"/>
          </p:nvPr>
        </p:nvSpPr>
        <p:spPr/>
        <p:txBody>
          <a:bodyPr/>
          <a:lstStyle/>
          <a:p>
            <a:r>
              <a:rPr lang="en-US" dirty="0"/>
              <a:t>NMV/r within 5 days of symptom onset</a:t>
            </a:r>
          </a:p>
          <a:p>
            <a:r>
              <a:rPr lang="en-US" dirty="0" err="1"/>
              <a:t>mAb</a:t>
            </a:r>
            <a:r>
              <a:rPr lang="en-US" dirty="0"/>
              <a:t> (depending on activity of circulating variants)</a:t>
            </a:r>
          </a:p>
        </p:txBody>
      </p:sp>
      <p:sp>
        <p:nvSpPr>
          <p:cNvPr id="8" name="Text Placeholder 7">
            <a:extLst>
              <a:ext uri="{FF2B5EF4-FFF2-40B4-BE49-F238E27FC236}">
                <a16:creationId xmlns:a16="http://schemas.microsoft.com/office/drawing/2014/main" id="{B83198F7-E2A4-8FC5-8FD8-E4FD917C75A8}"/>
              </a:ext>
            </a:extLst>
          </p:cNvPr>
          <p:cNvSpPr>
            <a:spLocks noGrp="1"/>
          </p:cNvSpPr>
          <p:nvPr>
            <p:ph type="body" sz="quarter" idx="3"/>
          </p:nvPr>
        </p:nvSpPr>
        <p:spPr/>
        <p:txBody>
          <a:bodyPr/>
          <a:lstStyle/>
          <a:p>
            <a:r>
              <a:rPr lang="en-US" dirty="0"/>
              <a:t>Inpatients</a:t>
            </a:r>
          </a:p>
        </p:txBody>
      </p:sp>
      <p:sp>
        <p:nvSpPr>
          <p:cNvPr id="9" name="Content Placeholder 8">
            <a:extLst>
              <a:ext uri="{FF2B5EF4-FFF2-40B4-BE49-F238E27FC236}">
                <a16:creationId xmlns:a16="http://schemas.microsoft.com/office/drawing/2014/main" id="{FB3D129F-E552-92C7-962A-D0DA7B322DA7}"/>
              </a:ext>
            </a:extLst>
          </p:cNvPr>
          <p:cNvSpPr>
            <a:spLocks noGrp="1"/>
          </p:cNvSpPr>
          <p:nvPr>
            <p:ph sz="quarter" idx="4"/>
          </p:nvPr>
        </p:nvSpPr>
        <p:spPr/>
        <p:txBody>
          <a:bodyPr/>
          <a:lstStyle/>
          <a:p>
            <a:r>
              <a:rPr lang="en-US" dirty="0"/>
              <a:t>No supplemental O2 &amp; early in infection (within 7-10d of </a:t>
            </a:r>
            <a:r>
              <a:rPr lang="en-US" dirty="0" err="1"/>
              <a:t>Sx</a:t>
            </a:r>
            <a:r>
              <a:rPr lang="en-US" dirty="0"/>
              <a:t> onset, Ct ≤30): RDV 3 days </a:t>
            </a:r>
          </a:p>
          <a:p>
            <a:r>
              <a:rPr lang="en-US" dirty="0"/>
              <a:t>Supplemental O2 &amp; early in infection: RDV 5d + </a:t>
            </a:r>
            <a:r>
              <a:rPr lang="en-US" dirty="0" err="1"/>
              <a:t>dex</a:t>
            </a:r>
            <a:r>
              <a:rPr lang="en-US" dirty="0"/>
              <a:t> 6 mg/d for 10d</a:t>
            </a:r>
          </a:p>
          <a:p>
            <a:r>
              <a:rPr lang="en-US" dirty="0"/>
              <a:t>HFNC/MV &amp; late in infection: </a:t>
            </a:r>
            <a:r>
              <a:rPr lang="en-US" dirty="0" err="1"/>
              <a:t>dex</a:t>
            </a:r>
            <a:r>
              <a:rPr lang="en-US" dirty="0"/>
              <a:t> 6 mg/d + </a:t>
            </a:r>
            <a:r>
              <a:rPr lang="en-US" dirty="0" err="1"/>
              <a:t>bari</a:t>
            </a:r>
            <a:r>
              <a:rPr lang="en-US" dirty="0"/>
              <a:t> </a:t>
            </a:r>
            <a:r>
              <a:rPr lang="en-US" u="sng" dirty="0"/>
              <a:t>OR</a:t>
            </a:r>
            <a:r>
              <a:rPr lang="en-US" dirty="0"/>
              <a:t> </a:t>
            </a:r>
            <a:r>
              <a:rPr lang="en-US" dirty="0" err="1"/>
              <a:t>toci</a:t>
            </a:r>
            <a:endParaRPr lang="en-US" dirty="0"/>
          </a:p>
        </p:txBody>
      </p:sp>
    </p:spTree>
    <p:extLst>
      <p:ext uri="{BB962C8B-B14F-4D97-AF65-F5344CB8AC3E}">
        <p14:creationId xmlns:p14="http://schemas.microsoft.com/office/powerpoint/2010/main" val="11227151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64B914-F0CE-AAA5-9BD0-D91B19F760BC}"/>
              </a:ext>
            </a:extLst>
          </p:cNvPr>
          <p:cNvSpPr>
            <a:spLocks noGrp="1"/>
          </p:cNvSpPr>
          <p:nvPr>
            <p:ph type="title"/>
          </p:nvPr>
        </p:nvSpPr>
        <p:spPr/>
        <p:txBody>
          <a:bodyPr/>
          <a:lstStyle/>
          <a:p>
            <a:r>
              <a:rPr lang="en-US" dirty="0"/>
              <a:t>Thank you!</a:t>
            </a:r>
          </a:p>
        </p:txBody>
      </p:sp>
      <p:sp>
        <p:nvSpPr>
          <p:cNvPr id="6" name="Content Placeholder 5">
            <a:extLst>
              <a:ext uri="{FF2B5EF4-FFF2-40B4-BE49-F238E27FC236}">
                <a16:creationId xmlns:a16="http://schemas.microsoft.com/office/drawing/2014/main" id="{6193F6C1-D610-54A5-EC2A-B0F5C6EEB5B5}"/>
              </a:ext>
            </a:extLst>
          </p:cNvPr>
          <p:cNvSpPr>
            <a:spLocks noGrp="1"/>
          </p:cNvSpPr>
          <p:nvPr>
            <p:ph idx="1"/>
          </p:nvPr>
        </p:nvSpPr>
        <p:spPr/>
        <p:txBody>
          <a:bodyPr/>
          <a:lstStyle/>
          <a:p>
            <a:r>
              <a:rPr lang="en-US" dirty="0"/>
              <a:t>Email anytime: </a:t>
            </a:r>
            <a:r>
              <a:rPr lang="en-US" dirty="0">
                <a:hlinkClick r:id="rId2"/>
              </a:rPr>
              <a:t>emeyerowit@Montefiore.org</a:t>
            </a:r>
            <a:r>
              <a:rPr lang="en-US" dirty="0"/>
              <a:t> </a:t>
            </a:r>
          </a:p>
        </p:txBody>
      </p:sp>
    </p:spTree>
    <p:extLst>
      <p:ext uri="{BB962C8B-B14F-4D97-AF65-F5344CB8AC3E}">
        <p14:creationId xmlns:p14="http://schemas.microsoft.com/office/powerpoint/2010/main" val="36996321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361</TotalTime>
  <Words>7863</Words>
  <Application>Microsoft Macintosh PowerPoint</Application>
  <PresentationFormat>Widescreen</PresentationFormat>
  <Paragraphs>670</Paragraphs>
  <Slides>95</Slides>
  <Notes>50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95</vt:i4>
      </vt:variant>
    </vt:vector>
  </HeadingPairs>
  <TitlesOfParts>
    <vt:vector size="103" baseType="lpstr">
      <vt:lpstr>Arial</vt:lpstr>
      <vt:lpstr>Calibri</vt:lpstr>
      <vt:lpstr>Calibri Light</vt:lpstr>
      <vt:lpstr>NexusSans</vt:lpstr>
      <vt:lpstr>Source Sans Pro</vt:lpstr>
      <vt:lpstr>system-ui</vt:lpstr>
      <vt:lpstr>Times New Roman</vt:lpstr>
      <vt:lpstr>Office Theme</vt:lpstr>
      <vt:lpstr>Coronavirus Infections Including SARS-CoV-2</vt:lpstr>
      <vt:lpstr>Disclosures</vt:lpstr>
      <vt:lpstr>Outline</vt:lpstr>
      <vt:lpstr>The common human coronavirus (pre-SARS-CoV-2)</vt:lpstr>
      <vt:lpstr>Seasonal variation in HCoV infection well described</vt:lpstr>
      <vt:lpstr>SARS and MERS</vt:lpstr>
      <vt:lpstr>Virology of SARS and MERS</vt:lpstr>
      <vt:lpstr>SARS-CoV-2</vt:lpstr>
      <vt:lpstr>Clinical Epidemiology</vt:lpstr>
      <vt:lpstr>Two cases of COVID-19</vt:lpstr>
      <vt:lpstr>Illness severity spectrum</vt:lpstr>
      <vt:lpstr>Among unvaccinated individuals which factor is associated the highest risk of severe COVID-19?</vt:lpstr>
      <vt:lpstr>A key determinant of infection fatality rate is age distribution of a population</vt:lpstr>
      <vt:lpstr>Table: Reported presenting symptoms</vt:lpstr>
      <vt:lpstr>Among self-reported symptoms, anosmia has the highest odds ratio of being SARS-CoV-2+ for original virus</vt:lpstr>
      <vt:lpstr>PowerPoint Presentation</vt:lpstr>
      <vt:lpstr>Table: Epidemiologic Risk Factors for Severe COVID-19</vt:lpstr>
      <vt:lpstr>The Period of Infectiousness</vt:lpstr>
      <vt:lpstr>PowerPoint Presentation</vt:lpstr>
      <vt:lpstr>PowerPoint Presentation</vt:lpstr>
      <vt:lpstr>Wuhan-Hu-1</vt:lpstr>
      <vt:lpstr>PowerPoint Presentation</vt:lpstr>
      <vt:lpstr>PowerPoint Presentation</vt:lpstr>
      <vt:lpstr>PowerPoint Presentation</vt:lpstr>
      <vt:lpstr>PowerPoint Presentation</vt:lpstr>
      <vt:lpstr>Delta</vt:lpstr>
      <vt:lpstr>PowerPoint Presentation</vt:lpstr>
      <vt:lpstr>PowerPoint Presentation</vt:lpstr>
      <vt:lpstr>Omicron</vt:lpstr>
      <vt:lpstr>PowerPoint Presentation</vt:lpstr>
      <vt:lpstr>PowerPoint Presentation</vt:lpstr>
      <vt:lpstr>Prolonged infection described in severe B cell deficiency, advanced HIV/AIDS </vt:lpstr>
      <vt:lpstr>Evolving Understanding of Transmission</vt:lpstr>
      <vt:lpstr>Transmission Events</vt:lpstr>
      <vt:lpstr>Persistently asymptomatic people are less likely to transmit</vt:lpstr>
      <vt:lpstr>Infectiousness is directly related to viral load</vt:lpstr>
      <vt:lpstr>Heterogeneous Transmission Dynamics</vt:lpstr>
      <vt:lpstr>“Superspreading events”</vt:lpstr>
      <vt:lpstr>Contact tracing investigations in Hong Kong suggest transmission heterogeneity</vt:lpstr>
      <vt:lpstr>Old ID epidemiology definitions “aerosol” and “droplet” were developed and useful because of infection control considerations</vt:lpstr>
      <vt:lpstr>Environmental/aerosol viability is necessary but not sufficient for transmission</vt:lpstr>
      <vt:lpstr>Long range aerosol transmissions in quarantine hotels</vt:lpstr>
      <vt:lpstr>Probable between-floor transmission through drainage systems</vt:lpstr>
      <vt:lpstr>On a train, risk for SARS-CoV-2 infection is highest for people in close proximity (adjacent seat highest risk), as well as with increasing co-travel time</vt:lpstr>
      <vt:lpstr>Shared patient rooms: high risk setting. 12/31 (39%) exposed in shared patient room tested positive within 14 days of exposure</vt:lpstr>
      <vt:lpstr>Long range transmissions more likely to occur when:</vt:lpstr>
      <vt:lpstr>Tools for Preventing Aerosol Transmission</vt:lpstr>
      <vt:lpstr>Diagnostics</vt:lpstr>
      <vt:lpstr>Diagnosis: PCR</vt:lpstr>
      <vt:lpstr>PCR testing is quite good, but timing of testing is critically important</vt:lpstr>
      <vt:lpstr>A positive test can indicate:  - true active infection  - not significant result (either from prolonged  RNA shedding or a true false positive, ie from  lab error)</vt:lpstr>
      <vt:lpstr>Prolonged PCR positivity common in mild and severe cases; longer shedding in severe cases</vt:lpstr>
      <vt:lpstr>Diagnosis: antibodies</vt:lpstr>
      <vt:lpstr>Antibodies after vaccination</vt:lpstr>
      <vt:lpstr>While &gt;90% of unvaccinated individuals with PCR-confirmed infection developed anti-N antibodies, &lt;50% of vaccinated individuals may develop N antibodies in follow up</vt:lpstr>
      <vt:lpstr>Pre-existing T-cell populations expand in “abortive” infections</vt:lpstr>
      <vt:lpstr>Rapid Tests</vt:lpstr>
      <vt:lpstr>Reports of high rates of persistently positive rapid antigen tests beyond day 5 post symptom onset</vt:lpstr>
      <vt:lpstr>PowerPoint Presentation</vt:lpstr>
      <vt:lpstr>Some rapid tests stayed positive even with prior SARS-CoV-2 viruses</vt:lpstr>
      <vt:lpstr>COVID-19 Therapeutics</vt:lpstr>
      <vt:lpstr>Strong evidence supports a viral phase followed by an immune dysregulation phase</vt:lpstr>
      <vt:lpstr>In mild disease, viral load declines sooner; in severe illness, viral load is higher for longer</vt:lpstr>
      <vt:lpstr>67F is admitted with 5 days of cough and shortness of breath, now with hypoxemia (SpO2 92% on 2L NC). What do you recommend?</vt:lpstr>
      <vt:lpstr>Remdesivir (RDV)</vt:lpstr>
      <vt:lpstr>ACTT-1: faster clinical recovery for RDV versus placebo (10 vs. 15 days), 28-day mortality 11.4% vs. 15.2% (p &gt; 0.05)</vt:lpstr>
      <vt:lpstr>Remdesivir is safe in advanced CKD and ESRD</vt:lpstr>
      <vt:lpstr>PINETREE: 3 days of outpatient RDV had 87% lower risk of hospitalization or death than placebo</vt:lpstr>
      <vt:lpstr>Steroids</vt:lpstr>
      <vt:lpstr>RECOVERY: open label RCT showed mortality benefit for dexamethasone; 22.9% vs. 25.7% mortality</vt:lpstr>
      <vt:lpstr>Effect strongest for those requiring mechanical ventilation, possible harm seen for those not requiring supplemental O2</vt:lpstr>
      <vt:lpstr>Among those with fewer than 7 days of symptoms (more likely to not require supplemental O2), no benefit seen</vt:lpstr>
      <vt:lpstr>Summary - dexamethasone</vt:lpstr>
      <vt:lpstr>68M with multiple medical issues is admitted with COVID-19 with 7 days of symptoms and has rapidly progressive hypoxemia, now transitioned to high flow nasal cannula. He was started on remdesivir and dexamethasone, what do you recommend next?</vt:lpstr>
      <vt:lpstr>Tocilizumab for COVID-19</vt:lpstr>
      <vt:lpstr>RCTs of Toci for treatment of COVID-19 (before RECOVERY)</vt:lpstr>
      <vt:lpstr>RECOVERY Trial Group reported benefit of toci in some patients with COVID-19 in February, 2021</vt:lpstr>
      <vt:lpstr>RECOVERY toci trial: baseline characteristics</vt:lpstr>
      <vt:lpstr>Outcomes show benefit of toci in this group</vt:lpstr>
      <vt:lpstr>Findings hold essentially across all subgroups</vt:lpstr>
      <vt:lpstr>Why is mortality so high in both groups??</vt:lpstr>
      <vt:lpstr>Elevated CRP in COVID associated with mortality, among nearly 3000 patients admitted during first wave to a major hospital in NY, median CRP was 108 mg/L</vt:lpstr>
      <vt:lpstr>PowerPoint Presentation</vt:lpstr>
      <vt:lpstr>Summary - tocilizumab</vt:lpstr>
      <vt:lpstr>Baricitinib: multiple studies have now shown added benefit of baricitinib to dexamethasone and remdesivir for COVID-19 outcomes</vt:lpstr>
      <vt:lpstr>Choosing tocilizumab or baricitinib?</vt:lpstr>
      <vt:lpstr>Nirmatrelvir/ritonavir (aka Paxlovid) for outpatient COVID-19, within 5 days of symptom onset</vt:lpstr>
      <vt:lpstr>Inclusion criteria</vt:lpstr>
      <vt:lpstr>Rebound after nirmaltrelvir/ritonavir (NMV/r)</vt:lpstr>
      <vt:lpstr>Monoclonal Antibody Therapy</vt:lpstr>
      <vt:lpstr>Among high risk outpatients, mAb and mAb cocktails lead to less severe disease &amp; faster viral clearance</vt:lpstr>
      <vt:lpstr>RECOVERY Trial shows benefit among certain hospitalized patients</vt:lpstr>
      <vt:lpstr>In the US: mAb available by EUA</vt:lpstr>
      <vt:lpstr>Therapeutic Approach for COVID-19</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Coronavirus Infections</dc:title>
  <dc:creator>Eric Meyerowitz</dc:creator>
  <cp:lastModifiedBy>Eric Meyerowitz</cp:lastModifiedBy>
  <cp:revision>10</cp:revision>
  <dcterms:created xsi:type="dcterms:W3CDTF">2021-08-30T20:14:13Z</dcterms:created>
  <dcterms:modified xsi:type="dcterms:W3CDTF">2022-07-31T20:43:22Z</dcterms:modified>
</cp:coreProperties>
</file>