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0" r:id="rId2"/>
    <p:sldId id="268" r:id="rId3"/>
    <p:sldId id="259" r:id="rId4"/>
    <p:sldId id="257" r:id="rId5"/>
    <p:sldId id="258" r:id="rId6"/>
    <p:sldId id="269" r:id="rId7"/>
    <p:sldId id="270" r:id="rId8"/>
    <p:sldId id="261" r:id="rId9"/>
    <p:sldId id="262" r:id="rId10"/>
    <p:sldId id="263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444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C3BF4-823A-46B5-9FD1-3DBA6E091003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6EA3F-37ED-474A-A3DB-5A13F1B8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5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8125-F597-4E8B-B6A4-CAFB310CB77E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D516AB-2CAC-437D-A1E7-2FC9D0AA41A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8125-F597-4E8B-B6A4-CAFB310CB77E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16AB-2CAC-437D-A1E7-2FC9D0AA41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8125-F597-4E8B-B6A4-CAFB310CB77E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16AB-2CAC-437D-A1E7-2FC9D0AA41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8125-F597-4E8B-B6A4-CAFB310CB77E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16AB-2CAC-437D-A1E7-2FC9D0AA41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8125-F597-4E8B-B6A4-CAFB310CB77E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D516AB-2CAC-437D-A1E7-2FC9D0AA41A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8125-F597-4E8B-B6A4-CAFB310CB77E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16AB-2CAC-437D-A1E7-2FC9D0AA41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8125-F597-4E8B-B6A4-CAFB310CB77E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16AB-2CAC-437D-A1E7-2FC9D0AA41A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8125-F597-4E8B-B6A4-CAFB310CB77E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16AB-2CAC-437D-A1E7-2FC9D0AA41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8125-F597-4E8B-B6A4-CAFB310CB77E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16AB-2CAC-437D-A1E7-2FC9D0AA41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8125-F597-4E8B-B6A4-CAFB310CB77E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16AB-2CAC-437D-A1E7-2FC9D0AA41A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8125-F597-4E8B-B6A4-CAFB310CB77E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D516AB-2CAC-437D-A1E7-2FC9D0AA41A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02D8125-F597-4E8B-B6A4-CAFB310CB77E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D516AB-2CAC-437D-A1E7-2FC9D0AA41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oonam.jassal@promega.co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tel:(978)%20380-297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dula@neb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survey.bio-rad.com/isupply10/jsp/register.js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promega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ie.allen@thermofisher.c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miti.khanna@thermofisher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brenda_chism@bio-rad.co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Fill out the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utomated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ree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dirty="0" smtClean="0"/>
              <a:t>er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rogram (</a:t>
            </a:r>
            <a:r>
              <a:rPr lang="en-US" dirty="0" smtClean="0">
                <a:solidFill>
                  <a:srgbClr val="FF0000"/>
                </a:solidFill>
              </a:rPr>
              <a:t>AFZP</a:t>
            </a:r>
            <a:r>
              <a:rPr lang="en-US" dirty="0" smtClean="0"/>
              <a:t>) Spreadsheet</a:t>
            </a:r>
            <a:endParaRPr lang="en-US" dirty="0"/>
          </a:p>
        </p:txBody>
      </p:sp>
      <p:pic>
        <p:nvPicPr>
          <p:cNvPr id="4" name="Content Placeholder 3" descr="registrati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752600"/>
            <a:ext cx="6000750" cy="4248150"/>
          </a:xfrm>
        </p:spPr>
      </p:pic>
      <p:sp>
        <p:nvSpPr>
          <p:cNvPr id="5" name="Rectangle 4"/>
          <p:cNvSpPr/>
          <p:nvPr/>
        </p:nvSpPr>
        <p:spPr>
          <a:xfrm>
            <a:off x="1828800" y="6172200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This information is needed for</a:t>
            </a:r>
            <a:r>
              <a:rPr kumimoji="0" lang="en-US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billing and payment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1" y="1371601"/>
          <a:ext cx="8077199" cy="228600"/>
        </p:xfrm>
        <a:graphic>
          <a:graphicData uri="http://schemas.openxmlformats.org/drawingml/2006/table">
            <a:tbl>
              <a:tblPr/>
              <a:tblGrid>
                <a:gridCol w="617090"/>
                <a:gridCol w="648957"/>
                <a:gridCol w="498306"/>
                <a:gridCol w="405598"/>
                <a:gridCol w="1274737"/>
                <a:gridCol w="512793"/>
                <a:gridCol w="764842"/>
                <a:gridCol w="892315"/>
                <a:gridCol w="451952"/>
                <a:gridCol w="582323"/>
                <a:gridCol w="533073"/>
                <a:gridCol w="895213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Last Name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First Name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Phone #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E-mail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Department &amp; Room #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 Name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Admin Name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Admin phone #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Index #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Account #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Zip Code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Choose Vendor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spc="600" dirty="0" err="1" smtClean="0">
                <a:solidFill>
                  <a:schemeClr val="accent6">
                    <a:lumMod val="75000"/>
                  </a:schemeClr>
                </a:solidFill>
              </a:rPr>
              <a:t>Promega</a:t>
            </a:r>
            <a:endParaRPr lang="en-US" spc="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photo 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5051"/>
          <a:stretch>
            <a:fillRect/>
          </a:stretch>
        </p:blipFill>
        <p:spPr>
          <a:xfrm>
            <a:off x="228600" y="1447800"/>
            <a:ext cx="5729817" cy="4525963"/>
          </a:xfrm>
        </p:spPr>
      </p:pic>
      <p:sp>
        <p:nvSpPr>
          <p:cNvPr id="5" name="Rectangle 4"/>
          <p:cNvSpPr/>
          <p:nvPr/>
        </p:nvSpPr>
        <p:spPr>
          <a:xfrm>
            <a:off x="1981200" y="762000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Poonam </a:t>
            </a:r>
            <a:r>
              <a:rPr lang="en-US" sz="1400" b="1" dirty="0" smtClean="0"/>
              <a:t>Jassal </a:t>
            </a:r>
            <a:r>
              <a:rPr lang="en-US" sz="1400" dirty="0" smtClean="0"/>
              <a:t>- Sr</a:t>
            </a:r>
            <a:r>
              <a:rPr lang="en-US" sz="1400" dirty="0"/>
              <a:t>. Field Applications Specialist </a:t>
            </a:r>
            <a:r>
              <a:rPr lang="en-US" sz="1400" dirty="0" smtClean="0"/>
              <a:t>II - New </a:t>
            </a:r>
            <a:r>
              <a:rPr lang="en-US" sz="1400" dirty="0"/>
              <a:t>York City &amp; Long Island</a:t>
            </a:r>
          </a:p>
          <a:p>
            <a:r>
              <a:rPr lang="en-US" sz="1400" dirty="0"/>
              <a:t>mobile 516 509 </a:t>
            </a:r>
            <a:r>
              <a:rPr lang="en-US" sz="1400" dirty="0" smtClean="0"/>
              <a:t>8274 - office  </a:t>
            </a:r>
            <a:r>
              <a:rPr lang="en-US" sz="1400" dirty="0"/>
              <a:t>203 292 </a:t>
            </a:r>
            <a:r>
              <a:rPr lang="en-US" sz="1400" dirty="0" smtClean="0"/>
              <a:t>6493 - </a:t>
            </a:r>
            <a:r>
              <a:rPr lang="en-US" sz="1400" dirty="0" smtClean="0">
                <a:hlinkClick r:id="rId3"/>
              </a:rPr>
              <a:t>poonam.jassal@promega.com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6019800" y="1752600"/>
            <a:ext cx="312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1 –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 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can your card or enter your Username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    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and Password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2 – Open Freezer and take out your product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3 – Complet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e order by closing the door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211669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Real-time inventory whe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n you log in from your desk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pc="600" dirty="0" err="1" smtClean="0">
                <a:solidFill>
                  <a:schemeClr val="bg2">
                    <a:lumMod val="50000"/>
                  </a:schemeClr>
                </a:solidFill>
              </a:rPr>
              <a:t>NEBNow</a:t>
            </a:r>
            <a:endParaRPr lang="en-US" spc="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photo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1224" r="23062"/>
          <a:stretch>
            <a:fillRect/>
          </a:stretch>
        </p:blipFill>
        <p:spPr>
          <a:xfrm>
            <a:off x="2438400" y="1600200"/>
            <a:ext cx="2230636" cy="4525963"/>
          </a:xfr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33600" y="990600"/>
            <a:ext cx="5486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David Gdula, PhD - Field Account Manager, Tri-State Region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 -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New England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Biolabs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Cell: 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hlinkClick r:id="rId3"/>
              </a:rPr>
              <a:t>(978) 380-2970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-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Email: 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hlinkClick r:id="rId4"/>
              </a:rPr>
              <a:t>gdula@neb.com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105400" y="2044125"/>
            <a:ext cx="3200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1 - Scan or enter your Username and Password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2 - Open Freezer and take out your product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3 - Scan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item(s) – complete order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2057400" cy="914400"/>
          </a:xfrm>
        </p:spPr>
        <p:txBody>
          <a:bodyPr/>
          <a:lstStyle/>
          <a:p>
            <a:r>
              <a:rPr lang="en-US" dirty="0" smtClean="0"/>
              <a:t>BILLING</a:t>
            </a:r>
            <a:endParaRPr lang="en-US" dirty="0"/>
          </a:p>
        </p:txBody>
      </p:sp>
      <p:pic>
        <p:nvPicPr>
          <p:cNvPr id="4" name="Content Placeholder 3" descr="Handoff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76400"/>
            <a:ext cx="1066800" cy="1295400"/>
          </a:xfrm>
        </p:spPr>
      </p:pic>
      <p:pic>
        <p:nvPicPr>
          <p:cNvPr id="5" name="Picture 4" descr="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057400"/>
            <a:ext cx="1323975" cy="1352550"/>
          </a:xfrm>
          <a:prstGeom prst="rect">
            <a:avLst/>
          </a:prstGeom>
        </p:spPr>
      </p:pic>
      <p:pic>
        <p:nvPicPr>
          <p:cNvPr id="6" name="Picture 5" descr="Invoice pa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4191000"/>
            <a:ext cx="1428750" cy="1123950"/>
          </a:xfrm>
          <a:prstGeom prst="rect">
            <a:avLst/>
          </a:prstGeom>
        </p:spPr>
      </p:pic>
      <p:pic>
        <p:nvPicPr>
          <p:cNvPr id="7" name="Picture 6" descr="invoice approv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2514600"/>
            <a:ext cx="1104900" cy="1009650"/>
          </a:xfrm>
          <a:prstGeom prst="rect">
            <a:avLst/>
          </a:prstGeom>
        </p:spPr>
      </p:pic>
      <p:pic>
        <p:nvPicPr>
          <p:cNvPr id="8" name="Picture 7" descr="transf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4343400"/>
            <a:ext cx="1257300" cy="13811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" y="106680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1 – Weekly/Monthly billing reports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 sent to your department(s)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1447800"/>
            <a:ext cx="2209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2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 – Department/(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Admins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) review and indicate appropriate index(s) to bill for charges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1676400"/>
            <a:ext cx="243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3 – Report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 sent back to Purchasing from your department with the appropriate indexes indicated for each charge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4800600"/>
            <a:ext cx="251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4 – Purchasing pays the invoices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7400" y="4572000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5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 – Inter-charge: money from indicated index(s) is transferred to </a:t>
            </a:r>
            <a:r>
              <a:rPr kumimoji="0" lang="en-US" sz="1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Purchasing’s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 index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Everybody’s Happy</a:t>
            </a:r>
            <a:endParaRPr lang="en-US" dirty="0"/>
          </a:p>
        </p:txBody>
      </p:sp>
      <p:pic>
        <p:nvPicPr>
          <p:cNvPr id="4" name="Content Placeholder 3" descr="jumping-offic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905000"/>
            <a:ext cx="6139508" cy="4090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Send spreadsheet to Randy Osi (Purchasing Department)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762000" y="1600200"/>
            <a:ext cx="746760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19200" y="388620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Your information will be sent to the following vendors: Life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Technologies, and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New England Bio (NEB)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E-mail from Vendor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welcome e-mail will be sent from the vendor(s) with your log-in information.  It will contain your username and password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Life and </a:t>
            </a:r>
            <a:r>
              <a:rPr lang="en-US" dirty="0" err="1" smtClean="0"/>
              <a:t>Promega</a:t>
            </a:r>
            <a:r>
              <a:rPr lang="en-US" dirty="0" smtClean="0"/>
              <a:t> will also send you a card to access their machines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Registration for Bio-Rad and </a:t>
            </a:r>
            <a:r>
              <a:rPr lang="en-US" dirty="0" err="1" smtClean="0">
                <a:solidFill>
                  <a:srgbClr val="C00000"/>
                </a:solidFill>
              </a:rPr>
              <a:t>Promega</a:t>
            </a:r>
            <a:r>
              <a:rPr lang="en-US" dirty="0" smtClean="0">
                <a:solidFill>
                  <a:srgbClr val="C00000"/>
                </a:solidFill>
              </a:rPr>
              <a:t> must be completed on their websites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 descr="Welc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743200"/>
            <a:ext cx="1428750" cy="77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Register with </a:t>
            </a:r>
            <a:r>
              <a:rPr lang="en-US" sz="2400" dirty="0" smtClean="0">
                <a:solidFill>
                  <a:srgbClr val="00B050"/>
                </a:solidFill>
              </a:rPr>
              <a:t>Bio-Rad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Create your own Username and Password 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50"/>
                </a:solidFill>
                <a:hlinkClick r:id="rId2"/>
              </a:rPr>
              <a:t>http://isurvey.bio-rad.com/isupply10/jsp/register.jsp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50000" t="-9259"/>
          <a:stretch>
            <a:fillRect/>
          </a:stretch>
        </p:blipFill>
        <p:spPr bwMode="auto">
          <a:xfrm>
            <a:off x="1371600" y="762000"/>
            <a:ext cx="5943600" cy="565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Register</a:t>
            </a:r>
            <a:r>
              <a:rPr lang="en-US" dirty="0" smtClean="0"/>
              <a:t> to receive your </a:t>
            </a:r>
            <a:br>
              <a:rPr lang="en-US" dirty="0" smtClean="0"/>
            </a:br>
            <a:r>
              <a:rPr lang="en-US" dirty="0" err="1" smtClean="0"/>
              <a:t>Promega</a:t>
            </a:r>
            <a:r>
              <a:rPr lang="en-US" dirty="0" smtClean="0"/>
              <a:t> (Helix) Card - </a:t>
            </a:r>
            <a:r>
              <a:rPr lang="en-US" sz="2200" u="sng" dirty="0" smtClean="0">
                <a:hlinkClick r:id="rId2"/>
              </a:rPr>
              <a:t>http://www.promega.com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50000" t="980" b="-1470"/>
          <a:stretch>
            <a:fillRect/>
          </a:stretch>
        </p:blipFill>
        <p:spPr bwMode="auto">
          <a:xfrm>
            <a:off x="990600" y="1371600"/>
            <a:ext cx="709961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553200" y="1981200"/>
            <a:ext cx="304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Promega</a:t>
            </a:r>
            <a:r>
              <a:rPr lang="en-US" dirty="0" smtClean="0"/>
              <a:t> Helix Card</a:t>
            </a:r>
            <a:br>
              <a:rPr lang="en-US" dirty="0" smtClean="0"/>
            </a:br>
            <a:r>
              <a:rPr lang="en-US" dirty="0" smtClean="0"/>
              <a:t>Instructions</a:t>
            </a:r>
            <a:endParaRPr lang="en-US" dirty="0"/>
          </a:p>
        </p:txBody>
      </p:sp>
      <p:pic>
        <p:nvPicPr>
          <p:cNvPr id="6" name="Content Placeholder 5" descr="YU-Helix User Guide Nov 2015.pdf - Adobe Reader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77724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Automated Freezer Program</a:t>
            </a:r>
            <a:br>
              <a:rPr lang="en-US" dirty="0" smtClean="0"/>
            </a:br>
            <a:r>
              <a:rPr lang="en-US" dirty="0" err="1" smtClean="0"/>
              <a:t>Belfer</a:t>
            </a:r>
            <a:r>
              <a:rPr lang="en-US" dirty="0" smtClean="0"/>
              <a:t> B12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24 Hour Access – 7 days a week</a:t>
            </a:r>
          </a:p>
          <a:p>
            <a:r>
              <a:rPr lang="en-US" dirty="0" smtClean="0"/>
              <a:t>24 Hour Video Surveillance</a:t>
            </a:r>
            <a:endParaRPr lang="en-US" dirty="0"/>
          </a:p>
        </p:txBody>
      </p:sp>
      <p:pic>
        <p:nvPicPr>
          <p:cNvPr id="4" name="Picture 3" descr="B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590800"/>
            <a:ext cx="63246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spc="600" dirty="0" smtClean="0">
                <a:solidFill>
                  <a:srgbClr val="00B0F0"/>
                </a:solidFill>
              </a:rPr>
              <a:t>Life Technologies</a:t>
            </a:r>
            <a:r>
              <a:rPr lang="en-US" sz="3200" dirty="0" smtClean="0">
                <a:solidFill>
                  <a:srgbClr val="00B0F0"/>
                </a:solidFill>
              </a:rPr>
              <a:t/>
            </a:r>
            <a:br>
              <a:rPr lang="en-US" sz="3200" dirty="0" smtClean="0">
                <a:solidFill>
                  <a:srgbClr val="00B0F0"/>
                </a:solidFill>
              </a:rPr>
            </a:br>
            <a:r>
              <a:rPr lang="en-US" sz="3200" dirty="0">
                <a:solidFill>
                  <a:srgbClr val="00B0F0"/>
                </a:solidFill>
              </a:rPr>
              <a:t/>
            </a:r>
            <a:br>
              <a:rPr lang="en-US" sz="3200" dirty="0">
                <a:solidFill>
                  <a:srgbClr val="00B0F0"/>
                </a:solidFill>
              </a:rPr>
            </a:br>
            <a:r>
              <a:rPr lang="en-US" sz="3200" dirty="0">
                <a:solidFill>
                  <a:srgbClr val="00B0F0"/>
                </a:solidFill>
              </a:rPr>
              <a:t> </a:t>
            </a:r>
            <a:br>
              <a:rPr lang="en-US" sz="3200" dirty="0">
                <a:solidFill>
                  <a:srgbClr val="00B0F0"/>
                </a:solidFill>
              </a:rPr>
            </a:br>
            <a:r>
              <a:rPr lang="en-US" sz="3200" dirty="0" smtClean="0">
                <a:solidFill>
                  <a:srgbClr val="00B0F0"/>
                </a:solidFill>
              </a:rPr>
              <a:t/>
            </a:r>
            <a:br>
              <a:rPr lang="en-US" sz="3200" dirty="0" smtClean="0">
                <a:solidFill>
                  <a:srgbClr val="00B0F0"/>
                </a:solidFill>
              </a:rPr>
            </a:b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photo 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4542"/>
          <a:stretch>
            <a:fillRect/>
          </a:stretch>
        </p:blipFill>
        <p:spPr>
          <a:xfrm>
            <a:off x="152400" y="1295400"/>
            <a:ext cx="5760509" cy="4525963"/>
          </a:xfrm>
        </p:spPr>
      </p:pic>
      <p:sp>
        <p:nvSpPr>
          <p:cNvPr id="5" name="Rectangle 4"/>
          <p:cNvSpPr/>
          <p:nvPr/>
        </p:nvSpPr>
        <p:spPr>
          <a:xfrm>
            <a:off x="4191000" y="609600"/>
            <a:ext cx="4724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Stephanie Allen, MPH, RD </a:t>
            </a:r>
            <a:r>
              <a:rPr lang="en-US" sz="1100" dirty="0" smtClean="0"/>
              <a:t>– Life Sciences Solutions – Thermo Fisher Scientific</a:t>
            </a:r>
            <a:br>
              <a:rPr lang="en-US" sz="1100" dirty="0" smtClean="0"/>
            </a:br>
            <a:r>
              <a:rPr lang="en-US" sz="1100" dirty="0" smtClean="0"/>
              <a:t>646.701.1498 - </a:t>
            </a:r>
            <a:r>
              <a:rPr lang="en-US" sz="1100" u="sng" dirty="0" smtClean="0">
                <a:hlinkClick r:id="rId3"/>
              </a:rPr>
              <a:t>Stephanie.allen@thermofisher.com</a:t>
            </a:r>
            <a:endParaRPr lang="en-US" sz="1100" dirty="0"/>
          </a:p>
        </p:txBody>
      </p:sp>
      <p:sp>
        <p:nvSpPr>
          <p:cNvPr id="9" name="Rectangle 8"/>
          <p:cNvSpPr/>
          <p:nvPr/>
        </p:nvSpPr>
        <p:spPr>
          <a:xfrm>
            <a:off x="533400" y="609600"/>
            <a:ext cx="3505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Smiti </a:t>
            </a: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Khanna </a:t>
            </a: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Consumables 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Sales Representative</a:t>
            </a:r>
            <a:endParaRPr lang="en-US" sz="9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Life Sciences </a:t>
            </a: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Solutions - </a:t>
            </a:r>
            <a:r>
              <a:rPr lang="en-US" sz="1000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Thermo </a:t>
            </a: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Fisher Scientific</a:t>
            </a:r>
            <a:endParaRPr lang="en-US" sz="9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Mobile: (516) </a:t>
            </a:r>
            <a:r>
              <a:rPr lang="en-US" sz="1000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286-2558 - </a:t>
            </a:r>
            <a:r>
              <a:rPr lang="en-US" sz="1000" i="1" u="sng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smiti.khanna@thermofisher.com</a:t>
            </a: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3600" y="2438400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1 – Scan your card or enter your Username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   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and Password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2 – Open Freezer and take out your product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3 – Close door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&amp; complete order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586740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Real-time inventory whe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n you log in from your desk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BIO-RAD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photo 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600200"/>
            <a:ext cx="4343400" cy="4525963"/>
          </a:xfr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438400" y="914400"/>
            <a:ext cx="4800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Brenda Chism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Account Manager - Bio-Rad Laboratories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3"/>
              </a:rPr>
              <a:t>brenda_chism@bio-rad.com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- 646-262-3337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23622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1 – Enter your Username and Password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2 – Open Freezer and take out your product(s)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3 – Scan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item(s) – complete order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420</TotalTime>
  <Words>436</Words>
  <Application>Microsoft Office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Fill out the Automated Freezer Program (AFZP) Spreadsheet</vt:lpstr>
      <vt:lpstr>Send spreadsheet to Randy Osi (Purchasing Department)</vt:lpstr>
      <vt:lpstr>Welcome E-mail from Vendor</vt:lpstr>
      <vt:lpstr>Register with Bio-Rad Create your own Username and Password   http://isurvey.bio-rad.com/isupply10/jsp/register.jsp  </vt:lpstr>
      <vt:lpstr>Register to receive your  Promega (Helix) Card - http://www.promega.com</vt:lpstr>
      <vt:lpstr>Promega Helix Card Instructions</vt:lpstr>
      <vt:lpstr>Automated Freezer Program Belfer B12</vt:lpstr>
      <vt:lpstr>Life Technologies     </vt:lpstr>
      <vt:lpstr>BIO-RAD</vt:lpstr>
      <vt:lpstr>Promega</vt:lpstr>
      <vt:lpstr>NEBNow</vt:lpstr>
      <vt:lpstr>BILLING</vt:lpstr>
      <vt:lpstr>Everybody’s Happy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Fill out the Automated Freezer Program (AFZP) Spreadsheet</dc:title>
  <dc:creator>Randi Osi</dc:creator>
  <cp:lastModifiedBy>Randy Osi</cp:lastModifiedBy>
  <cp:revision>6</cp:revision>
  <dcterms:created xsi:type="dcterms:W3CDTF">2014-07-18T14:14:01Z</dcterms:created>
  <dcterms:modified xsi:type="dcterms:W3CDTF">2016-02-04T14:47:19Z</dcterms:modified>
</cp:coreProperties>
</file>