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8" r:id="rId3"/>
    <p:sldId id="282" r:id="rId4"/>
    <p:sldId id="267" r:id="rId5"/>
    <p:sldId id="279" r:id="rId6"/>
    <p:sldId id="275" r:id="rId7"/>
    <p:sldId id="263" r:id="rId8"/>
    <p:sldId id="276" r:id="rId9"/>
    <p:sldId id="277" r:id="rId10"/>
    <p:sldId id="278" r:id="rId11"/>
    <p:sldId id="273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Martinez" initials="H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Einstein_LogoRGB_pp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18" y="5410201"/>
            <a:ext cx="383963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6565900"/>
            <a:ext cx="12192000" cy="304800"/>
          </a:xfrm>
          <a:prstGeom prst="rect">
            <a:avLst/>
          </a:prstGeom>
          <a:solidFill>
            <a:srgbClr val="1834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ChangeArrowheads="1"/>
          </p:cNvSpPr>
          <p:nvPr userDrawn="1"/>
        </p:nvSpPr>
        <p:spPr bwMode="auto">
          <a:xfrm>
            <a:off x="0" y="228600"/>
            <a:ext cx="12192000" cy="4800600"/>
          </a:xfrm>
          <a:prstGeom prst="rect">
            <a:avLst/>
          </a:prstGeom>
          <a:gradFill rotWithShape="0">
            <a:gsLst>
              <a:gs pos="0">
                <a:srgbClr val="183465"/>
              </a:gs>
              <a:gs pos="100000">
                <a:srgbClr val="498DB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 flipV="1">
            <a:off x="4234" y="163513"/>
            <a:ext cx="12179300" cy="25400"/>
          </a:xfrm>
          <a:prstGeom prst="line">
            <a:avLst/>
          </a:prstGeom>
          <a:noFill/>
          <a:ln w="44450">
            <a:solidFill>
              <a:srgbClr val="BBBC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0" y="6510338"/>
            <a:ext cx="12192000" cy="0"/>
          </a:xfrm>
          <a:prstGeom prst="line">
            <a:avLst/>
          </a:prstGeom>
          <a:noFill/>
          <a:ln w="38100">
            <a:solidFill>
              <a:srgbClr val="BBBC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 userDrawn="1"/>
        </p:nvSpPr>
        <p:spPr bwMode="auto">
          <a:xfrm>
            <a:off x="3048000" y="457200"/>
            <a:ext cx="609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600" dirty="0" smtClean="0">
                <a:solidFill>
                  <a:srgbClr val="8FBEDC"/>
                </a:solidFill>
              </a:rPr>
              <a:t>Science at the heart of medicine</a:t>
            </a:r>
            <a:endParaRPr lang="en-US" altLang="en-US" sz="1400" dirty="0" smtClean="0">
              <a:solidFill>
                <a:srgbClr val="8FBEDC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71600"/>
            <a:ext cx="10363200" cy="1143000"/>
          </a:xfrm>
        </p:spPr>
        <p:txBody>
          <a:bodyPr/>
          <a:lstStyle>
            <a:lvl1pPr algn="ctr">
              <a:defRPr sz="3600">
                <a:latin typeface="Arial Bold" pitchFamily="-3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9718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0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>
                <a:solidFill>
                  <a:srgbClr val="000000"/>
                </a:solidFill>
              </a:rPr>
              <a:t> </a:t>
            </a:r>
            <a:fld id="{E08E76E6-E1B6-4890-ACFF-447378A106F2}" type="slidenum">
              <a:rPr lang="en-US" altLang="en-US" sz="110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Science at the heart of medicine</a:t>
            </a:r>
            <a:endParaRPr lang="en-US" altLang="en-US" sz="12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EAA5B-1F9B-4D34-8C7E-DC94569AD565}" type="datetime1">
              <a:rPr lang="en-US" altLang="en-US">
                <a:solidFill>
                  <a:srgbClr val="FFFFFF"/>
                </a:solidFill>
              </a:rPr>
              <a:pPr>
                <a:defRPr/>
              </a:pPr>
              <a:t>7/7/2016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92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95300"/>
            <a:ext cx="2641600" cy="560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95300"/>
            <a:ext cx="7721600" cy="560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>
                <a:solidFill>
                  <a:srgbClr val="000000"/>
                </a:solidFill>
              </a:rPr>
              <a:t> </a:t>
            </a:r>
            <a:fld id="{30E3B147-0507-40F4-889F-0B3727A31834}" type="slidenum">
              <a:rPr lang="en-US" altLang="en-US" sz="110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Science at the heart of medicine</a:t>
            </a:r>
            <a:endParaRPr lang="en-US" altLang="en-US" sz="12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DA3B-A4F7-4C65-8418-4523F452B99D}" type="datetime1">
              <a:rPr lang="en-US" altLang="en-US">
                <a:solidFill>
                  <a:srgbClr val="FFFFFF"/>
                </a:solidFill>
              </a:rPr>
              <a:pPr>
                <a:defRPr/>
              </a:pPr>
              <a:t>7/7/2016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4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>
                <a:solidFill>
                  <a:srgbClr val="000000"/>
                </a:solidFill>
              </a:rPr>
              <a:t> </a:t>
            </a:r>
            <a:fld id="{F957A43B-3853-4BF2-A0C3-DB9EBE85A5E7}" type="slidenum">
              <a:rPr lang="en-US" altLang="en-US" sz="110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Science at the heart of medicine</a:t>
            </a:r>
            <a:endParaRPr lang="en-US" altLang="en-US" sz="12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120DA-B2F9-4DBB-81C5-B299C378069F}" type="datetime1">
              <a:rPr lang="en-US" altLang="en-US">
                <a:solidFill>
                  <a:srgbClr val="FFFFFF"/>
                </a:solidFill>
              </a:rPr>
              <a:pPr>
                <a:defRPr/>
              </a:pPr>
              <a:t>7/7/2016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>
                <a:solidFill>
                  <a:srgbClr val="000000"/>
                </a:solidFill>
              </a:rPr>
              <a:t> </a:t>
            </a:r>
            <a:fld id="{27F6807F-4ECE-4FE1-96FD-960A19D0296F}" type="slidenum">
              <a:rPr lang="en-US" altLang="en-US" sz="110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Science at the heart of medicine</a:t>
            </a:r>
            <a:endParaRPr lang="en-US" altLang="en-US" sz="12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A1767-41C1-473B-9512-EC3F7A099363}" type="datetime1">
              <a:rPr lang="en-US" altLang="en-US">
                <a:solidFill>
                  <a:srgbClr val="FFFFFF"/>
                </a:solidFill>
              </a:rPr>
              <a:pPr>
                <a:defRPr/>
              </a:pPr>
              <a:t>7/7/2016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3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181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981200"/>
            <a:ext cx="5181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>
                <a:solidFill>
                  <a:srgbClr val="000000"/>
                </a:solidFill>
              </a:rPr>
              <a:t> </a:t>
            </a:r>
            <a:fld id="{D425A911-8412-4D4F-B7BA-0B2A9706D090}" type="slidenum">
              <a:rPr lang="en-US" altLang="en-US" sz="110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Science at the heart of medicine</a:t>
            </a:r>
            <a:endParaRPr lang="en-US" altLang="en-US" sz="120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F9E3-26BF-4551-8546-C8D921FC7DD4}" type="datetime1">
              <a:rPr lang="en-US" altLang="en-US">
                <a:solidFill>
                  <a:srgbClr val="FFFFFF"/>
                </a:solidFill>
              </a:rPr>
              <a:pPr>
                <a:defRPr/>
              </a:pPr>
              <a:t>7/7/2016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0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>
                <a:solidFill>
                  <a:srgbClr val="000000"/>
                </a:solidFill>
              </a:rPr>
              <a:t> </a:t>
            </a:r>
            <a:fld id="{0ADEDB2B-2A8B-4ADD-B8E6-6196AC34DAE3}" type="slidenum">
              <a:rPr lang="en-US" altLang="en-US" sz="110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Science at the heart of medicine</a:t>
            </a:r>
            <a:endParaRPr lang="en-US" altLang="en-US" sz="120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CE06A-3C01-4EAA-A7E2-CD024B6EA92B}" type="datetime1">
              <a:rPr lang="en-US" altLang="en-US">
                <a:solidFill>
                  <a:srgbClr val="FFFFFF"/>
                </a:solidFill>
              </a:rPr>
              <a:pPr>
                <a:defRPr/>
              </a:pPr>
              <a:t>7/7/2016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84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>
                <a:solidFill>
                  <a:srgbClr val="000000"/>
                </a:solidFill>
              </a:rPr>
              <a:t> </a:t>
            </a:r>
            <a:fld id="{6E459A01-3CF3-4299-A8FA-F7E1FBB79DFA}" type="slidenum">
              <a:rPr lang="en-US" altLang="en-US" sz="110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Science at the heart of medicine</a:t>
            </a:r>
            <a:endParaRPr lang="en-US" altLang="en-US" sz="12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E9299-AD21-45AA-8870-786A314B1573}" type="datetime1">
              <a:rPr lang="en-US" altLang="en-US">
                <a:solidFill>
                  <a:srgbClr val="FFFFFF"/>
                </a:solidFill>
              </a:rPr>
              <a:pPr>
                <a:defRPr/>
              </a:pPr>
              <a:t>7/7/2016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1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>
                <a:solidFill>
                  <a:srgbClr val="000000"/>
                </a:solidFill>
              </a:rPr>
              <a:t> </a:t>
            </a:r>
            <a:fld id="{2725728D-3917-4339-B3E0-55B2065B1AC7}" type="slidenum">
              <a:rPr lang="en-US" altLang="en-US" sz="110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Science at the heart of medicine</a:t>
            </a:r>
            <a:endParaRPr lang="en-US" altLang="en-US" sz="12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2CD27-F157-4D82-9EB7-1C856108E7B8}" type="datetime1">
              <a:rPr lang="en-US" altLang="en-US">
                <a:solidFill>
                  <a:srgbClr val="FFFFFF"/>
                </a:solidFill>
              </a:rPr>
              <a:pPr>
                <a:defRPr/>
              </a:pPr>
              <a:t>7/7/2016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4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>
                <a:solidFill>
                  <a:srgbClr val="000000"/>
                </a:solidFill>
              </a:rPr>
              <a:t> </a:t>
            </a:r>
            <a:fld id="{37BEECD5-24A1-486C-834E-0DA34F775C77}" type="slidenum">
              <a:rPr lang="en-US" altLang="en-US" sz="110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Science at the heart of medicine</a:t>
            </a:r>
            <a:endParaRPr lang="en-US" altLang="en-US" sz="120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36EB8-08FB-43BD-9B4E-0FD501D3E797}" type="datetime1">
              <a:rPr lang="en-US" altLang="en-US">
                <a:solidFill>
                  <a:srgbClr val="FFFFFF"/>
                </a:solidFill>
              </a:rPr>
              <a:pPr>
                <a:defRPr/>
              </a:pPr>
              <a:t>7/7/2016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8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FFFFFF"/>
                </a:solidFill>
              </a:rPr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>
                <a:solidFill>
                  <a:srgbClr val="000000"/>
                </a:solidFill>
              </a:rPr>
              <a:t> </a:t>
            </a:r>
            <a:fld id="{389C9CE6-A181-4214-9A06-70206B56C40B}" type="slidenum">
              <a:rPr lang="en-US" altLang="en-US" sz="110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Science at the heart of medicine</a:t>
            </a:r>
            <a:endParaRPr lang="en-US" altLang="en-US" sz="120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2FD51-0587-41A2-A4F8-D66163053B2A}" type="datetime1">
              <a:rPr lang="en-US" altLang="en-US">
                <a:solidFill>
                  <a:srgbClr val="FFFFFF"/>
                </a:solidFill>
              </a:rPr>
              <a:pPr>
                <a:defRPr/>
              </a:pPr>
              <a:t>7/7/2016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/>
          <p:cNvSpPr>
            <a:spLocks noChangeArrowheads="1"/>
          </p:cNvSpPr>
          <p:nvPr userDrawn="1"/>
        </p:nvSpPr>
        <p:spPr bwMode="auto">
          <a:xfrm>
            <a:off x="0" y="6553200"/>
            <a:ext cx="12192000" cy="304800"/>
          </a:xfrm>
          <a:prstGeom prst="rect">
            <a:avLst/>
          </a:prstGeom>
          <a:solidFill>
            <a:srgbClr val="1834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27" name="Line 27"/>
          <p:cNvSpPr>
            <a:spLocks noChangeShapeType="1"/>
          </p:cNvSpPr>
          <p:nvPr userDrawn="1"/>
        </p:nvSpPr>
        <p:spPr bwMode="auto">
          <a:xfrm>
            <a:off x="0" y="6497638"/>
            <a:ext cx="12192000" cy="0"/>
          </a:xfrm>
          <a:prstGeom prst="line">
            <a:avLst/>
          </a:prstGeom>
          <a:noFill/>
          <a:ln w="38100">
            <a:solidFill>
              <a:srgbClr val="BBBC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028" name="Picture 25" descr="Einstein_LogoRGB_pp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534" y="5715000"/>
            <a:ext cx="251883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16"/>
          <p:cNvSpPr>
            <a:spLocks noChangeArrowheads="1"/>
          </p:cNvSpPr>
          <p:nvPr userDrawn="1"/>
        </p:nvSpPr>
        <p:spPr bwMode="auto">
          <a:xfrm>
            <a:off x="0" y="228600"/>
            <a:ext cx="12192000" cy="1524000"/>
          </a:xfrm>
          <a:prstGeom prst="rect">
            <a:avLst/>
          </a:prstGeom>
          <a:gradFill rotWithShape="0">
            <a:gsLst>
              <a:gs pos="0">
                <a:srgbClr val="193567"/>
              </a:gs>
              <a:gs pos="100000">
                <a:srgbClr val="498DB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95300"/>
            <a:ext cx="10566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56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68000" y="65532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FFFFFF"/>
                </a:solidFill>
              </a:rPr>
              <a:t>  </a:t>
            </a:r>
            <a:r>
              <a:rPr lang="en-US" altLang="en-US">
                <a:solidFill>
                  <a:srgbClr val="8FBEDC"/>
                </a:solidFill>
              </a:rPr>
              <a:t>| </a:t>
            </a:r>
            <a:r>
              <a:rPr lang="en-US" altLang="en-US" sz="1100">
                <a:solidFill>
                  <a:srgbClr val="FFFFFF"/>
                </a:solidFill>
              </a:rPr>
              <a:t> </a:t>
            </a:r>
            <a:fld id="{A9FD8C3D-416B-4901-A477-48DBECFB4600}" type="slidenum">
              <a:rPr lang="en-US" altLang="en-US" sz="110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 flipV="1">
            <a:off x="0" y="163514"/>
            <a:ext cx="12192000" cy="20637"/>
          </a:xfrm>
          <a:prstGeom prst="line">
            <a:avLst/>
          </a:prstGeom>
          <a:noFill/>
          <a:ln w="50800">
            <a:solidFill>
              <a:srgbClr val="BCB3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0" y="6578600"/>
            <a:ext cx="3860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8FBEDC"/>
                </a:solidFill>
                <a:latin typeface="Arial" charset="0"/>
                <a:ea typeface="ＭＳ Ｐゴシック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/>
              <a:t>Science at the heart of medicine</a:t>
            </a:r>
            <a:endParaRPr lang="en-US" altLang="en-US" sz="1200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69200" y="6591300"/>
            <a:ext cx="342053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1CE3018-4134-4B5D-9DF4-3C8B13945C1A}" type="datetime1">
              <a:rPr lang="en-US" alt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7/7/2016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33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CA5DC"/>
        </a:buClr>
        <a:buChar char="•"/>
        <a:defRPr sz="2400">
          <a:solidFill>
            <a:srgbClr val="19356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CA5DC"/>
        </a:buClr>
        <a:buSzPct val="90000"/>
        <a:buChar char="&gt;"/>
        <a:defRPr sz="2200">
          <a:solidFill>
            <a:srgbClr val="19356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CA5DC"/>
        </a:buClr>
        <a:buChar char="•"/>
        <a:defRPr sz="2200">
          <a:solidFill>
            <a:srgbClr val="19356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CA5DC"/>
        </a:buClr>
        <a:buChar char="–"/>
        <a:defRPr sz="2000">
          <a:solidFill>
            <a:srgbClr val="19356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CA5DC"/>
        </a:buClr>
        <a:buChar char="»"/>
        <a:defRPr sz="2000">
          <a:solidFill>
            <a:srgbClr val="19356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CA5DC"/>
        </a:buClr>
        <a:buChar char="»"/>
        <a:defRPr sz="2000">
          <a:solidFill>
            <a:srgbClr val="19356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CA5DC"/>
        </a:buClr>
        <a:buChar char="»"/>
        <a:defRPr sz="2000">
          <a:solidFill>
            <a:srgbClr val="19356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CA5DC"/>
        </a:buClr>
        <a:buChar char="»"/>
        <a:defRPr sz="2000">
          <a:solidFill>
            <a:srgbClr val="19356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CA5DC"/>
        </a:buClr>
        <a:buChar char="»"/>
        <a:defRPr sz="2000">
          <a:solidFill>
            <a:srgbClr val="19356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REIMBURSEMENTS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971800"/>
            <a:ext cx="8534400" cy="495300"/>
          </a:xfrm>
        </p:spPr>
        <p:txBody>
          <a:bodyPr/>
          <a:lstStyle/>
          <a:p>
            <a:r>
              <a:rPr lang="en-US" sz="2800" dirty="0" smtClean="0"/>
              <a:t>A Better </a:t>
            </a:r>
            <a:r>
              <a:rPr lang="en-US" sz="2800" dirty="0"/>
              <a:t>U</a:t>
            </a:r>
            <a:r>
              <a:rPr lang="en-US" sz="2800" dirty="0" smtClean="0"/>
              <a:t>nderstanding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516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FFFFFF"/>
                </a:solidFill>
              </a:rPr>
              <a:t>  </a:t>
            </a:r>
            <a:r>
              <a:rPr lang="en-US" altLang="en-US" smtClean="0">
                <a:solidFill>
                  <a:srgbClr val="8FBEDC"/>
                </a:solidFill>
              </a:rPr>
              <a:t>| </a:t>
            </a:r>
            <a:r>
              <a:rPr lang="en-US" altLang="en-US" sz="1100" smtClean="0">
                <a:solidFill>
                  <a:srgbClr val="000000"/>
                </a:solidFill>
              </a:rPr>
              <a:t> </a:t>
            </a:r>
            <a:fld id="{2725728D-3917-4339-B3E0-55B2065B1AC7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Science at the heart of medicine</a:t>
            </a:r>
            <a:endParaRPr lang="en-US" altLang="en-US" sz="12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252CD27-F157-4D82-9EB7-1C856108E7B8}" type="datetime1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7/7/2016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3402"/>
            <a:ext cx="12192000" cy="7391401"/>
          </a:xfrm>
          <a:prstGeom prst="rect">
            <a:avLst/>
          </a:prstGeom>
        </p:spPr>
      </p:pic>
      <p:sp>
        <p:nvSpPr>
          <p:cNvPr id="7" name="Down Arrow Callout 6"/>
          <p:cNvSpPr/>
          <p:nvPr/>
        </p:nvSpPr>
        <p:spPr bwMode="auto">
          <a:xfrm>
            <a:off x="7569200" y="914400"/>
            <a:ext cx="2197100" cy="901700"/>
          </a:xfrm>
          <a:prstGeom prst="down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See slide 11 for Payment Status definition</a:t>
            </a:r>
            <a:endParaRPr kumimoji="0" lang="en-US" sz="1400" b="0" i="0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Oval Callout 8"/>
          <p:cNvSpPr/>
          <p:nvPr/>
        </p:nvSpPr>
        <p:spPr bwMode="auto">
          <a:xfrm>
            <a:off x="1676400" y="74588"/>
            <a:ext cx="1295400" cy="612648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A PO # is generated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Up Arrow Callout 10"/>
          <p:cNvSpPr/>
          <p:nvPr/>
        </p:nvSpPr>
        <p:spPr bwMode="auto">
          <a:xfrm>
            <a:off x="165100" y="2508683"/>
            <a:ext cx="1905000" cy="1307230"/>
          </a:xfrm>
          <a:prstGeom prst="up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An invoice # is generated. 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Click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on the C# for payment information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574800" y="1028701"/>
            <a:ext cx="1397000" cy="18440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1137900" y="2265681"/>
            <a:ext cx="660400" cy="10921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495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5300"/>
            <a:ext cx="10871200" cy="1028700"/>
          </a:xfrm>
        </p:spPr>
        <p:txBody>
          <a:bodyPr/>
          <a:lstStyle/>
          <a:p>
            <a:r>
              <a:rPr lang="en-US" dirty="0" smtClean="0"/>
              <a:t>Payment Statuses and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01800"/>
            <a:ext cx="11506200" cy="4394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 Process Status </a:t>
            </a:r>
            <a:r>
              <a:rPr lang="en-US" dirty="0"/>
              <a:t>– Invoice </a:t>
            </a:r>
            <a:r>
              <a:rPr lang="en-US" dirty="0" smtClean="0"/>
              <a:t>may have an error.  </a:t>
            </a: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/>
              <a:t>Please contact </a:t>
            </a:r>
            <a:r>
              <a:rPr lang="en-US" dirty="0" smtClean="0"/>
              <a:t>our Travel &amp; Expense Specialist in </a:t>
            </a:r>
            <a:r>
              <a:rPr lang="en-US" dirty="0"/>
              <a:t>AP </a:t>
            </a:r>
            <a:r>
              <a:rPr lang="en-US"/>
              <a:t>via </a:t>
            </a:r>
            <a:r>
              <a:rPr lang="en-US" smtClean="0"/>
              <a:t>e-mail.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Payable Status </a:t>
            </a:r>
            <a:r>
              <a:rPr lang="en-US" b="1" dirty="0" smtClean="0"/>
              <a:t> </a:t>
            </a:r>
            <a:r>
              <a:rPr lang="en-US" dirty="0" smtClean="0"/>
              <a:t>- Invoice </a:t>
            </a:r>
            <a:r>
              <a:rPr lang="en-US" dirty="0"/>
              <a:t>is scheduled </a:t>
            </a:r>
            <a:r>
              <a:rPr lang="en-US" dirty="0" smtClean="0"/>
              <a:t>to be paid, see </a:t>
            </a:r>
            <a:r>
              <a:rPr lang="en-US" dirty="0"/>
              <a:t>Due </a:t>
            </a:r>
            <a:r>
              <a:rPr lang="en-US" dirty="0" smtClean="0"/>
              <a:t>Date.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“History” </a:t>
            </a:r>
            <a:r>
              <a:rPr lang="en-US" dirty="0"/>
              <a:t>t</a:t>
            </a:r>
            <a:r>
              <a:rPr lang="en-US" dirty="0" smtClean="0"/>
              <a:t>ab </a:t>
            </a:r>
            <a:r>
              <a:rPr lang="en-US" dirty="0"/>
              <a:t>should state </a:t>
            </a:r>
            <a:r>
              <a:rPr lang="en-US" dirty="0" smtClean="0"/>
              <a:t>“Successfully </a:t>
            </a:r>
            <a:r>
              <a:rPr lang="en-US" dirty="0"/>
              <a:t>sent to </a:t>
            </a:r>
            <a:r>
              <a:rPr lang="en-US" dirty="0" smtClean="0"/>
              <a:t>ERP”.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Paid Status </a:t>
            </a:r>
            <a:r>
              <a:rPr lang="en-US" dirty="0"/>
              <a:t>– Payment has been made.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Click </a:t>
            </a:r>
            <a:r>
              <a:rPr lang="en-US" dirty="0"/>
              <a:t>on C# to view payment information – Check # &amp; Check </a:t>
            </a:r>
            <a:r>
              <a:rPr lang="en-US" dirty="0" smtClean="0"/>
              <a:t>Date.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FFFFFF"/>
                </a:solidFill>
              </a:rPr>
              <a:t>  </a:t>
            </a:r>
            <a:r>
              <a:rPr lang="en-US" altLang="en-US" smtClean="0">
                <a:solidFill>
                  <a:srgbClr val="8FBEDC"/>
                </a:solidFill>
              </a:rPr>
              <a:t>| </a:t>
            </a:r>
            <a:r>
              <a:rPr lang="en-US" altLang="en-US" sz="1100" smtClean="0">
                <a:solidFill>
                  <a:srgbClr val="000000"/>
                </a:solidFill>
              </a:rPr>
              <a:t> </a:t>
            </a:r>
            <a:fld id="{F957A43B-3853-4BF2-A0C3-DB9EBE85A5E7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Science at the heart of medicine</a:t>
            </a:r>
            <a:endParaRPr lang="en-US" altLang="en-US" sz="12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4A120DA-B2F9-4DBB-81C5-B299C378069F}" type="datetime1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7/7/2016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7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FFFFFF"/>
                </a:solidFill>
              </a:rPr>
              <a:t>  </a:t>
            </a:r>
            <a:r>
              <a:rPr lang="en-US" altLang="en-US" smtClean="0">
                <a:solidFill>
                  <a:srgbClr val="8FBEDC"/>
                </a:solidFill>
              </a:rPr>
              <a:t>| </a:t>
            </a:r>
            <a:r>
              <a:rPr lang="en-US" altLang="en-US" sz="1100" smtClean="0">
                <a:solidFill>
                  <a:srgbClr val="000000"/>
                </a:solidFill>
              </a:rPr>
              <a:t> </a:t>
            </a:r>
            <a:fld id="{2725728D-3917-4339-B3E0-55B2065B1AC7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Science at the heart of medicine</a:t>
            </a:r>
            <a:endParaRPr lang="en-US" altLang="en-US" sz="12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252CD27-F157-4D82-9EB7-1C856108E7B8}" type="datetime1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7/7/2016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</p:spPr>
      </p:pic>
      <p:sp>
        <p:nvSpPr>
          <p:cNvPr id="7" name="Up Arrow Callout 6"/>
          <p:cNvSpPr/>
          <p:nvPr/>
        </p:nvSpPr>
        <p:spPr bwMode="auto">
          <a:xfrm>
            <a:off x="5276850" y="5219700"/>
            <a:ext cx="1638300" cy="520700"/>
          </a:xfrm>
          <a:prstGeom prst="up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Payment information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044700" y="1066800"/>
            <a:ext cx="774700" cy="1143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044700" y="4521200"/>
            <a:ext cx="1066800" cy="1651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044700" y="4305300"/>
            <a:ext cx="939800" cy="127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044700" y="4889500"/>
            <a:ext cx="1155700" cy="152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222500" y="6426200"/>
            <a:ext cx="889000" cy="1397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7788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83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REIMBURSEMENT REQUEST FORM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Reimbursement Request Form can be found in the SciQuest Homepage under Showcased Forms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form should only be used for Einstein students/staff/faculty: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FFFFFF"/>
                </a:solidFill>
              </a:rPr>
              <a:t>  </a:t>
            </a:r>
            <a:r>
              <a:rPr lang="en-US" altLang="en-US" smtClean="0">
                <a:solidFill>
                  <a:srgbClr val="8FBEDC"/>
                </a:solidFill>
              </a:rPr>
              <a:t>| </a:t>
            </a:r>
            <a:r>
              <a:rPr lang="en-US" altLang="en-US" sz="1100">
                <a:solidFill>
                  <a:srgbClr val="000000"/>
                </a:solidFill>
              </a:rPr>
              <a:t> </a:t>
            </a:r>
            <a:fld id="{F957A43B-3853-4BF2-A0C3-DB9EBE85A5E7}" type="slidenum">
              <a:rPr lang="en-US" altLang="en-US" sz="110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Science at the heart of medicine</a:t>
            </a:r>
            <a:endParaRPr lang="en-US" altLang="en-US" sz="12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4A120DA-B2F9-4DBB-81C5-B299C378069F}" type="datetime1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7/7/2016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314450" y="3987800"/>
            <a:ext cx="3498850" cy="16891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normalizeH="0" baseline="0" dirty="0" smtClean="0">
              <a:ln w="10160">
                <a:solidFill>
                  <a:schemeClr val="accent5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normalizeH="0" baseline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Reimbursement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Request Form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normalizeH="0" baseline="0" dirty="0">
              <a:ln w="10160">
                <a:solidFill>
                  <a:schemeClr val="accent5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76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WORKFLOW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FFFFFF"/>
                </a:solidFill>
              </a:rPr>
              <a:t>  </a:t>
            </a:r>
            <a:r>
              <a:rPr lang="en-US" altLang="en-US" smtClean="0">
                <a:solidFill>
                  <a:srgbClr val="8FBEDC"/>
                </a:solidFill>
              </a:rPr>
              <a:t>| </a:t>
            </a:r>
            <a:r>
              <a:rPr lang="en-US" altLang="en-US" sz="1100" smtClean="0">
                <a:solidFill>
                  <a:srgbClr val="000000"/>
                </a:solidFill>
              </a:rPr>
              <a:t> </a:t>
            </a:r>
            <a:fld id="{F957A43B-3853-4BF2-A0C3-DB9EBE85A5E7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Science at the heart of medicine</a:t>
            </a:r>
            <a:endParaRPr lang="en-US" altLang="en-US" sz="12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4A120DA-B2F9-4DBB-81C5-B299C378069F}" type="datetime1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7/7/2016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14300" y="1816100"/>
            <a:ext cx="11938000" cy="4597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203200" y="2063750"/>
            <a:ext cx="1092200" cy="711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Submission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03200" y="3378200"/>
            <a:ext cx="1244600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Banner Budget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Authorization 1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784350" y="3467100"/>
            <a:ext cx="1079500" cy="5969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Department approval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276600" y="2540000"/>
            <a:ext cx="1003300" cy="838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If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requisition is 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under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5K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304114" y="3959225"/>
            <a:ext cx="1003301" cy="8001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If requisition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is 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over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5K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276600" y="5340350"/>
            <a:ext cx="1231901" cy="60325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Department Finance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232389" y="2463800"/>
            <a:ext cx="914400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Buyer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Review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840004" y="2459037"/>
            <a:ext cx="914400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AP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Review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8468780" y="2459037"/>
            <a:ext cx="914400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Travel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Manager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Approval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0168469" y="2501900"/>
            <a:ext cx="1198026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Banner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Budget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Authorization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279590" y="4151313"/>
            <a:ext cx="1102782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PO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Creation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647700" y="2857500"/>
            <a:ext cx="0" cy="368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1530350" y="3835400"/>
            <a:ext cx="254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3010958" y="3984625"/>
            <a:ext cx="230714" cy="793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2982913" y="3378200"/>
            <a:ext cx="230183" cy="88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4546584" y="2959100"/>
            <a:ext cx="463567" cy="285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3805764" y="4759325"/>
            <a:ext cx="0" cy="4413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6283847" y="2949575"/>
            <a:ext cx="393699" cy="95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7954447" y="2932111"/>
            <a:ext cx="347133" cy="4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flipV="1">
            <a:off x="9482664" y="2941637"/>
            <a:ext cx="367240" cy="174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10767482" y="3594100"/>
            <a:ext cx="0" cy="3651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" name="Straight Arrow Connector 73"/>
          <p:cNvCxnSpPr/>
          <p:nvPr/>
        </p:nvCxnSpPr>
        <p:spPr bwMode="auto">
          <a:xfrm flipV="1">
            <a:off x="4622800" y="3594100"/>
            <a:ext cx="774700" cy="17462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065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WORKFLOW DEFINITION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778000"/>
            <a:ext cx="11480800" cy="5311732"/>
          </a:xfrm>
        </p:spPr>
        <p:txBody>
          <a:bodyPr/>
          <a:lstStyle/>
          <a:p>
            <a:r>
              <a:rPr lang="en-US" sz="2000" b="1" dirty="0" smtClean="0"/>
              <a:t>Submission</a:t>
            </a:r>
            <a:r>
              <a:rPr lang="en-US" sz="1800" dirty="0" smtClean="0"/>
              <a:t> – Department’s authorized requestor fills out a Reimbursement Request form in SciQuest.</a:t>
            </a:r>
          </a:p>
          <a:p>
            <a:r>
              <a:rPr lang="en-US" sz="2000" b="1" dirty="0" smtClean="0"/>
              <a:t>Banner Budget Authorization 1 </a:t>
            </a:r>
            <a:r>
              <a:rPr lang="en-US" sz="1800" dirty="0" smtClean="0"/>
              <a:t>– The system automatically checks Banner for Budget approval.</a:t>
            </a:r>
          </a:p>
          <a:p>
            <a:r>
              <a:rPr lang="en-US" sz="2000" b="1" dirty="0" smtClean="0"/>
              <a:t>Department Approval </a:t>
            </a:r>
            <a:r>
              <a:rPr lang="en-US" sz="1800" dirty="0" smtClean="0"/>
              <a:t>– Department’s designated approver must approve requisition in order for it to continue workflow.</a:t>
            </a:r>
          </a:p>
          <a:p>
            <a:pPr lvl="1"/>
            <a:r>
              <a:rPr lang="en-US" sz="1600" dirty="0" smtClean="0"/>
              <a:t>If the requisition is over 5K, it is routed to the </a:t>
            </a:r>
            <a:r>
              <a:rPr lang="en-US" sz="1800" b="1" dirty="0" smtClean="0"/>
              <a:t>Department Finance </a:t>
            </a:r>
            <a:r>
              <a:rPr lang="en-US" sz="1600" dirty="0" smtClean="0"/>
              <a:t>for review and approval.  Once it is approved, it continues on to </a:t>
            </a:r>
            <a:r>
              <a:rPr lang="en-US" sz="1800" b="1" dirty="0" smtClean="0"/>
              <a:t>Buyer Review</a:t>
            </a:r>
            <a:r>
              <a:rPr lang="en-US" sz="1600" dirty="0" smtClean="0"/>
              <a:t>. </a:t>
            </a:r>
          </a:p>
          <a:p>
            <a:pPr lvl="1"/>
            <a:r>
              <a:rPr lang="en-US" sz="1600" dirty="0" smtClean="0"/>
              <a:t>If the requisition is under 5K, it is routed straight to </a:t>
            </a:r>
            <a:r>
              <a:rPr lang="en-US" sz="1800" b="1" dirty="0" smtClean="0"/>
              <a:t>Buyer Review</a:t>
            </a:r>
            <a:r>
              <a:rPr lang="en-US" sz="1600" dirty="0" smtClean="0"/>
              <a:t>. </a:t>
            </a:r>
          </a:p>
          <a:p>
            <a:r>
              <a:rPr lang="en-US" sz="2000" b="1" dirty="0" smtClean="0"/>
              <a:t>Buyer Review </a:t>
            </a:r>
            <a:r>
              <a:rPr lang="en-US" sz="1800" dirty="0" smtClean="0"/>
              <a:t>– Purchasing Dept. reviews requisition.</a:t>
            </a:r>
          </a:p>
          <a:p>
            <a:r>
              <a:rPr lang="en-US" sz="2000" b="1" dirty="0" smtClean="0"/>
              <a:t>AP Review </a:t>
            </a:r>
            <a:r>
              <a:rPr lang="en-US" sz="1800" dirty="0" smtClean="0"/>
              <a:t>– Accounts Payable Dept. reviews all supporting documents attached to the reimbursement. If incomplete in any way, Accounts Payable will return the requisition for changes and/or </a:t>
            </a:r>
            <a:r>
              <a:rPr lang="en-US" sz="1800" dirty="0"/>
              <a:t>corrections or reject. </a:t>
            </a:r>
            <a:endParaRPr lang="en-US" sz="1800" dirty="0" smtClean="0"/>
          </a:p>
          <a:p>
            <a:r>
              <a:rPr lang="en-US" sz="2000" b="1" dirty="0" smtClean="0"/>
              <a:t>Travel Manager Approval </a:t>
            </a:r>
            <a:r>
              <a:rPr lang="en-US" sz="1800" dirty="0" smtClean="0"/>
              <a:t>– Travel Manager reviews and completes requisition accordingly.</a:t>
            </a:r>
          </a:p>
          <a:p>
            <a:r>
              <a:rPr lang="en-US" sz="2000" b="1" dirty="0" smtClean="0"/>
              <a:t>Banner Budget Authorization 2 </a:t>
            </a:r>
            <a:r>
              <a:rPr lang="en-US" sz="1800" dirty="0" smtClean="0"/>
              <a:t>– Second Banner Budget action for PO creation.  </a:t>
            </a:r>
            <a:endParaRPr lang="en-US" sz="1800" dirty="0"/>
          </a:p>
          <a:p>
            <a:pPr marL="457200" lvl="1" indent="0">
              <a:buNone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FFFFFF"/>
                </a:solidFill>
              </a:rPr>
              <a:t>  </a:t>
            </a:r>
            <a:r>
              <a:rPr lang="en-US" altLang="en-US" smtClean="0">
                <a:solidFill>
                  <a:srgbClr val="8FBEDC"/>
                </a:solidFill>
              </a:rPr>
              <a:t>| </a:t>
            </a:r>
            <a:r>
              <a:rPr lang="en-US" altLang="en-US" sz="1100" smtClean="0">
                <a:solidFill>
                  <a:srgbClr val="000000"/>
                </a:solidFill>
              </a:rPr>
              <a:t> </a:t>
            </a:r>
            <a:fld id="{F957A43B-3853-4BF2-A0C3-DB9EBE85A5E7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Science at the heart of medicine</a:t>
            </a:r>
            <a:endParaRPr lang="en-US" altLang="en-US" sz="12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4A120DA-B2F9-4DBB-81C5-B299C378069F}" type="datetime1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7/7/2016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5300"/>
            <a:ext cx="10566400" cy="596900"/>
          </a:xfrm>
        </p:spPr>
        <p:txBody>
          <a:bodyPr/>
          <a:lstStyle/>
          <a:p>
            <a:r>
              <a:rPr lang="en-US" dirty="0" smtClean="0"/>
              <a:t>Requisition Tab 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FFFFFF"/>
                </a:solidFill>
              </a:rPr>
              <a:t>  </a:t>
            </a:r>
            <a:r>
              <a:rPr lang="en-US" altLang="en-US" smtClean="0">
                <a:solidFill>
                  <a:srgbClr val="8FBEDC"/>
                </a:solidFill>
              </a:rPr>
              <a:t>| </a:t>
            </a:r>
            <a:r>
              <a:rPr lang="en-US" altLang="en-US" sz="1100" smtClean="0">
                <a:solidFill>
                  <a:srgbClr val="000000"/>
                </a:solidFill>
              </a:rPr>
              <a:t> </a:t>
            </a:r>
            <a:fld id="{F957A43B-3853-4BF2-A0C3-DB9EBE85A5E7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Science at the heart of medicine</a:t>
            </a:r>
            <a:endParaRPr lang="en-US" altLang="en-US" sz="12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4A120DA-B2F9-4DBB-81C5-B299C378069F}" type="datetime1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7/7/2016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950" y="1092200"/>
            <a:ext cx="8521700" cy="54991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5184775" y="2635250"/>
            <a:ext cx="3060700" cy="23749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Arial" charset="0"/>
                <a:ea typeface="ＭＳ Ｐゴシック" charset="-128"/>
                <a:cs typeface="ＭＳ Ｐゴシック" charset="-128"/>
              </a:rPr>
              <a:t>Requisition Tab </a:t>
            </a:r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– Details 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all the information that was submitted by the department.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Arial" charset="0"/>
                <a:ea typeface="ＭＳ Ｐゴシック" charset="-128"/>
                <a:cs typeface="ＭＳ Ｐゴシック" charset="-128"/>
              </a:rPr>
              <a:t>PR Approvals Tab </a:t>
            </a:r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– Gives 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you workflow status from start to finish.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Arial" charset="0"/>
                <a:ea typeface="ＭＳ Ｐゴシック" charset="-128"/>
                <a:cs typeface="ＭＳ Ｐゴシック" charset="-128"/>
              </a:rPr>
              <a:t>Comments </a:t>
            </a:r>
            <a:r>
              <a:rPr lang="en-US" sz="1200" b="1" dirty="0" smtClean="0">
                <a:latin typeface="Arial" charset="0"/>
                <a:ea typeface="ＭＳ Ｐゴシック" charset="-128"/>
                <a:cs typeface="ＭＳ Ｐゴシック" charset="-128"/>
              </a:rPr>
              <a:t>Tab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– 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Communication </a:t>
            </a:r>
            <a:r>
              <a:rPr lang="en-US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and information within 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departments.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Arial" charset="0"/>
                <a:ea typeface="ＭＳ Ｐゴシック" charset="-128"/>
                <a:cs typeface="ＭＳ Ｐゴシック" charset="-128"/>
              </a:rPr>
              <a:t>Attachments Tab 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– Information included to support reimbursement.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Arial" charset="0"/>
                <a:ea typeface="ＭＳ Ｐゴシック" charset="-128"/>
                <a:cs typeface="ＭＳ Ｐゴシック" charset="-128"/>
              </a:rPr>
              <a:t>History Tab </a:t>
            </a:r>
            <a:r>
              <a:rPr lang="en-US" sz="1200" dirty="0">
                <a:latin typeface="Arial" charset="0"/>
                <a:ea typeface="ＭＳ Ｐゴシック" charset="-128"/>
                <a:cs typeface="ＭＳ Ｐゴシック" charset="-128"/>
              </a:rPr>
              <a:t>– Provides you with detailed step by step information on workflow.</a:t>
            </a:r>
          </a:p>
        </p:txBody>
      </p:sp>
      <p:sp>
        <p:nvSpPr>
          <p:cNvPr id="9" name="Left Arrow 8"/>
          <p:cNvSpPr/>
          <p:nvPr/>
        </p:nvSpPr>
        <p:spPr bwMode="auto">
          <a:xfrm>
            <a:off x="4133596" y="2635250"/>
            <a:ext cx="978408" cy="31115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93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TO CHECK ON THE STATUS OF YOUR REIMBURSEMENT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Requisition # in the search box in SciQuest</a:t>
            </a:r>
          </a:p>
          <a:p>
            <a:pPr lvl="1"/>
            <a:r>
              <a:rPr lang="en-US" dirty="0" smtClean="0"/>
              <a:t>Open Requisition</a:t>
            </a:r>
          </a:p>
          <a:p>
            <a:pPr lvl="2"/>
            <a:r>
              <a:rPr lang="en-US" dirty="0"/>
              <a:t>Scroll down to view PO # </a:t>
            </a:r>
            <a:r>
              <a:rPr lang="en-US" dirty="0" smtClean="0"/>
              <a:t>(P05xxxxx)</a:t>
            </a:r>
            <a:endParaRPr lang="en-US" dirty="0"/>
          </a:p>
          <a:p>
            <a:pPr lvl="2"/>
            <a:r>
              <a:rPr lang="en-US" dirty="0" smtClean="0"/>
              <a:t>Click </a:t>
            </a:r>
            <a:r>
              <a:rPr lang="en-US" dirty="0"/>
              <a:t>on PO #</a:t>
            </a:r>
          </a:p>
          <a:p>
            <a:pPr lvl="2"/>
            <a:r>
              <a:rPr lang="en-US" dirty="0" smtClean="0"/>
              <a:t>Click on “Invoices” Tab</a:t>
            </a:r>
          </a:p>
          <a:p>
            <a:pPr lvl="2"/>
            <a:r>
              <a:rPr lang="en-US" dirty="0" smtClean="0"/>
              <a:t>View Payment Status</a:t>
            </a:r>
          </a:p>
          <a:p>
            <a:pPr marL="457200" lvl="1" indent="0">
              <a:buNone/>
            </a:pPr>
            <a:r>
              <a:rPr lang="en-US" dirty="0" smtClean="0"/>
              <a:t>If a PO hasn’t generated, please click on the PR Approvals Tab to view workflow status.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FFFFFF"/>
                </a:solidFill>
              </a:rPr>
              <a:t>  </a:t>
            </a:r>
            <a:r>
              <a:rPr lang="en-US" altLang="en-US" smtClean="0">
                <a:solidFill>
                  <a:srgbClr val="8FBEDC"/>
                </a:solidFill>
              </a:rPr>
              <a:t>| </a:t>
            </a:r>
            <a:r>
              <a:rPr lang="en-US" altLang="en-US" sz="1100" smtClean="0">
                <a:solidFill>
                  <a:srgbClr val="000000"/>
                </a:solidFill>
              </a:rPr>
              <a:t> </a:t>
            </a:r>
            <a:fld id="{F957A43B-3853-4BF2-A0C3-DB9EBE85A5E7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Science at the heart of medicine</a:t>
            </a:r>
            <a:endParaRPr lang="en-US" altLang="en-US" sz="12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4A120DA-B2F9-4DBB-81C5-B299C378069F}" type="datetime1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7/7/2016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9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FFFFFF"/>
                </a:solidFill>
              </a:rPr>
              <a:t>  </a:t>
            </a:r>
            <a:r>
              <a:rPr lang="en-US" altLang="en-US" smtClean="0">
                <a:solidFill>
                  <a:srgbClr val="8FBEDC"/>
                </a:solidFill>
              </a:rPr>
              <a:t>| </a:t>
            </a:r>
            <a:r>
              <a:rPr lang="en-US" altLang="en-US" sz="1100" smtClean="0">
                <a:solidFill>
                  <a:srgbClr val="000000"/>
                </a:solidFill>
              </a:rPr>
              <a:t> </a:t>
            </a:r>
            <a:fld id="{2725728D-3917-4339-B3E0-55B2065B1AC7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Science at the heart of medicine</a:t>
            </a:r>
            <a:endParaRPr lang="en-US" altLang="en-US" sz="12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252CD27-F157-4D82-9EB7-1C856108E7B8}" type="datetime1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7/7/2016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9900"/>
            <a:ext cx="12192000" cy="8470900"/>
          </a:xfrm>
          <a:prstGeom prst="rect">
            <a:avLst/>
          </a:prstGeom>
        </p:spPr>
      </p:pic>
      <p:sp>
        <p:nvSpPr>
          <p:cNvPr id="14" name="Up Arrow Callout 13"/>
          <p:cNvSpPr/>
          <p:nvPr/>
        </p:nvSpPr>
        <p:spPr bwMode="auto">
          <a:xfrm>
            <a:off x="9575801" y="533400"/>
            <a:ext cx="1765300" cy="736600"/>
          </a:xfrm>
          <a:prstGeom prst="up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  <a:ea typeface="ＭＳ Ｐゴシック" charset="-128"/>
                <a:cs typeface="ＭＳ Ｐゴシック" charset="-128"/>
              </a:rPr>
              <a:t>Enter Requisition #</a:t>
            </a:r>
          </a:p>
        </p:txBody>
      </p:sp>
    </p:spTree>
    <p:extLst>
      <p:ext uri="{BB962C8B-B14F-4D97-AF65-F5344CB8AC3E}">
        <p14:creationId xmlns:p14="http://schemas.microsoft.com/office/powerpoint/2010/main" val="9480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FFFFFF"/>
                </a:solidFill>
              </a:rPr>
              <a:t>  </a:t>
            </a:r>
            <a:r>
              <a:rPr lang="en-US" altLang="en-US" smtClean="0">
                <a:solidFill>
                  <a:srgbClr val="8FBEDC"/>
                </a:solidFill>
              </a:rPr>
              <a:t>| </a:t>
            </a:r>
            <a:r>
              <a:rPr lang="en-US" altLang="en-US" sz="1100" smtClean="0">
                <a:solidFill>
                  <a:srgbClr val="000000"/>
                </a:solidFill>
              </a:rPr>
              <a:t> </a:t>
            </a:r>
            <a:fld id="{2725728D-3917-4339-B3E0-55B2065B1AC7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Science at the heart of medicine</a:t>
            </a:r>
            <a:endParaRPr lang="en-US" altLang="en-US" sz="12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252CD27-F157-4D82-9EB7-1C856108E7B8}" type="datetime1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7/7/2016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30300"/>
            <a:ext cx="12192000" cy="9144000"/>
          </a:xfrm>
          <a:prstGeom prst="rect">
            <a:avLst/>
          </a:prstGeom>
        </p:spPr>
      </p:pic>
      <p:sp>
        <p:nvSpPr>
          <p:cNvPr id="7" name="Left Arrow Callout 6"/>
          <p:cNvSpPr/>
          <p:nvPr/>
        </p:nvSpPr>
        <p:spPr bwMode="auto">
          <a:xfrm>
            <a:off x="10210800" y="4368800"/>
            <a:ext cx="1371600" cy="546100"/>
          </a:xfrm>
          <a:prstGeom prst="left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  <a:ea typeface="ＭＳ Ｐゴシック" charset="-128"/>
                <a:cs typeface="ＭＳ Ｐゴシック" charset="-128"/>
              </a:rPr>
              <a:t>Click on PO #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84200" y="4279900"/>
            <a:ext cx="1206500" cy="2413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335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FFFFFF"/>
                </a:solidFill>
              </a:rPr>
              <a:t>  </a:t>
            </a:r>
            <a:r>
              <a:rPr lang="en-US" altLang="en-US" smtClean="0">
                <a:solidFill>
                  <a:srgbClr val="8FBEDC"/>
                </a:solidFill>
              </a:rPr>
              <a:t>| </a:t>
            </a:r>
            <a:r>
              <a:rPr lang="en-US" altLang="en-US" sz="1100" smtClean="0">
                <a:solidFill>
                  <a:srgbClr val="000000"/>
                </a:solidFill>
              </a:rPr>
              <a:t> </a:t>
            </a:r>
            <a:fld id="{2725728D-3917-4339-B3E0-55B2065B1AC7}" type="slidenum">
              <a:rPr lang="en-US" altLang="en-US" sz="1100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altLang="en-US" sz="1100">
              <a:solidFill>
                <a:srgbClr val="38327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Science at the heart of medicine</a:t>
            </a:r>
            <a:endParaRPr lang="en-US" altLang="en-US" sz="12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252CD27-F157-4D82-9EB7-1C856108E7B8}" type="datetime1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7/7/2016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68400"/>
            <a:ext cx="12192000" cy="9144000"/>
          </a:xfrm>
          <a:prstGeom prst="rect">
            <a:avLst/>
          </a:prstGeom>
        </p:spPr>
      </p:pic>
      <p:sp>
        <p:nvSpPr>
          <p:cNvPr id="6" name="Up Arrow Callout 5"/>
          <p:cNvSpPr/>
          <p:nvPr/>
        </p:nvSpPr>
        <p:spPr bwMode="auto">
          <a:xfrm>
            <a:off x="3962399" y="1282700"/>
            <a:ext cx="1847589" cy="1309318"/>
          </a:xfrm>
          <a:prstGeom prst="up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Click on “Invoices”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tab to view Payment Status/Information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682750" y="762000"/>
            <a:ext cx="965200" cy="15875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286000" y="2247900"/>
            <a:ext cx="850900" cy="1397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286000" y="3086100"/>
            <a:ext cx="596900" cy="1397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241550" y="3505200"/>
            <a:ext cx="1282700" cy="17462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982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6131</TotalTime>
  <Words>582</Words>
  <Application>Microsoft Office PowerPoint</Application>
  <PresentationFormat>Widescreen</PresentationFormat>
  <Paragraphs>108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Arial Bold</vt:lpstr>
      <vt:lpstr>Wingdings</vt:lpstr>
      <vt:lpstr>Blank Presentation</vt:lpstr>
      <vt:lpstr>REIMBURSEMENTS</vt:lpstr>
      <vt:lpstr>REIMBURSEMENT REQUEST FORM</vt:lpstr>
      <vt:lpstr>WORKFLOW STEPS</vt:lpstr>
      <vt:lpstr>WORKFLOW DEFINITION</vt:lpstr>
      <vt:lpstr>Requisition Tab Definitions</vt:lpstr>
      <vt:lpstr>HOW TO CHECK ON THE STATUS OF YOUR REIMBURSEMENT</vt:lpstr>
      <vt:lpstr>PowerPoint Presentation</vt:lpstr>
      <vt:lpstr>PowerPoint Presentation</vt:lpstr>
      <vt:lpstr>PowerPoint Presentation</vt:lpstr>
      <vt:lpstr>PowerPoint Presentation</vt:lpstr>
      <vt:lpstr>Payment Statuses and Definitions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Reimbursement Workflow Status</dc:title>
  <dc:creator>Helen Martinez</dc:creator>
  <cp:lastModifiedBy>Helen Martinez</cp:lastModifiedBy>
  <cp:revision>87</cp:revision>
  <dcterms:created xsi:type="dcterms:W3CDTF">2016-06-16T16:48:02Z</dcterms:created>
  <dcterms:modified xsi:type="dcterms:W3CDTF">2016-07-07T17:37:18Z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