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4"/>
  </p:notesMasterIdLst>
  <p:handoutMasterIdLst>
    <p:handoutMasterId r:id="rId5"/>
  </p:handoutMasterIdLst>
  <p:sldIdLst>
    <p:sldId id="438" r:id="rId2"/>
    <p:sldId id="439" r:id="rId3"/>
  </p:sldIdLst>
  <p:sldSz cx="9144000" cy="6858000" type="screen4x3"/>
  <p:notesSz cx="7010400" cy="9296400"/>
  <p:custDataLst>
    <p:tags r:id="rId6"/>
  </p:custDataLst>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392" userDrawn="1">
          <p15:clr>
            <a:srgbClr val="A4A3A4"/>
          </p15:clr>
        </p15:guide>
        <p15:guide id="2" orient="horz" pos="3600" userDrawn="1">
          <p15:clr>
            <a:srgbClr val="A4A3A4"/>
          </p15:clr>
        </p15:guide>
        <p15:guide id="3" pos="192" userDrawn="1">
          <p15:clr>
            <a:srgbClr val="A4A3A4"/>
          </p15:clr>
        </p15:guide>
        <p15:guide id="4" pos="5184">
          <p15:clr>
            <a:srgbClr val="A4A3A4"/>
          </p15:clr>
        </p15:guide>
        <p15:guide id="5" orient="horz" pos="1872">
          <p15:clr>
            <a:srgbClr val="A4A3A4"/>
          </p15:clr>
        </p15:guide>
        <p15:guide id="6" pos="1680" userDrawn="1">
          <p15:clr>
            <a:srgbClr val="A4A3A4"/>
          </p15:clr>
        </p15:guide>
        <p15:guide id="7" orient="horz" pos="2400" userDrawn="1">
          <p15:clr>
            <a:srgbClr val="A4A3A4"/>
          </p15:clr>
        </p15:guide>
        <p15:guide id="8" orient="horz" pos="2064">
          <p15:clr>
            <a:srgbClr val="A4A3A4"/>
          </p15:clr>
        </p15:guide>
        <p15:guide id="9" orient="horz" pos="2160" userDrawn="1">
          <p15:clr>
            <a:srgbClr val="A4A3A4"/>
          </p15:clr>
        </p15:guide>
        <p15:guide id="10" pos="4224">
          <p15:clr>
            <a:srgbClr val="A4A3A4"/>
          </p15:clr>
        </p15:guide>
        <p15:guide id="11" orient="horz" pos="2544">
          <p15:clr>
            <a:srgbClr val="A4A3A4"/>
          </p15:clr>
        </p15:guide>
        <p15:guide id="12" pos="3888" userDrawn="1">
          <p15:clr>
            <a:srgbClr val="A4A3A4"/>
          </p15:clr>
        </p15:guide>
        <p15:guide id="13" pos="816" userDrawn="1">
          <p15:clr>
            <a:srgbClr val="A4A3A4"/>
          </p15:clr>
        </p15:guide>
        <p15:guide id="14" orient="horz" pos="2688" userDrawn="1">
          <p15:clr>
            <a:srgbClr val="A4A3A4"/>
          </p15:clr>
        </p15:guide>
        <p15:guide id="15" orient="horz" pos="3024" userDrawn="1">
          <p15:clr>
            <a:srgbClr val="A4A3A4"/>
          </p15:clr>
        </p15:guide>
        <p15:guide id="16" pos="5520" userDrawn="1">
          <p15:clr>
            <a:srgbClr val="A4A3A4"/>
          </p15:clr>
        </p15:guide>
        <p15:guide id="17" pos="576" userDrawn="1">
          <p15:clr>
            <a:srgbClr val="A4A3A4"/>
          </p15:clr>
        </p15:guide>
        <p15:guide id="18" orient="horz" pos="1536" userDrawn="1">
          <p15:clr>
            <a:srgbClr val="A4A3A4"/>
          </p15:clr>
        </p15:guide>
        <p15:guide id="19" orient="horz" pos="1680" userDrawn="1">
          <p15:clr>
            <a:srgbClr val="A4A3A4"/>
          </p15:clr>
        </p15:guide>
        <p15:guide id="20" orient="horz" pos="3312" userDrawn="1">
          <p15:clr>
            <a:srgbClr val="A4A3A4"/>
          </p15:clr>
        </p15:guide>
        <p15:guide id="21" orient="horz" pos="3168" userDrawn="1">
          <p15:clr>
            <a:srgbClr val="A4A3A4"/>
          </p15:clr>
        </p15:guide>
        <p15:guide id="22" orient="horz" pos="2832" userDrawn="1">
          <p15:clr>
            <a:srgbClr val="A4A3A4"/>
          </p15:clr>
        </p15:guide>
        <p15:guide id="23" orient="horz" pos="1968" userDrawn="1">
          <p15:clr>
            <a:srgbClr val="A4A3A4"/>
          </p15:clr>
        </p15:guide>
        <p15:guide id="24" orient="horz" pos="2500" userDrawn="1">
          <p15:clr>
            <a:srgbClr val="A4A3A4"/>
          </p15:clr>
        </p15:guide>
        <p15:guide id="25" orient="horz" pos="2592" userDrawn="1">
          <p15:clr>
            <a:srgbClr val="A4A3A4"/>
          </p15:clr>
        </p15:guide>
        <p15:guide id="26" pos="532" userDrawn="1">
          <p15:clr>
            <a:srgbClr val="A4A3A4"/>
          </p15:clr>
        </p15:guide>
        <p15:guide id="27" orient="horz" pos="2164" userDrawn="1">
          <p15:clr>
            <a:srgbClr val="A4A3A4"/>
          </p15:clr>
        </p15:guide>
        <p15:guide id="28" orient="horz" pos="22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CE4"/>
    <a:srgbClr val="B1C6D3"/>
    <a:srgbClr val="50768E"/>
    <a:srgbClr val="006699"/>
    <a:srgbClr val="33CCCC"/>
    <a:srgbClr val="3E868E"/>
    <a:srgbClr val="008080"/>
    <a:srgbClr val="F3F3F3"/>
    <a:srgbClr val="F5F5F5"/>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69127" autoAdjust="0"/>
  </p:normalViewPr>
  <p:slideViewPr>
    <p:cSldViewPr snapToObjects="1">
      <p:cViewPr varScale="1">
        <p:scale>
          <a:sx n="99" d="100"/>
          <a:sy n="99" d="100"/>
        </p:scale>
        <p:origin x="72" y="222"/>
      </p:cViewPr>
      <p:guideLst>
        <p:guide orient="horz" pos="1392"/>
        <p:guide orient="horz" pos="3600"/>
        <p:guide pos="192"/>
        <p:guide pos="5184"/>
        <p:guide orient="horz" pos="1872"/>
        <p:guide pos="1680"/>
        <p:guide orient="horz" pos="2400"/>
        <p:guide orient="horz" pos="2064"/>
        <p:guide orient="horz" pos="2160"/>
        <p:guide pos="4224"/>
        <p:guide orient="horz" pos="2544"/>
        <p:guide pos="3888"/>
        <p:guide pos="816"/>
        <p:guide orient="horz" pos="2688"/>
        <p:guide orient="horz" pos="3024"/>
        <p:guide pos="5520"/>
        <p:guide pos="576"/>
        <p:guide orient="horz" pos="1536"/>
        <p:guide orient="horz" pos="1680"/>
        <p:guide orient="horz" pos="3312"/>
        <p:guide orient="horz" pos="3168"/>
        <p:guide orient="horz" pos="2832"/>
        <p:guide orient="horz" pos="1968"/>
        <p:guide orient="horz" pos="2500"/>
        <p:guide orient="horz" pos="2592"/>
        <p:guide pos="532"/>
        <p:guide orient="horz" pos="2164"/>
        <p:guide orient="horz" pos="2256"/>
      </p:guideLst>
    </p:cSldViewPr>
  </p:slideViewPr>
  <p:outlineViewPr>
    <p:cViewPr>
      <p:scale>
        <a:sx n="33" d="100"/>
        <a:sy n="33" d="100"/>
      </p:scale>
      <p:origin x="0" y="-35292"/>
    </p:cViewPr>
  </p:outlineViewPr>
  <p:notesTextViewPr>
    <p:cViewPr>
      <p:scale>
        <a:sx n="100" d="100"/>
        <a:sy n="100" d="100"/>
      </p:scale>
      <p:origin x="0" y="0"/>
    </p:cViewPr>
  </p:notesTextViewPr>
  <p:sorterViewPr>
    <p:cViewPr>
      <p:scale>
        <a:sx n="100" d="100"/>
        <a:sy n="100" d="100"/>
      </p:scale>
      <p:origin x="0" y="-22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smtClean="0"/>
            </a:lvl1pPr>
          </a:lstStyle>
          <a:p>
            <a:pPr>
              <a:defRPr/>
            </a:pPr>
            <a:fld id="{47AED4A7-38FF-456E-8C95-28E8ED91ACAD}" type="datetimeFigureOut">
              <a:rPr lang="en-US"/>
              <a:pPr>
                <a:defRPr/>
              </a:pPr>
              <a:t>8/10/2017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smtClean="0"/>
            </a:lvl1pPr>
          </a:lstStyle>
          <a:p>
            <a:pPr>
              <a:defRPr/>
            </a:pPr>
            <a:fld id="{AFD61D34-95DE-4E44-B7AD-56DA0292D47C}" type="slidenum">
              <a:rPr lang="en-US"/>
              <a:pPr>
                <a:defRPr/>
              </a:pPr>
              <a:t>‹#›</a:t>
            </a:fld>
            <a:endParaRPr lang="en-US"/>
          </a:p>
        </p:txBody>
      </p:sp>
    </p:spTree>
    <p:extLst>
      <p:ext uri="{BB962C8B-B14F-4D97-AF65-F5344CB8AC3E}">
        <p14:creationId xmlns:p14="http://schemas.microsoft.com/office/powerpoint/2010/main" val="3361460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60" tIns="46581" rIns="93160" bIns="46581"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6147"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60" tIns="46581" rIns="93160" bIns="46581"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60" tIns="46581" rIns="93160" bIns="4658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60" tIns="46581" rIns="93160" bIns="46581"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615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60" tIns="46581" rIns="93160" bIns="46581" numCol="1" anchor="b" anchorCtr="0" compatLnSpc="1">
            <a:prstTxWarp prst="textNoShape">
              <a:avLst/>
            </a:prstTxWarp>
          </a:bodyPr>
          <a:lstStyle>
            <a:lvl1pPr algn="r">
              <a:defRPr sz="1200"/>
            </a:lvl1pPr>
          </a:lstStyle>
          <a:p>
            <a:pPr>
              <a:defRPr/>
            </a:pPr>
            <a:fld id="{ED6B46E2-F802-4A22-8EF9-0D3C068EBCE3}" type="slidenum">
              <a:rPr lang="en-US" altLang="en-US"/>
              <a:pPr>
                <a:defRPr/>
              </a:pPr>
              <a:t>‹#›</a:t>
            </a:fld>
            <a:endParaRPr lang="en-US" altLang="en-US"/>
          </a:p>
        </p:txBody>
      </p:sp>
    </p:spTree>
    <p:extLst>
      <p:ext uri="{BB962C8B-B14F-4D97-AF65-F5344CB8AC3E}">
        <p14:creationId xmlns:p14="http://schemas.microsoft.com/office/powerpoint/2010/main" val="2826290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Einstein_LogoRGB_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44838" y="5410200"/>
            <a:ext cx="287972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6565900"/>
            <a:ext cx="9144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smtClean="0"/>
          </a:p>
        </p:txBody>
      </p:sp>
      <p:sp>
        <p:nvSpPr>
          <p:cNvPr id="6" name="Rectangle 14"/>
          <p:cNvSpPr>
            <a:spLocks noChangeArrowheads="1"/>
          </p:cNvSpPr>
          <p:nvPr userDrawn="1"/>
        </p:nvSpPr>
        <p:spPr bwMode="auto">
          <a:xfrm>
            <a:off x="0" y="228600"/>
            <a:ext cx="9144000" cy="4800600"/>
          </a:xfrm>
          <a:prstGeom prst="rect">
            <a:avLst/>
          </a:prstGeom>
          <a:gradFill rotWithShape="0">
            <a:gsLst>
              <a:gs pos="0">
                <a:srgbClr val="183465"/>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smtClean="0"/>
          </a:p>
        </p:txBody>
      </p:sp>
      <p:sp>
        <p:nvSpPr>
          <p:cNvPr id="7" name="Line 7"/>
          <p:cNvSpPr>
            <a:spLocks noChangeShapeType="1"/>
          </p:cNvSpPr>
          <p:nvPr userDrawn="1"/>
        </p:nvSpPr>
        <p:spPr bwMode="auto">
          <a:xfrm flipV="1">
            <a:off x="3175" y="163513"/>
            <a:ext cx="9134475" cy="25400"/>
          </a:xfrm>
          <a:prstGeom prst="line">
            <a:avLst/>
          </a:prstGeom>
          <a:noFill/>
          <a:ln w="4445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userDrawn="1"/>
        </p:nvSpPr>
        <p:spPr bwMode="auto">
          <a:xfrm>
            <a:off x="0" y="6510338"/>
            <a:ext cx="9144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16"/>
          <p:cNvSpPr txBox="1">
            <a:spLocks noChangeArrowheads="1"/>
          </p:cNvSpPr>
          <p:nvPr userDrawn="1"/>
        </p:nvSpPr>
        <p:spPr bwMode="auto">
          <a:xfrm>
            <a:off x="2286000" y="457200"/>
            <a:ext cx="4572000" cy="336550"/>
          </a:xfrm>
          <a:prstGeom prst="rect">
            <a:avLst/>
          </a:prstGeom>
          <a:noFill/>
          <a:ln w="9525">
            <a:noFill/>
            <a:miter lim="800000"/>
            <a:headEnd/>
            <a:tailEnd/>
          </a:ln>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defRPr/>
            </a:pPr>
            <a:r>
              <a:rPr lang="en-US" altLang="en-US" sz="1600" dirty="0" smtClean="0">
                <a:solidFill>
                  <a:srgbClr val="8FBEDC"/>
                </a:solidFill>
              </a:rPr>
              <a:t>Science at the heart of medicine</a:t>
            </a:r>
            <a:endParaRPr lang="en-US" altLang="en-US" sz="1400" dirty="0" smtClean="0">
              <a:solidFill>
                <a:srgbClr val="8FBEDC"/>
              </a:solidFill>
            </a:endParaRPr>
          </a:p>
        </p:txBody>
      </p:sp>
      <p:sp>
        <p:nvSpPr>
          <p:cNvPr id="4098" name="Rectangle 2"/>
          <p:cNvSpPr>
            <a:spLocks noGrp="1" noChangeArrowheads="1"/>
          </p:cNvSpPr>
          <p:nvPr>
            <p:ph type="ctrTitle" hasCustomPrompt="1"/>
          </p:nvPr>
        </p:nvSpPr>
        <p:spPr>
          <a:xfrm>
            <a:off x="698500" y="995374"/>
            <a:ext cx="7772400" cy="1143000"/>
          </a:xfrm>
        </p:spPr>
        <p:txBody>
          <a:bodyPr/>
          <a:lstStyle>
            <a:lvl1pPr algn="ctr">
              <a:defRPr sz="3600" b="0" cap="small" baseline="0">
                <a:latin typeface="Nirmala UI" panose="020B0502040204020203" pitchFamily="34" charset="0"/>
                <a:cs typeface="Nirmala UI" panose="020B0502040204020203" pitchFamily="34" charset="0"/>
              </a:defRPr>
            </a:lvl1pPr>
          </a:lstStyle>
          <a:p>
            <a:r>
              <a:rPr lang="en-US" dirty="0" smtClean="0"/>
              <a:t>New Member Orientation</a:t>
            </a:r>
            <a:endParaRPr lang="en-US" dirty="0"/>
          </a:p>
        </p:txBody>
      </p:sp>
      <p:sp>
        <p:nvSpPr>
          <p:cNvPr id="4099" name="Rectangle 3"/>
          <p:cNvSpPr>
            <a:spLocks noGrp="1" noChangeArrowheads="1"/>
          </p:cNvSpPr>
          <p:nvPr>
            <p:ph type="subTitle" idx="1"/>
          </p:nvPr>
        </p:nvSpPr>
        <p:spPr>
          <a:xfrm>
            <a:off x="1371600" y="2971800"/>
            <a:ext cx="6400800" cy="1752600"/>
          </a:xfrm>
        </p:spPr>
        <p:txBody>
          <a:bodyPr/>
          <a:lstStyle>
            <a:lvl1pPr marL="0" indent="0" algn="ctr">
              <a:buFontTx/>
              <a:buNone/>
              <a:defRPr sz="2200">
                <a:solidFill>
                  <a:schemeClr val="bg1"/>
                </a:solidFill>
              </a:defRPr>
            </a:lvl1pPr>
          </a:lstStyle>
          <a:p>
            <a:r>
              <a:rPr lang="en-US"/>
              <a:t>Click to edit Master subtitle style</a:t>
            </a:r>
          </a:p>
          <a:p>
            <a:endParaRPr lang="en-US"/>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700" y="2189967"/>
            <a:ext cx="9144000" cy="2878920"/>
          </a:xfrm>
          <a:prstGeom prst="rect">
            <a:avLst/>
          </a:prstGeom>
        </p:spPr>
      </p:pic>
    </p:spTree>
    <p:extLst>
      <p:ext uri="{BB962C8B-B14F-4D97-AF65-F5344CB8AC3E}">
        <p14:creationId xmlns:p14="http://schemas.microsoft.com/office/powerpoint/2010/main" val="498247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08B8A2B6-1A7D-4ABD-9C9A-928EDA6AD5C5}" type="slidenum">
              <a:rPr lang="en-US" altLang="en-US" sz="1100"/>
              <a:pPr>
                <a:defRPr/>
              </a:pPr>
              <a:t>‹#›</a:t>
            </a:fld>
            <a:endParaRPr lang="en-US" altLang="en-US" sz="1100">
              <a:solidFill>
                <a:srgbClr val="383272"/>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6" name="Date Placeholder 5"/>
          <p:cNvSpPr>
            <a:spLocks noGrp="1"/>
          </p:cNvSpPr>
          <p:nvPr>
            <p:ph type="dt" sz="half" idx="12"/>
          </p:nvPr>
        </p:nvSpPr>
        <p:spPr/>
        <p:txBody>
          <a:bodyPr/>
          <a:lstStyle>
            <a:lvl1pPr>
              <a:defRPr/>
            </a:lvl1pPr>
          </a:lstStyle>
          <a:p>
            <a:pPr>
              <a:defRPr/>
            </a:pPr>
            <a:fld id="{588BCE70-CBA5-4B73-932F-2E11551C18CD}" type="datetime1">
              <a:rPr lang="en-US" altLang="en-US"/>
              <a:pPr>
                <a:defRPr/>
              </a:pPr>
              <a:t>8/10/2017</a:t>
            </a:fld>
            <a:endParaRPr lang="en-US" altLang="en-US"/>
          </a:p>
        </p:txBody>
      </p:sp>
    </p:spTree>
    <p:extLst>
      <p:ext uri="{BB962C8B-B14F-4D97-AF65-F5344CB8AC3E}">
        <p14:creationId xmlns:p14="http://schemas.microsoft.com/office/powerpoint/2010/main" val="3980620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95300"/>
            <a:ext cx="1981200" cy="560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95300"/>
            <a:ext cx="5791200" cy="560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029309B5-EB73-459B-88A4-3CD1C94F809D}" type="slidenum">
              <a:rPr lang="en-US" altLang="en-US" sz="1100"/>
              <a:pPr>
                <a:defRPr/>
              </a:pPr>
              <a:t>‹#›</a:t>
            </a:fld>
            <a:endParaRPr lang="en-US" altLang="en-US" sz="1100">
              <a:solidFill>
                <a:srgbClr val="383272"/>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6" name="Date Placeholder 5"/>
          <p:cNvSpPr>
            <a:spLocks noGrp="1"/>
          </p:cNvSpPr>
          <p:nvPr>
            <p:ph type="dt" sz="half" idx="12"/>
          </p:nvPr>
        </p:nvSpPr>
        <p:spPr/>
        <p:txBody>
          <a:bodyPr/>
          <a:lstStyle>
            <a:lvl1pPr>
              <a:defRPr/>
            </a:lvl1pPr>
          </a:lstStyle>
          <a:p>
            <a:pPr>
              <a:defRPr/>
            </a:pPr>
            <a:fld id="{649AF309-0C0A-4479-B483-9537B1A8A4ED}" type="datetime1">
              <a:rPr lang="en-US" altLang="en-US"/>
              <a:pPr>
                <a:defRPr/>
              </a:pPr>
              <a:t>8/10/2017</a:t>
            </a:fld>
            <a:endParaRPr lang="en-US" altLang="en-US"/>
          </a:p>
        </p:txBody>
      </p:sp>
    </p:spTree>
    <p:extLst>
      <p:ext uri="{BB962C8B-B14F-4D97-AF65-F5344CB8AC3E}">
        <p14:creationId xmlns:p14="http://schemas.microsoft.com/office/powerpoint/2010/main" val="3987057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Section Header">
    <p:spTree>
      <p:nvGrpSpPr>
        <p:cNvPr id="1" name=""/>
        <p:cNvGrpSpPr/>
        <p:nvPr/>
      </p:nvGrpSpPr>
      <p:grpSpPr>
        <a:xfrm>
          <a:off x="0" y="0"/>
          <a:ext cx="0" cy="0"/>
          <a:chOff x="0" y="0"/>
          <a:chExt cx="0" cy="0"/>
        </a:xfrm>
      </p:grpSpPr>
      <p:pic>
        <p:nvPicPr>
          <p:cNvPr id="3" name="Picture 6" descr="benes.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10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0" y="6146800"/>
            <a:ext cx="9144000" cy="1588"/>
          </a:xfrm>
          <a:prstGeom prst="line">
            <a:avLst/>
          </a:prstGeom>
          <a:ln w="381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449263" y="4146550"/>
            <a:ext cx="8169275" cy="7938"/>
          </a:xfrm>
          <a:prstGeom prst="line">
            <a:avLst/>
          </a:prstGeom>
          <a:ln w="12700" cap="flat" cmpd="sng" algn="ctr">
            <a:solidFill>
              <a:srgbClr val="205395"/>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0" y="6130925"/>
            <a:ext cx="9144000" cy="1588"/>
          </a:xfrm>
          <a:prstGeom prst="line">
            <a:avLst/>
          </a:prstGeom>
          <a:ln w="381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0" y="5943600"/>
            <a:ext cx="9144000" cy="9144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8" name="Picture 11" descr="yu_logo_kowht.psd"/>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91213" y="6188075"/>
            <a:ext cx="2768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5942013"/>
            <a:ext cx="9144000" cy="1587"/>
          </a:xfrm>
          <a:prstGeom prst="line">
            <a:avLst/>
          </a:prstGeom>
          <a:ln w="381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199" y="4192582"/>
            <a:ext cx="8193089" cy="932776"/>
          </a:xfrm>
          <a:ln>
            <a:noFill/>
          </a:ln>
        </p:spPr>
        <p:txBody>
          <a:bodyPr lIns="0" tIns="0" rIns="0" bIns="0" anchor="t"/>
          <a:lstStyle>
            <a:lvl1pPr algn="l">
              <a:defRPr sz="3800" b="1" cap="none">
                <a:solidFill>
                  <a:srgbClr val="205395"/>
                </a:solidFill>
                <a:latin typeface="Akzidenz-Grotesk Std Bold" pitchFamily="2" charset="0"/>
                <a:cs typeface="Akzidenz-Grotesk Std Bold" pitchFamily="2"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90297662"/>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B134D431-5A7E-41CE-B925-9580B8BBEC67}" type="slidenum">
              <a:rPr lang="en-US" altLang="en-US" sz="1100"/>
              <a:pPr>
                <a:defRPr/>
              </a:pPr>
              <a:t>‹#›</a:t>
            </a:fld>
            <a:endParaRPr lang="en-US" altLang="en-US" sz="1100">
              <a:solidFill>
                <a:srgbClr val="383272"/>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6" name="Date Placeholder 5"/>
          <p:cNvSpPr>
            <a:spLocks noGrp="1"/>
          </p:cNvSpPr>
          <p:nvPr>
            <p:ph type="dt" sz="half" idx="12"/>
          </p:nvPr>
        </p:nvSpPr>
        <p:spPr/>
        <p:txBody>
          <a:bodyPr/>
          <a:lstStyle>
            <a:lvl1pPr>
              <a:defRPr/>
            </a:lvl1pPr>
          </a:lstStyle>
          <a:p>
            <a:pPr>
              <a:defRPr/>
            </a:pPr>
            <a:fld id="{66BFFC65-AC0A-40B6-94F0-0ADD5250146C}" type="datetime1">
              <a:rPr lang="en-US" altLang="en-US"/>
              <a:pPr>
                <a:defRPr/>
              </a:pPr>
              <a:t>8/10/2017</a:t>
            </a:fld>
            <a:endParaRPr lang="en-US" altLang="en-US"/>
          </a:p>
        </p:txBody>
      </p:sp>
    </p:spTree>
    <p:extLst>
      <p:ext uri="{BB962C8B-B14F-4D97-AF65-F5344CB8AC3E}">
        <p14:creationId xmlns:p14="http://schemas.microsoft.com/office/powerpoint/2010/main" val="222586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EA3D03B3-2325-40E2-B7B0-342F364633D9}" type="slidenum">
              <a:rPr lang="en-US" altLang="en-US" sz="1100"/>
              <a:pPr>
                <a:defRPr/>
              </a:pPr>
              <a:t>‹#›</a:t>
            </a:fld>
            <a:endParaRPr lang="en-US" altLang="en-US" sz="1100">
              <a:solidFill>
                <a:srgbClr val="383272"/>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6" name="Date Placeholder 5"/>
          <p:cNvSpPr>
            <a:spLocks noGrp="1"/>
          </p:cNvSpPr>
          <p:nvPr>
            <p:ph type="dt" sz="half" idx="12"/>
          </p:nvPr>
        </p:nvSpPr>
        <p:spPr/>
        <p:txBody>
          <a:bodyPr/>
          <a:lstStyle>
            <a:lvl1pPr>
              <a:defRPr/>
            </a:lvl1pPr>
          </a:lstStyle>
          <a:p>
            <a:pPr>
              <a:defRPr/>
            </a:pPr>
            <a:fld id="{1D909F66-2BA5-4E96-B062-B4F4A8162D6F}" type="datetime1">
              <a:rPr lang="en-US" altLang="en-US"/>
              <a:pPr>
                <a:defRPr/>
              </a:pPr>
              <a:t>8/10/2017</a:t>
            </a:fld>
            <a:endParaRPr lang="en-US" altLang="en-US"/>
          </a:p>
        </p:txBody>
      </p:sp>
    </p:spTree>
    <p:extLst>
      <p:ext uri="{BB962C8B-B14F-4D97-AF65-F5344CB8AC3E}">
        <p14:creationId xmlns:p14="http://schemas.microsoft.com/office/powerpoint/2010/main" val="34592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F7841543-82EF-4B37-B90F-7C125A7D1FD9}" type="slidenum">
              <a:rPr lang="en-US" altLang="en-US" sz="1100"/>
              <a:pPr>
                <a:defRPr/>
              </a:pPr>
              <a:t>‹#›</a:t>
            </a:fld>
            <a:endParaRPr lang="en-US" altLang="en-US" sz="1100">
              <a:solidFill>
                <a:srgbClr val="383272"/>
              </a:solidFill>
            </a:endParaRPr>
          </a:p>
        </p:txBody>
      </p:sp>
      <p:sp>
        <p:nvSpPr>
          <p:cNvPr id="6" name="Footer Placeholder 5"/>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7" name="Date Placeholder 6"/>
          <p:cNvSpPr>
            <a:spLocks noGrp="1"/>
          </p:cNvSpPr>
          <p:nvPr>
            <p:ph type="dt" sz="half" idx="12"/>
          </p:nvPr>
        </p:nvSpPr>
        <p:spPr/>
        <p:txBody>
          <a:bodyPr/>
          <a:lstStyle>
            <a:lvl1pPr>
              <a:defRPr/>
            </a:lvl1pPr>
          </a:lstStyle>
          <a:p>
            <a:pPr>
              <a:defRPr/>
            </a:pPr>
            <a:fld id="{25E35448-3212-4B39-8E18-F895DDF63EBE}" type="datetime1">
              <a:rPr lang="en-US" altLang="en-US"/>
              <a:pPr>
                <a:defRPr/>
              </a:pPr>
              <a:t>8/10/2017</a:t>
            </a:fld>
            <a:endParaRPr lang="en-US" altLang="en-US"/>
          </a:p>
        </p:txBody>
      </p:sp>
    </p:spTree>
    <p:extLst>
      <p:ext uri="{BB962C8B-B14F-4D97-AF65-F5344CB8AC3E}">
        <p14:creationId xmlns:p14="http://schemas.microsoft.com/office/powerpoint/2010/main" val="270266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D10F6F36-868D-4CC0-9CCA-13202D6A2A01}" type="slidenum">
              <a:rPr lang="en-US" altLang="en-US" sz="1100"/>
              <a:pPr>
                <a:defRPr/>
              </a:pPr>
              <a:t>‹#›</a:t>
            </a:fld>
            <a:endParaRPr lang="en-US" altLang="en-US" sz="1100">
              <a:solidFill>
                <a:srgbClr val="383272"/>
              </a:solidFill>
            </a:endParaRPr>
          </a:p>
        </p:txBody>
      </p:sp>
      <p:sp>
        <p:nvSpPr>
          <p:cNvPr id="8" name="Footer Placeholder 7"/>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9" name="Date Placeholder 8"/>
          <p:cNvSpPr>
            <a:spLocks noGrp="1"/>
          </p:cNvSpPr>
          <p:nvPr>
            <p:ph type="dt" sz="half" idx="12"/>
          </p:nvPr>
        </p:nvSpPr>
        <p:spPr/>
        <p:txBody>
          <a:bodyPr/>
          <a:lstStyle>
            <a:lvl1pPr>
              <a:defRPr/>
            </a:lvl1pPr>
          </a:lstStyle>
          <a:p>
            <a:pPr>
              <a:defRPr/>
            </a:pPr>
            <a:fld id="{119F4502-6284-4266-9A6D-30CE5AC07C72}" type="datetime1">
              <a:rPr lang="en-US" altLang="en-US"/>
              <a:pPr>
                <a:defRPr/>
              </a:pPr>
              <a:t>8/10/2017</a:t>
            </a:fld>
            <a:endParaRPr lang="en-US" altLang="en-US"/>
          </a:p>
        </p:txBody>
      </p:sp>
    </p:spTree>
    <p:extLst>
      <p:ext uri="{BB962C8B-B14F-4D97-AF65-F5344CB8AC3E}">
        <p14:creationId xmlns:p14="http://schemas.microsoft.com/office/powerpoint/2010/main" val="134677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AC5EC53A-0052-4123-9A67-3A878326729D}" type="slidenum">
              <a:rPr lang="en-US" altLang="en-US" sz="1100"/>
              <a:pPr>
                <a:defRPr/>
              </a:pPr>
              <a:t>‹#›</a:t>
            </a:fld>
            <a:endParaRPr lang="en-US" altLang="en-US" sz="1100">
              <a:solidFill>
                <a:srgbClr val="383272"/>
              </a:solidFill>
            </a:endParaRPr>
          </a:p>
        </p:txBody>
      </p:sp>
      <p:sp>
        <p:nvSpPr>
          <p:cNvPr id="4" name="Footer Placeholder 3"/>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5" name="Date Placeholder 4"/>
          <p:cNvSpPr>
            <a:spLocks noGrp="1"/>
          </p:cNvSpPr>
          <p:nvPr>
            <p:ph type="dt" sz="half" idx="12"/>
          </p:nvPr>
        </p:nvSpPr>
        <p:spPr/>
        <p:txBody>
          <a:bodyPr/>
          <a:lstStyle>
            <a:lvl1pPr>
              <a:defRPr/>
            </a:lvl1pPr>
          </a:lstStyle>
          <a:p>
            <a:pPr>
              <a:defRPr/>
            </a:pPr>
            <a:fld id="{52612EB9-AD43-4A47-8ECF-BD2B3FFAAA4D}" type="datetime1">
              <a:rPr lang="en-US" altLang="en-US"/>
              <a:pPr>
                <a:defRPr/>
              </a:pPr>
              <a:t>8/10/2017</a:t>
            </a:fld>
            <a:endParaRPr lang="en-US" altLang="en-US"/>
          </a:p>
        </p:txBody>
      </p:sp>
    </p:spTree>
    <p:extLst>
      <p:ext uri="{BB962C8B-B14F-4D97-AF65-F5344CB8AC3E}">
        <p14:creationId xmlns:p14="http://schemas.microsoft.com/office/powerpoint/2010/main" val="214697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83A51768-259C-4DD1-BF2F-9819EAD9F5B9}" type="slidenum">
              <a:rPr lang="en-US" altLang="en-US" sz="1100"/>
              <a:pPr>
                <a:defRPr/>
              </a:pPr>
              <a:t>‹#›</a:t>
            </a:fld>
            <a:endParaRPr lang="en-US" altLang="en-US" sz="1100">
              <a:solidFill>
                <a:srgbClr val="383272"/>
              </a:solidFill>
            </a:endParaRPr>
          </a:p>
        </p:txBody>
      </p:sp>
      <p:sp>
        <p:nvSpPr>
          <p:cNvPr id="3" name="Footer Placeholder 2"/>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4" name="Date Placeholder 3"/>
          <p:cNvSpPr>
            <a:spLocks noGrp="1"/>
          </p:cNvSpPr>
          <p:nvPr>
            <p:ph type="dt" sz="half" idx="12"/>
          </p:nvPr>
        </p:nvSpPr>
        <p:spPr/>
        <p:txBody>
          <a:bodyPr/>
          <a:lstStyle>
            <a:lvl1pPr>
              <a:defRPr/>
            </a:lvl1pPr>
          </a:lstStyle>
          <a:p>
            <a:pPr>
              <a:defRPr/>
            </a:pPr>
            <a:fld id="{E734E969-12D0-4564-817B-B6F309BCF0AE}" type="datetime1">
              <a:rPr lang="en-US" altLang="en-US"/>
              <a:pPr>
                <a:defRPr/>
              </a:pPr>
              <a:t>8/10/2017</a:t>
            </a:fld>
            <a:endParaRPr lang="en-US" altLang="en-US"/>
          </a:p>
        </p:txBody>
      </p:sp>
    </p:spTree>
    <p:extLst>
      <p:ext uri="{BB962C8B-B14F-4D97-AF65-F5344CB8AC3E}">
        <p14:creationId xmlns:p14="http://schemas.microsoft.com/office/powerpoint/2010/main" val="381143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6CB1A0E0-4C85-4443-9C95-CAB1FA0463A2}" type="slidenum">
              <a:rPr lang="en-US" altLang="en-US" sz="1100"/>
              <a:pPr>
                <a:defRPr/>
              </a:pPr>
              <a:t>‹#›</a:t>
            </a:fld>
            <a:endParaRPr lang="en-US" altLang="en-US" sz="1100">
              <a:solidFill>
                <a:srgbClr val="383272"/>
              </a:solidFill>
            </a:endParaRPr>
          </a:p>
        </p:txBody>
      </p:sp>
      <p:sp>
        <p:nvSpPr>
          <p:cNvPr id="6" name="Footer Placeholder 5"/>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7" name="Date Placeholder 6"/>
          <p:cNvSpPr>
            <a:spLocks noGrp="1"/>
          </p:cNvSpPr>
          <p:nvPr>
            <p:ph type="dt" sz="half" idx="12"/>
          </p:nvPr>
        </p:nvSpPr>
        <p:spPr/>
        <p:txBody>
          <a:bodyPr/>
          <a:lstStyle>
            <a:lvl1pPr>
              <a:defRPr/>
            </a:lvl1pPr>
          </a:lstStyle>
          <a:p>
            <a:pPr>
              <a:defRPr/>
            </a:pPr>
            <a:fld id="{34859D93-DB70-45AA-8A58-190197DF445C}" type="datetime1">
              <a:rPr lang="en-US" altLang="en-US"/>
              <a:pPr>
                <a:defRPr/>
              </a:pPr>
              <a:t>8/10/2017</a:t>
            </a:fld>
            <a:endParaRPr lang="en-US" altLang="en-US"/>
          </a:p>
        </p:txBody>
      </p:sp>
    </p:spTree>
    <p:extLst>
      <p:ext uri="{BB962C8B-B14F-4D97-AF65-F5344CB8AC3E}">
        <p14:creationId xmlns:p14="http://schemas.microsoft.com/office/powerpoint/2010/main" val="226413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9D9C2855-594C-4163-873A-F61C33E277E4}" type="slidenum">
              <a:rPr lang="en-US" altLang="en-US" sz="1100"/>
              <a:pPr>
                <a:defRPr/>
              </a:pPr>
              <a:t>‹#›</a:t>
            </a:fld>
            <a:endParaRPr lang="en-US" altLang="en-US" sz="1100">
              <a:solidFill>
                <a:srgbClr val="383272"/>
              </a:solidFill>
            </a:endParaRPr>
          </a:p>
        </p:txBody>
      </p:sp>
      <p:sp>
        <p:nvSpPr>
          <p:cNvPr id="6" name="Footer Placeholder 5"/>
          <p:cNvSpPr>
            <a:spLocks noGrp="1"/>
          </p:cNvSpPr>
          <p:nvPr>
            <p:ph type="ftr" sz="quarter" idx="11"/>
          </p:nvPr>
        </p:nvSpPr>
        <p:spPr/>
        <p:txBody>
          <a:bodyPr/>
          <a:lstStyle>
            <a:lvl1pPr>
              <a:defRPr/>
            </a:lvl1pPr>
          </a:lstStyle>
          <a:p>
            <a:pPr>
              <a:defRPr/>
            </a:pPr>
            <a:r>
              <a:rPr lang="en-US" altLang="en-US"/>
              <a:t>Science at the heart of medicine</a:t>
            </a:r>
            <a:endParaRPr lang="en-US" altLang="en-US" sz="1200"/>
          </a:p>
        </p:txBody>
      </p:sp>
      <p:sp>
        <p:nvSpPr>
          <p:cNvPr id="7" name="Date Placeholder 6"/>
          <p:cNvSpPr>
            <a:spLocks noGrp="1"/>
          </p:cNvSpPr>
          <p:nvPr>
            <p:ph type="dt" sz="half" idx="12"/>
          </p:nvPr>
        </p:nvSpPr>
        <p:spPr/>
        <p:txBody>
          <a:bodyPr/>
          <a:lstStyle>
            <a:lvl1pPr>
              <a:defRPr/>
            </a:lvl1pPr>
          </a:lstStyle>
          <a:p>
            <a:pPr>
              <a:defRPr/>
            </a:pPr>
            <a:fld id="{20EC4639-400D-4FDB-AFFE-D54266AC54C3}" type="datetime1">
              <a:rPr lang="en-US" altLang="en-US"/>
              <a:pPr>
                <a:defRPr/>
              </a:pPr>
              <a:t>8/10/2017</a:t>
            </a:fld>
            <a:endParaRPr lang="en-US" altLang="en-US"/>
          </a:p>
        </p:txBody>
      </p:sp>
    </p:spTree>
    <p:extLst>
      <p:ext uri="{BB962C8B-B14F-4D97-AF65-F5344CB8AC3E}">
        <p14:creationId xmlns:p14="http://schemas.microsoft.com/office/powerpoint/2010/main" val="159873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6"/>
          <p:cNvSpPr>
            <a:spLocks noChangeArrowheads="1"/>
          </p:cNvSpPr>
          <p:nvPr userDrawn="1"/>
        </p:nvSpPr>
        <p:spPr bwMode="auto">
          <a:xfrm>
            <a:off x="0" y="6553200"/>
            <a:ext cx="9144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smtClean="0"/>
          </a:p>
        </p:txBody>
      </p:sp>
      <p:sp>
        <p:nvSpPr>
          <p:cNvPr id="1027" name="Line 27"/>
          <p:cNvSpPr>
            <a:spLocks noChangeShapeType="1"/>
          </p:cNvSpPr>
          <p:nvPr userDrawn="1"/>
        </p:nvSpPr>
        <p:spPr bwMode="auto">
          <a:xfrm>
            <a:off x="0" y="6497638"/>
            <a:ext cx="9144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b="0" i="0" u="none"/>
          </a:p>
        </p:txBody>
      </p:sp>
      <p:pic>
        <p:nvPicPr>
          <p:cNvPr id="1028" name="Picture 25" descr="Einstein_LogoRGB_pp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56400" y="5715000"/>
            <a:ext cx="1889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6"/>
          <p:cNvSpPr>
            <a:spLocks noChangeArrowheads="1"/>
          </p:cNvSpPr>
          <p:nvPr userDrawn="1"/>
        </p:nvSpPr>
        <p:spPr bwMode="auto">
          <a:xfrm>
            <a:off x="0" y="228600"/>
            <a:ext cx="9144000" cy="1524000"/>
          </a:xfrm>
          <a:prstGeom prst="rect">
            <a:avLst/>
          </a:prstGeom>
          <a:gradFill rotWithShape="0">
            <a:gsLst>
              <a:gs pos="0">
                <a:srgbClr val="193567"/>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smtClean="0"/>
          </a:p>
        </p:txBody>
      </p:sp>
      <p:sp>
        <p:nvSpPr>
          <p:cNvPr id="1030" name="Rectangle 2"/>
          <p:cNvSpPr>
            <a:spLocks noGrp="1" noChangeArrowheads="1"/>
          </p:cNvSpPr>
          <p:nvPr>
            <p:ph type="title"/>
          </p:nvPr>
        </p:nvSpPr>
        <p:spPr bwMode="auto">
          <a:xfrm>
            <a:off x="685800" y="495300"/>
            <a:ext cx="79248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3"/>
          <p:cNvSpPr>
            <a:spLocks noGrp="1" noChangeArrowheads="1"/>
          </p:cNvSpPr>
          <p:nvPr>
            <p:ph type="body" idx="1"/>
          </p:nvPr>
        </p:nvSpPr>
        <p:spPr bwMode="auto">
          <a:xfrm>
            <a:off x="685800" y="1981200"/>
            <a:ext cx="792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6"/>
          <p:cNvSpPr>
            <a:spLocks noGrp="1" noChangeArrowheads="1"/>
          </p:cNvSpPr>
          <p:nvPr>
            <p:ph type="sldNum" sz="quarter" idx="4"/>
          </p:nvPr>
        </p:nvSpPr>
        <p:spPr bwMode="auto">
          <a:xfrm>
            <a:off x="8001000" y="6553200"/>
            <a:ext cx="685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r>
              <a:rPr lang="en-US" altLang="en-US"/>
              <a:t>  </a:t>
            </a:r>
            <a:r>
              <a:rPr lang="en-US" altLang="en-US">
                <a:solidFill>
                  <a:srgbClr val="8FBEDC"/>
                </a:solidFill>
              </a:rPr>
              <a:t>| </a:t>
            </a:r>
            <a:r>
              <a:rPr lang="en-US" altLang="en-US" sz="1100"/>
              <a:t> </a:t>
            </a:r>
            <a:fld id="{53A90F47-892D-4FC9-9283-D1372C66622D}" type="slidenum">
              <a:rPr lang="en-US" altLang="en-US" sz="1100"/>
              <a:pPr>
                <a:defRPr/>
              </a:pPr>
              <a:t>‹#›</a:t>
            </a:fld>
            <a:endParaRPr lang="en-US" altLang="en-US" sz="1100">
              <a:solidFill>
                <a:srgbClr val="383272"/>
              </a:solidFill>
            </a:endParaRPr>
          </a:p>
        </p:txBody>
      </p:sp>
      <p:sp>
        <p:nvSpPr>
          <p:cNvPr id="1033" name="Line 9"/>
          <p:cNvSpPr>
            <a:spLocks noChangeShapeType="1"/>
          </p:cNvSpPr>
          <p:nvPr userDrawn="1"/>
        </p:nvSpPr>
        <p:spPr bwMode="auto">
          <a:xfrm flipV="1">
            <a:off x="0" y="163513"/>
            <a:ext cx="9144000" cy="20637"/>
          </a:xfrm>
          <a:prstGeom prst="line">
            <a:avLst/>
          </a:prstGeom>
          <a:noFill/>
          <a:ln w="50800">
            <a:solidFill>
              <a:srgbClr val="BCB3A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Rectangle 21"/>
          <p:cNvSpPr>
            <a:spLocks noGrp="1" noChangeArrowheads="1"/>
          </p:cNvSpPr>
          <p:nvPr>
            <p:ph type="ftr" sz="quarter" idx="3"/>
          </p:nvPr>
        </p:nvSpPr>
        <p:spPr bwMode="auto">
          <a:xfrm>
            <a:off x="571500" y="6578600"/>
            <a:ext cx="2895600" cy="27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100">
                <a:solidFill>
                  <a:srgbClr val="8FBEDC"/>
                </a:solidFill>
                <a:latin typeface="Arial" charset="0"/>
                <a:ea typeface="ＭＳ Ｐゴシック" charset="-128"/>
              </a:defRPr>
            </a:lvl1pPr>
          </a:lstStyle>
          <a:p>
            <a:pPr>
              <a:defRPr/>
            </a:pPr>
            <a:r>
              <a:rPr lang="en-US" altLang="en-US"/>
              <a:t>Science at the heart of medicine</a:t>
            </a:r>
            <a:endParaRPr lang="en-US" altLang="en-US" sz="1200"/>
          </a:p>
        </p:txBody>
      </p:sp>
      <p:sp>
        <p:nvSpPr>
          <p:cNvPr id="1047" name="Rectangle 23"/>
          <p:cNvSpPr>
            <a:spLocks noGrp="1" noChangeArrowheads="1"/>
          </p:cNvSpPr>
          <p:nvPr>
            <p:ph type="dt" sz="half" idx="2"/>
          </p:nvPr>
        </p:nvSpPr>
        <p:spPr bwMode="auto">
          <a:xfrm>
            <a:off x="5676900" y="6591300"/>
            <a:ext cx="25654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solidFill>
                  <a:schemeClr val="bg1"/>
                </a:solidFill>
                <a:latin typeface="Arial" charset="0"/>
                <a:ea typeface="ＭＳ Ｐゴシック" charset="-128"/>
              </a:defRPr>
            </a:lvl1pPr>
          </a:lstStyle>
          <a:p>
            <a:pPr>
              <a:defRPr/>
            </a:pPr>
            <a:fld id="{1C64F92C-D18E-4305-A9B5-58348A120F1A}" type="datetime1">
              <a:rPr lang="en-US" altLang="en-US"/>
              <a:pPr>
                <a:defRPr/>
              </a:pPr>
              <a:t>8/10/2017</a:t>
            </a:fld>
            <a:endParaRPr lang="en-US" altLang="en-US"/>
          </a:p>
        </p:txBody>
      </p:sp>
    </p:spTree>
  </p:cSld>
  <p:clrMap bg1="lt1" tx1="dk1" bg2="lt2" tx2="dk2" accent1="accent1" accent2="accent2" accent3="accent3" accent4="accent4" accent5="accent5" accent6="accent6" hlink="hlink" folHlink="folHlink"/>
  <p:sldLayoutIdLst>
    <p:sldLayoutId id="2147484731" r:id="rId1"/>
    <p:sldLayoutId id="2147484732" r:id="rId2"/>
    <p:sldLayoutId id="2147484733" r:id="rId3"/>
    <p:sldLayoutId id="2147484734" r:id="rId4"/>
    <p:sldLayoutId id="2147484735" r:id="rId5"/>
    <p:sldLayoutId id="2147484736" r:id="rId6"/>
    <p:sldLayoutId id="2147484737" r:id="rId7"/>
    <p:sldLayoutId id="2147484738" r:id="rId8"/>
    <p:sldLayoutId id="2147484739" r:id="rId9"/>
    <p:sldLayoutId id="2147484740" r:id="rId10"/>
    <p:sldLayoutId id="2147484741" r:id="rId11"/>
    <p:sldLayoutId id="2147484742" r:id="rId12"/>
  </p:sldLayoutIdLst>
  <p:hf hdr="0"/>
  <p:txStyles>
    <p:titleStyle>
      <a:lvl1pPr algn="l" rtl="0" eaLnBrk="0" fontAlgn="base" hangingPunct="0">
        <a:spcBef>
          <a:spcPct val="0"/>
        </a:spcBef>
        <a:spcAft>
          <a:spcPct val="0"/>
        </a:spcAft>
        <a:defRPr sz="2800" b="1" i="0" u="none">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2pPr>
      <a:lvl3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3pPr>
      <a:lvl4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4pPr>
      <a:lvl5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5pPr>
      <a:lvl6pPr marL="457200" algn="l" rtl="0" fontAlgn="base">
        <a:spcBef>
          <a:spcPct val="0"/>
        </a:spcBef>
        <a:spcAft>
          <a:spcPct val="0"/>
        </a:spcAft>
        <a:defRPr sz="2800" b="1">
          <a:solidFill>
            <a:schemeClr val="bg1"/>
          </a:solidFill>
          <a:latin typeface="Arial" charset="0"/>
          <a:ea typeface="ＭＳ Ｐゴシック" charset="-128"/>
          <a:cs typeface="ＭＳ Ｐゴシック" charset="-128"/>
        </a:defRPr>
      </a:lvl6pPr>
      <a:lvl7pPr marL="914400" algn="l" rtl="0" fontAlgn="base">
        <a:spcBef>
          <a:spcPct val="0"/>
        </a:spcBef>
        <a:spcAft>
          <a:spcPct val="0"/>
        </a:spcAft>
        <a:defRPr sz="2800" b="1">
          <a:solidFill>
            <a:schemeClr val="bg1"/>
          </a:solidFill>
          <a:latin typeface="Arial" charset="0"/>
          <a:ea typeface="ＭＳ Ｐゴシック" charset="-128"/>
          <a:cs typeface="ＭＳ Ｐゴシック" charset="-128"/>
        </a:defRPr>
      </a:lvl7pPr>
      <a:lvl8pPr marL="1371600" algn="l" rtl="0" fontAlgn="base">
        <a:spcBef>
          <a:spcPct val="0"/>
        </a:spcBef>
        <a:spcAft>
          <a:spcPct val="0"/>
        </a:spcAft>
        <a:defRPr sz="2800" b="1">
          <a:solidFill>
            <a:schemeClr val="bg1"/>
          </a:solidFill>
          <a:latin typeface="Arial" charset="0"/>
          <a:ea typeface="ＭＳ Ｐゴシック" charset="-128"/>
          <a:cs typeface="ＭＳ Ｐゴシック" charset="-128"/>
        </a:defRPr>
      </a:lvl8pPr>
      <a:lvl9pPr marL="1828800" algn="l" rtl="0" fontAlgn="base">
        <a:spcBef>
          <a:spcPct val="0"/>
        </a:spcBef>
        <a:spcAft>
          <a:spcPct val="0"/>
        </a:spcAft>
        <a:defRPr sz="2800" b="1">
          <a:solidFill>
            <a:schemeClr val="bg1"/>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lr>
          <a:srgbClr val="6CA5DC"/>
        </a:buClr>
        <a:buChar char="•"/>
        <a:defRPr sz="2400">
          <a:solidFill>
            <a:srgbClr val="193567"/>
          </a:solidFill>
          <a:latin typeface="+mn-lt"/>
          <a:ea typeface="+mn-ea"/>
          <a:cs typeface="+mn-cs"/>
        </a:defRPr>
      </a:lvl1pPr>
      <a:lvl2pPr marL="742950" indent="-285750" algn="l" rtl="0" eaLnBrk="0" fontAlgn="base" hangingPunct="0">
        <a:spcBef>
          <a:spcPct val="20000"/>
        </a:spcBef>
        <a:spcAft>
          <a:spcPct val="0"/>
        </a:spcAft>
        <a:buClr>
          <a:srgbClr val="6CA5DC"/>
        </a:buClr>
        <a:buSzPct val="90000"/>
        <a:buChar char="&gt;"/>
        <a:defRPr sz="2200">
          <a:solidFill>
            <a:srgbClr val="193567"/>
          </a:solidFill>
          <a:latin typeface="+mn-lt"/>
          <a:ea typeface="+mn-ea"/>
        </a:defRPr>
      </a:lvl2pPr>
      <a:lvl3pPr marL="1143000" indent="-228600" algn="l" rtl="0" eaLnBrk="0" fontAlgn="base" hangingPunct="0">
        <a:spcBef>
          <a:spcPct val="20000"/>
        </a:spcBef>
        <a:spcAft>
          <a:spcPct val="0"/>
        </a:spcAft>
        <a:buClr>
          <a:srgbClr val="6CA5DC"/>
        </a:buClr>
        <a:buChar char="•"/>
        <a:defRPr sz="2200">
          <a:solidFill>
            <a:srgbClr val="193567"/>
          </a:solidFill>
          <a:latin typeface="+mn-lt"/>
          <a:ea typeface="+mn-ea"/>
        </a:defRPr>
      </a:lvl3pPr>
      <a:lvl4pPr marL="1600200" indent="-228600" algn="l" rtl="0" eaLnBrk="0" fontAlgn="base" hangingPunct="0">
        <a:spcBef>
          <a:spcPct val="20000"/>
        </a:spcBef>
        <a:spcAft>
          <a:spcPct val="0"/>
        </a:spcAft>
        <a:buClr>
          <a:srgbClr val="6CA5DC"/>
        </a:buClr>
        <a:buChar char="–"/>
        <a:defRPr sz="2000">
          <a:solidFill>
            <a:srgbClr val="193567"/>
          </a:solidFill>
          <a:latin typeface="+mn-lt"/>
          <a:ea typeface="+mn-ea"/>
        </a:defRPr>
      </a:lvl4pPr>
      <a:lvl5pPr marL="2057400" indent="-228600" algn="l" rtl="0" eaLnBrk="0" fontAlgn="base" hangingPunct="0">
        <a:spcBef>
          <a:spcPct val="20000"/>
        </a:spcBef>
        <a:spcAft>
          <a:spcPct val="0"/>
        </a:spcAft>
        <a:buClr>
          <a:srgbClr val="6CA5DC"/>
        </a:buClr>
        <a:buChar char="»"/>
        <a:defRPr sz="2000">
          <a:solidFill>
            <a:srgbClr val="193567"/>
          </a:solidFill>
          <a:latin typeface="+mn-lt"/>
          <a:ea typeface="+mn-ea"/>
        </a:defRPr>
      </a:lvl5pPr>
      <a:lvl6pPr marL="2514600" indent="-228600" algn="l" rtl="0" fontAlgn="base">
        <a:spcBef>
          <a:spcPct val="20000"/>
        </a:spcBef>
        <a:spcAft>
          <a:spcPct val="0"/>
        </a:spcAft>
        <a:buClr>
          <a:srgbClr val="6CA5DC"/>
        </a:buClr>
        <a:buChar char="»"/>
        <a:defRPr sz="2000">
          <a:solidFill>
            <a:srgbClr val="193567"/>
          </a:solidFill>
          <a:latin typeface="+mn-lt"/>
          <a:ea typeface="+mn-ea"/>
        </a:defRPr>
      </a:lvl6pPr>
      <a:lvl7pPr marL="2971800" indent="-228600" algn="l" rtl="0" fontAlgn="base">
        <a:spcBef>
          <a:spcPct val="20000"/>
        </a:spcBef>
        <a:spcAft>
          <a:spcPct val="0"/>
        </a:spcAft>
        <a:buClr>
          <a:srgbClr val="6CA5DC"/>
        </a:buClr>
        <a:buChar char="»"/>
        <a:defRPr sz="2000">
          <a:solidFill>
            <a:srgbClr val="193567"/>
          </a:solidFill>
          <a:latin typeface="+mn-lt"/>
          <a:ea typeface="+mn-ea"/>
        </a:defRPr>
      </a:lvl7pPr>
      <a:lvl8pPr marL="3429000" indent="-228600" algn="l" rtl="0" fontAlgn="base">
        <a:spcBef>
          <a:spcPct val="20000"/>
        </a:spcBef>
        <a:spcAft>
          <a:spcPct val="0"/>
        </a:spcAft>
        <a:buClr>
          <a:srgbClr val="6CA5DC"/>
        </a:buClr>
        <a:buChar char="»"/>
        <a:defRPr sz="2000">
          <a:solidFill>
            <a:srgbClr val="193567"/>
          </a:solidFill>
          <a:latin typeface="+mn-lt"/>
          <a:ea typeface="+mn-ea"/>
        </a:defRPr>
      </a:lvl8pPr>
      <a:lvl9pPr marL="3886200" indent="-228600" algn="l" rtl="0" fontAlgn="base">
        <a:spcBef>
          <a:spcPct val="20000"/>
        </a:spcBef>
        <a:spcAft>
          <a:spcPct val="0"/>
        </a:spcAft>
        <a:buClr>
          <a:srgbClr val="6CA5DC"/>
        </a:buClr>
        <a:buChar char="»"/>
        <a:defRPr sz="2000">
          <a:solidFill>
            <a:srgbClr val="193567"/>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file:///C:\Users\HR_User\Desktop\Lani\USCIS%20Fee%20Schedule%2012%2023%202016.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Lani.allen@einstein.y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21922217"/>
              </p:ext>
            </p:extLst>
          </p:nvPr>
        </p:nvGraphicFramePr>
        <p:xfrm>
          <a:off x="187036" y="4495800"/>
          <a:ext cx="6553200" cy="1778892"/>
        </p:xfrm>
        <a:graphic>
          <a:graphicData uri="http://schemas.openxmlformats.org/drawingml/2006/table">
            <a:tbl>
              <a:tblPr firstRow="1" bandRow="1">
                <a:tableStyleId>{5C22544A-7EE6-4342-B048-85BDC9FD1C3A}</a:tableStyleId>
              </a:tblPr>
              <a:tblGrid>
                <a:gridCol w="2184400"/>
                <a:gridCol w="2184400"/>
                <a:gridCol w="2184400"/>
              </a:tblGrid>
              <a:tr h="393569">
                <a:tc>
                  <a:txBody>
                    <a:bodyPr/>
                    <a:lstStyle/>
                    <a:p>
                      <a:pPr algn="ctr"/>
                      <a:r>
                        <a:rPr lang="en-US" sz="1600" dirty="0" smtClean="0"/>
                        <a:t>Visa Type</a:t>
                      </a:r>
                      <a:endParaRPr lang="en-US" sz="1600" dirty="0"/>
                    </a:p>
                  </a:txBody>
                  <a:tcPr marT="45726" marB="45726">
                    <a:solidFill>
                      <a:srgbClr val="0070C0"/>
                    </a:solidFill>
                  </a:tcPr>
                </a:tc>
                <a:tc>
                  <a:txBody>
                    <a:bodyPr/>
                    <a:lstStyle/>
                    <a:p>
                      <a:pPr algn="ctr"/>
                      <a:r>
                        <a:rPr lang="en-US" sz="1600" dirty="0" smtClean="0"/>
                        <a:t>Normal Processing </a:t>
                      </a:r>
                      <a:r>
                        <a:rPr lang="en-US" sz="1600" baseline="0" dirty="0" smtClean="0"/>
                        <a:t> Time</a:t>
                      </a:r>
                      <a:endParaRPr lang="en-US" sz="1600" dirty="0"/>
                    </a:p>
                  </a:txBody>
                  <a:tcPr marT="45726" marB="45726">
                    <a:solidFill>
                      <a:srgbClr val="0070C0"/>
                    </a:solidFill>
                  </a:tcPr>
                </a:tc>
                <a:tc>
                  <a:txBody>
                    <a:bodyPr/>
                    <a:lstStyle/>
                    <a:p>
                      <a:pPr algn="ctr"/>
                      <a:r>
                        <a:rPr lang="en-US" sz="1600" dirty="0" smtClean="0"/>
                        <a:t>Expedited Processing Time</a:t>
                      </a:r>
                      <a:endParaRPr lang="en-US" sz="1600" dirty="0"/>
                    </a:p>
                  </a:txBody>
                  <a:tcPr marT="45726" marB="45726">
                    <a:solidFill>
                      <a:srgbClr val="0070C0"/>
                    </a:solidFill>
                  </a:tcPr>
                </a:tc>
              </a:tr>
              <a:tr h="287409">
                <a:tc>
                  <a:txBody>
                    <a:bodyPr/>
                    <a:lstStyle/>
                    <a:p>
                      <a:r>
                        <a:rPr lang="en-US" sz="1200" dirty="0" smtClean="0"/>
                        <a:t>Change of Status to H-1B</a:t>
                      </a:r>
                      <a:endParaRPr lang="en-US" sz="1200" dirty="0"/>
                    </a:p>
                  </a:txBody>
                  <a:tcPr marT="45726" marB="45726"/>
                </a:tc>
                <a:tc>
                  <a:txBody>
                    <a:bodyPr/>
                    <a:lstStyle/>
                    <a:p>
                      <a:pPr algn="ctr"/>
                      <a:r>
                        <a:rPr lang="en-US" sz="1400" dirty="0" smtClean="0"/>
                        <a:t>4-5 Months</a:t>
                      </a:r>
                      <a:endParaRPr lang="en-US" sz="1400" dirty="0"/>
                    </a:p>
                  </a:txBody>
                  <a:tcPr marT="45726" marB="45726"/>
                </a:tc>
                <a:tc>
                  <a:txBody>
                    <a:bodyPr/>
                    <a:lstStyle/>
                    <a:p>
                      <a:pPr algn="ctr"/>
                      <a:r>
                        <a:rPr lang="en-US" sz="1400" dirty="0" smtClean="0"/>
                        <a:t>6-8 Weeks</a:t>
                      </a:r>
                      <a:endParaRPr lang="en-US" sz="1400" dirty="0"/>
                    </a:p>
                  </a:txBody>
                  <a:tcPr marT="45726" marB="45726"/>
                </a:tc>
              </a:tr>
              <a:tr h="894948">
                <a:tc>
                  <a:txBody>
                    <a:bodyPr/>
                    <a:lstStyle/>
                    <a:p>
                      <a:r>
                        <a:rPr lang="en-US" sz="1200" kern="1200" dirty="0" smtClean="0">
                          <a:solidFill>
                            <a:schemeClr val="dk1"/>
                          </a:solidFill>
                          <a:latin typeface="+mn-lt"/>
                          <a:ea typeface="+mn-ea"/>
                          <a:cs typeface="+mn-cs"/>
                        </a:rPr>
                        <a:t>Transfer of an H-1B visa </a:t>
                      </a:r>
                    </a:p>
                    <a:p>
                      <a:r>
                        <a:rPr lang="en-US" sz="1200" kern="1200" dirty="0" smtClean="0">
                          <a:solidFill>
                            <a:schemeClr val="dk1"/>
                          </a:solidFill>
                          <a:latin typeface="+mn-lt"/>
                          <a:ea typeface="+mn-ea"/>
                          <a:cs typeface="+mn-cs"/>
                        </a:rPr>
                        <a:t>(i.e. if a candidate currently holds an H1B visa through another employer,)</a:t>
                      </a:r>
                      <a:endParaRPr lang="en-US" sz="1200" dirty="0"/>
                    </a:p>
                  </a:txBody>
                  <a:tcPr marT="45726" marB="45726"/>
                </a:tc>
                <a:tc>
                  <a:txBody>
                    <a:bodyPr/>
                    <a:lstStyle/>
                    <a:p>
                      <a:pPr algn="ctr"/>
                      <a:r>
                        <a:rPr lang="en-US" sz="1400" dirty="0" smtClean="0"/>
                        <a:t>4-6 Weeks</a:t>
                      </a:r>
                      <a:endParaRPr lang="en-US" sz="1400" dirty="0"/>
                    </a:p>
                  </a:txBody>
                  <a:tcPr marT="45726" marB="45726"/>
                </a:tc>
                <a:tc>
                  <a:txBody>
                    <a:bodyPr/>
                    <a:lstStyle/>
                    <a:p>
                      <a:pPr algn="ctr"/>
                      <a:r>
                        <a:rPr lang="en-US" sz="1400" smtClean="0"/>
                        <a:t>Not Applicable</a:t>
                      </a:r>
                      <a:endParaRPr lang="en-US" sz="1400" dirty="0"/>
                    </a:p>
                  </a:txBody>
                  <a:tcPr marT="45726" marB="45726"/>
                </a:tc>
              </a:tr>
            </a:tbl>
          </a:graphicData>
        </a:graphic>
      </p:graphicFrame>
      <p:sp>
        <p:nvSpPr>
          <p:cNvPr id="3" name="Content Placeholder 2"/>
          <p:cNvSpPr>
            <a:spLocks noGrp="1"/>
          </p:cNvSpPr>
          <p:nvPr>
            <p:ph idx="1"/>
          </p:nvPr>
        </p:nvSpPr>
        <p:spPr>
          <a:xfrm>
            <a:off x="76200" y="1828800"/>
            <a:ext cx="8510047" cy="4572000"/>
          </a:xfrm>
        </p:spPr>
        <p:txBody>
          <a:bodyPr/>
          <a:lstStyle/>
          <a:p>
            <a:pPr marL="0" indent="0" algn="ctr" defTabSz="457200">
              <a:buNone/>
              <a:defRPr/>
            </a:pPr>
            <a:r>
              <a:rPr lang="en-US" sz="2000" b="1" kern="1200" dirty="0" smtClean="0">
                <a:solidFill>
                  <a:schemeClr val="tx1"/>
                </a:solidFill>
                <a:latin typeface="Akzidenz-Grotesk Std Regular" pitchFamily="2" charset="0"/>
                <a:ea typeface="ＭＳ Ｐゴシック" panose="020B0600070205080204" pitchFamily="34" charset="-128"/>
              </a:rPr>
              <a:t>H-1B Process</a:t>
            </a:r>
          </a:p>
          <a:p>
            <a:pPr marL="0" indent="0" defTabSz="457200">
              <a:buNone/>
              <a:defRPr/>
            </a:pPr>
            <a:r>
              <a:rPr lang="en-US" sz="1800" b="1" kern="1200" dirty="0" smtClean="0">
                <a:solidFill>
                  <a:schemeClr val="tx1"/>
                </a:solidFill>
                <a:latin typeface="Akzidenz-Grotesk Std Regular" pitchFamily="2" charset="0"/>
                <a:ea typeface="ＭＳ Ｐゴシック" panose="020B0600070205080204" pitchFamily="34" charset="-128"/>
              </a:rPr>
              <a:t>Once </a:t>
            </a:r>
            <a:r>
              <a:rPr lang="en-US" sz="1800" b="1" kern="1200" dirty="0">
                <a:solidFill>
                  <a:schemeClr val="tx1"/>
                </a:solidFill>
                <a:latin typeface="Akzidenz-Grotesk Std Regular" pitchFamily="2" charset="0"/>
                <a:ea typeface="ＭＳ Ｐゴシック" panose="020B0600070205080204" pitchFamily="34" charset="-128"/>
              </a:rPr>
              <a:t>a lead candidate has been identified and approved for sponsorship of </a:t>
            </a:r>
            <a:r>
              <a:rPr lang="en-US" sz="1800" b="1" kern="1200" dirty="0" smtClean="0">
                <a:solidFill>
                  <a:schemeClr val="tx1"/>
                </a:solidFill>
                <a:latin typeface="Akzidenz-Grotesk Std Regular" pitchFamily="2" charset="0"/>
                <a:ea typeface="ＭＳ Ｐゴシック" panose="020B0600070205080204" pitchFamily="34" charset="-128"/>
              </a:rPr>
              <a:t>an H-1B </a:t>
            </a:r>
            <a:r>
              <a:rPr lang="en-US" sz="1800" b="1" kern="1200" dirty="0">
                <a:solidFill>
                  <a:schemeClr val="tx1"/>
                </a:solidFill>
                <a:latin typeface="Akzidenz-Grotesk Std Regular" pitchFamily="2" charset="0"/>
                <a:ea typeface="ＭＳ Ｐゴシック" panose="020B0600070205080204" pitchFamily="34" charset="-128"/>
              </a:rPr>
              <a:t>Visa, the process is as follows:</a:t>
            </a:r>
          </a:p>
          <a:p>
            <a:pPr defTabSz="457200">
              <a:lnSpc>
                <a:spcPct val="114000"/>
              </a:lnSpc>
              <a:spcAft>
                <a:spcPts val="600"/>
              </a:spcAft>
              <a:buFont typeface="Arial" charset="0"/>
              <a:buChar char="•"/>
              <a:defRPr/>
            </a:pPr>
            <a:r>
              <a:rPr lang="en-US" sz="1800" b="1" kern="1200" dirty="0">
                <a:solidFill>
                  <a:schemeClr val="tx1"/>
                </a:solidFill>
                <a:latin typeface="Akzidenz-Grotesk Std Regular" pitchFamily="2" charset="0"/>
                <a:ea typeface="ＭＳ Ｐゴシック" panose="020B0600070205080204" pitchFamily="34" charset="-128"/>
              </a:rPr>
              <a:t>The HR Representative with whom you are working will be your, as well as the candidate’s, direct contact and will keep you up to date on the process</a:t>
            </a:r>
          </a:p>
          <a:p>
            <a:pPr defTabSz="457200">
              <a:lnSpc>
                <a:spcPct val="114000"/>
              </a:lnSpc>
              <a:spcAft>
                <a:spcPts val="600"/>
              </a:spcAft>
              <a:buFont typeface="Arial" charset="0"/>
              <a:buChar char="•"/>
              <a:defRPr/>
            </a:pPr>
            <a:r>
              <a:rPr lang="en-US" sz="1800" b="1" kern="1200" dirty="0">
                <a:solidFill>
                  <a:schemeClr val="tx1"/>
                </a:solidFill>
                <a:latin typeface="Akzidenz-Grotesk Std Regular" pitchFamily="2" charset="0"/>
                <a:ea typeface="ＭＳ Ｐゴシック" panose="020B0600070205080204" pitchFamily="34" charset="-128"/>
              </a:rPr>
              <a:t>All H-1B sponsorships are submitted via the </a:t>
            </a:r>
            <a:r>
              <a:rPr lang="en-US" sz="1800" b="1" kern="1200" dirty="0" smtClean="0">
                <a:solidFill>
                  <a:schemeClr val="tx1"/>
                </a:solidFill>
                <a:latin typeface="Akzidenz-Grotesk Std Regular" pitchFamily="2" charset="0"/>
                <a:ea typeface="ＭＳ Ｐゴシック" panose="020B0600070205080204" pitchFamily="34" charset="-128"/>
              </a:rPr>
              <a:t>Office of International Services (OIS).</a:t>
            </a:r>
            <a:endParaRPr lang="en-US" sz="1800" b="1" kern="1200" dirty="0">
              <a:solidFill>
                <a:schemeClr val="tx1"/>
              </a:solidFill>
              <a:latin typeface="Akzidenz-Grotesk Std Regular" pitchFamily="2" charset="0"/>
              <a:ea typeface="ＭＳ Ｐゴシック" panose="020B0600070205080204" pitchFamily="34" charset="-128"/>
            </a:endParaRPr>
          </a:p>
          <a:p>
            <a:pPr defTabSz="457200">
              <a:lnSpc>
                <a:spcPct val="114000"/>
              </a:lnSpc>
              <a:spcAft>
                <a:spcPts val="600"/>
              </a:spcAft>
              <a:buFont typeface="Arial" charset="0"/>
              <a:buChar char="•"/>
              <a:defRPr/>
            </a:pPr>
            <a:r>
              <a:rPr lang="en-US" sz="1800" b="1" kern="1200" dirty="0">
                <a:solidFill>
                  <a:schemeClr val="tx1"/>
                </a:solidFill>
                <a:latin typeface="Akzidenz-Grotesk Std Regular" pitchFamily="2" charset="0"/>
                <a:ea typeface="ＭＳ Ｐゴシック" panose="020B0600070205080204" pitchFamily="34" charset="-128"/>
              </a:rPr>
              <a:t>A breakdown of the sponsorship fees associated with the sponsorship can found </a:t>
            </a:r>
            <a:r>
              <a:rPr lang="en-US" sz="1800" b="1" kern="1200" dirty="0">
                <a:solidFill>
                  <a:schemeClr val="tx1"/>
                </a:solidFill>
                <a:latin typeface="Akzidenz-Grotesk Std Regular" pitchFamily="2" charset="0"/>
                <a:ea typeface="ＭＳ Ｐゴシック" panose="020B0600070205080204" pitchFamily="34" charset="-128"/>
                <a:hlinkClick r:id="rId2" action="ppaction://hlinkfile"/>
              </a:rPr>
              <a:t>here</a:t>
            </a:r>
            <a:endParaRPr lang="en-US" sz="1800" b="1" kern="1200" dirty="0">
              <a:solidFill>
                <a:schemeClr val="tx1"/>
              </a:solidFill>
              <a:latin typeface="Akzidenz-Grotesk Std Regular" pitchFamily="2" charset="0"/>
              <a:ea typeface="ＭＳ Ｐゴシック" panose="020B0600070205080204" pitchFamily="34" charset="-128"/>
            </a:endParaRPr>
          </a:p>
          <a:p>
            <a:pPr defTabSz="457200">
              <a:lnSpc>
                <a:spcPct val="114000"/>
              </a:lnSpc>
              <a:spcAft>
                <a:spcPts val="600"/>
              </a:spcAft>
              <a:buFont typeface="Arial" charset="0"/>
              <a:buChar char="•"/>
              <a:defRPr/>
            </a:pPr>
            <a:r>
              <a:rPr lang="en-US" sz="1800" b="1" kern="1200" dirty="0">
                <a:solidFill>
                  <a:schemeClr val="tx1"/>
                </a:solidFill>
                <a:latin typeface="Akzidenz-Grotesk Std Regular" pitchFamily="2" charset="0"/>
                <a:ea typeface="ＭＳ Ｐゴシック" panose="020B0600070205080204" pitchFamily="34" charset="-128"/>
              </a:rPr>
              <a:t>The approximate processing timeline for inception to approval is:</a:t>
            </a:r>
          </a:p>
          <a:p>
            <a:pPr defTabSz="457200">
              <a:defRPr/>
            </a:pPr>
            <a:endParaRPr lang="en-US" sz="1800" b="1" kern="1200" dirty="0">
              <a:solidFill>
                <a:schemeClr val="tx1"/>
              </a:solidFill>
              <a:latin typeface="Akzidenz-Grotesk Std Regular" pitchFamily="2" charset="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pPr>
              <a:defRPr/>
            </a:pPr>
            <a:r>
              <a:rPr lang="en-US" altLang="en-US" smtClean="0"/>
              <a:t>  </a:t>
            </a:r>
            <a:r>
              <a:rPr lang="en-US" altLang="en-US" smtClean="0">
                <a:solidFill>
                  <a:srgbClr val="8FBEDC"/>
                </a:solidFill>
              </a:rPr>
              <a:t>| </a:t>
            </a:r>
            <a:r>
              <a:rPr lang="en-US" altLang="en-US" sz="1100" smtClean="0">
                <a:solidFill>
                  <a:schemeClr val="tx1"/>
                </a:solidFill>
              </a:rPr>
              <a:t> </a:t>
            </a:r>
            <a:fld id="{B134D431-5A7E-41CE-B925-9580B8BBEC67}" type="slidenum">
              <a:rPr lang="en-US" altLang="en-US" sz="1100" smtClean="0"/>
              <a:pPr>
                <a:defRPr/>
              </a:pPr>
              <a:t>0</a:t>
            </a:fld>
            <a:endParaRPr lang="en-US" altLang="en-US" sz="1100">
              <a:solidFill>
                <a:srgbClr val="383272"/>
              </a:solidFill>
            </a:endParaRPr>
          </a:p>
        </p:txBody>
      </p:sp>
      <p:sp>
        <p:nvSpPr>
          <p:cNvPr id="5" name="Footer Placeholder 4"/>
          <p:cNvSpPr>
            <a:spLocks noGrp="1"/>
          </p:cNvSpPr>
          <p:nvPr>
            <p:ph type="ftr" sz="quarter" idx="11"/>
          </p:nvPr>
        </p:nvSpPr>
        <p:spPr/>
        <p:txBody>
          <a:bodyPr/>
          <a:lstStyle/>
          <a:p>
            <a:pPr>
              <a:defRPr/>
            </a:pPr>
            <a:r>
              <a:rPr lang="en-US" altLang="en-US" smtClean="0"/>
              <a:t>Science at the heart of medicine</a:t>
            </a:r>
            <a:endParaRPr lang="en-US" altLang="en-US" sz="1200"/>
          </a:p>
        </p:txBody>
      </p:sp>
      <p:sp>
        <p:nvSpPr>
          <p:cNvPr id="6" name="Date Placeholder 5"/>
          <p:cNvSpPr>
            <a:spLocks noGrp="1"/>
          </p:cNvSpPr>
          <p:nvPr>
            <p:ph type="dt" sz="half" idx="12"/>
          </p:nvPr>
        </p:nvSpPr>
        <p:spPr/>
        <p:txBody>
          <a:bodyPr/>
          <a:lstStyle/>
          <a:p>
            <a:pPr>
              <a:defRPr/>
            </a:pPr>
            <a:fld id="{66BFFC65-AC0A-40B6-94F0-0ADD5250146C}" type="datetime1">
              <a:rPr lang="en-US" altLang="en-US" smtClean="0"/>
              <a:pPr>
                <a:defRPr/>
              </a:pPr>
              <a:t>8/10/2017</a:t>
            </a:fld>
            <a:endParaRPr lang="en-US" altLang="en-US"/>
          </a:p>
        </p:txBody>
      </p:sp>
      <p:pic>
        <p:nvPicPr>
          <p:cNvPr id="1027" name="Picture 3" descr="EinsteinMontefioreCMYK_03_14_16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1232" y="666750"/>
            <a:ext cx="4629150" cy="762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5726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600"/>
              </a:spcAft>
              <a:defRPr/>
            </a:pPr>
            <a:r>
              <a:rPr lang="en-US" sz="1800" b="1" kern="1200" dirty="0">
                <a:solidFill>
                  <a:schemeClr val="tx1"/>
                </a:solidFill>
                <a:latin typeface="Akzidenz-Grotesk Std Regular" pitchFamily="2" charset="0"/>
                <a:ea typeface="ＭＳ Ｐゴシック" panose="020B0600070205080204" pitchFamily="34" charset="-128"/>
              </a:rPr>
              <a:t>Once the application is submitted, an anticipated start date will be tentatively scheduled as it is based on estimates from the United States Citizenship and Immigration Services (USCIS).  This date is subject to change.</a:t>
            </a:r>
          </a:p>
          <a:p>
            <a:pPr>
              <a:spcAft>
                <a:spcPts val="600"/>
              </a:spcAft>
              <a:defRPr/>
            </a:pPr>
            <a:r>
              <a:rPr lang="en-US" sz="1800" b="1" kern="1200">
                <a:solidFill>
                  <a:schemeClr val="tx1"/>
                </a:solidFill>
                <a:latin typeface="Akzidenz-Grotesk Std Regular" pitchFamily="2" charset="0"/>
                <a:ea typeface="ＭＳ Ｐゴシック" panose="020B0600070205080204" pitchFamily="34" charset="-128"/>
              </a:rPr>
              <a:t>The </a:t>
            </a:r>
            <a:r>
              <a:rPr lang="en-US" sz="1800" b="1" kern="1200" smtClean="0">
                <a:solidFill>
                  <a:schemeClr val="tx1"/>
                </a:solidFill>
                <a:latin typeface="Akzidenz-Grotesk Std Regular" pitchFamily="2" charset="0"/>
                <a:ea typeface="ＭＳ Ｐゴシック" panose="020B0600070205080204" pitchFamily="34" charset="-128"/>
              </a:rPr>
              <a:t>OIS will </a:t>
            </a:r>
            <a:r>
              <a:rPr lang="en-US" sz="1800" b="1" kern="1200" dirty="0">
                <a:solidFill>
                  <a:schemeClr val="tx1"/>
                </a:solidFill>
                <a:latin typeface="Akzidenz-Grotesk Std Regular" pitchFamily="2" charset="0"/>
                <a:ea typeface="ＭＳ Ｐゴシック" panose="020B0600070205080204" pitchFamily="34" charset="-128"/>
              </a:rPr>
              <a:t>provide updates to the HR Representative on progress with the application.  The HR Representative will, in turn, update the department representative(s) and candidate.</a:t>
            </a:r>
          </a:p>
          <a:p>
            <a:pPr>
              <a:spcAft>
                <a:spcPts val="600"/>
              </a:spcAft>
              <a:defRPr/>
            </a:pPr>
            <a:r>
              <a:rPr lang="en-US" sz="1800" b="1" kern="1200" dirty="0">
                <a:solidFill>
                  <a:schemeClr val="tx1"/>
                </a:solidFill>
                <a:latin typeface="Akzidenz-Grotesk Std Regular" pitchFamily="2" charset="0"/>
                <a:ea typeface="ＭＳ Ｐゴシック" panose="020B0600070205080204" pitchFamily="34" charset="-128"/>
              </a:rPr>
              <a:t>Once the application is approved, the </a:t>
            </a:r>
            <a:r>
              <a:rPr lang="en-US" sz="1800" b="1" kern="1200" dirty="0" smtClean="0">
                <a:solidFill>
                  <a:schemeClr val="tx1"/>
                </a:solidFill>
                <a:latin typeface="Akzidenz-Grotesk Std Regular" pitchFamily="2" charset="0"/>
                <a:ea typeface="ＭＳ Ｐゴシック" panose="020B0600070205080204" pitchFamily="34" charset="-128"/>
              </a:rPr>
              <a:t>OIS office </a:t>
            </a:r>
            <a:r>
              <a:rPr lang="en-US" sz="1800" b="1" kern="1200" dirty="0">
                <a:solidFill>
                  <a:schemeClr val="tx1"/>
                </a:solidFill>
                <a:latin typeface="Akzidenz-Grotesk Std Regular" pitchFamily="2" charset="0"/>
                <a:ea typeface="ＭＳ Ｐゴシック" panose="020B0600070205080204" pitchFamily="34" charset="-128"/>
              </a:rPr>
              <a:t>will notify the Department, New Hire and HR Representative.  The HR Representative will confirm the start date with the New Hire. A revised offer letter will be provided, if needed.</a:t>
            </a:r>
          </a:p>
          <a:p>
            <a:pPr algn="ctr">
              <a:spcAft>
                <a:spcPts val="600"/>
              </a:spcAft>
              <a:buFont typeface="Arial" charset="0"/>
              <a:buNone/>
              <a:defRPr/>
            </a:pPr>
            <a:endParaRPr lang="en-US" sz="1800" b="1" kern="1200" dirty="0">
              <a:solidFill>
                <a:schemeClr val="tx1"/>
              </a:solidFill>
              <a:latin typeface="Akzidenz-Grotesk Std Regular" pitchFamily="2" charset="0"/>
              <a:ea typeface="ＭＳ Ｐゴシック" panose="020B0600070205080204" pitchFamily="34" charset="-128"/>
            </a:endParaRPr>
          </a:p>
          <a:p>
            <a:pPr algn="ctr">
              <a:spcAft>
                <a:spcPts val="600"/>
              </a:spcAft>
              <a:buFont typeface="Arial" charset="0"/>
              <a:buNone/>
              <a:defRPr/>
            </a:pPr>
            <a:r>
              <a:rPr lang="en-US" sz="1800" b="1" kern="1200" dirty="0">
                <a:solidFill>
                  <a:schemeClr val="tx1"/>
                </a:solidFill>
                <a:latin typeface="Akzidenz-Grotesk Std Regular" pitchFamily="2" charset="0"/>
                <a:ea typeface="ＭＳ Ｐゴシック" panose="020B0600070205080204" pitchFamily="34" charset="-128"/>
              </a:rPr>
              <a:t>If you have any questions, please contact </a:t>
            </a:r>
            <a:r>
              <a:rPr lang="en-US" sz="1800" b="1" kern="1200" dirty="0" smtClean="0">
                <a:solidFill>
                  <a:schemeClr val="tx1"/>
                </a:solidFill>
                <a:latin typeface="Akzidenz-Grotesk Std Regular" pitchFamily="2" charset="0"/>
                <a:ea typeface="ＭＳ Ｐゴシック" panose="020B0600070205080204" pitchFamily="34" charset="-128"/>
              </a:rPr>
              <a:t>Lani Allen, Associate Director, Talent Acquisition at</a:t>
            </a:r>
            <a:r>
              <a:rPr lang="en-US" sz="1800" b="1" kern="1200" dirty="0">
                <a:solidFill>
                  <a:schemeClr val="tx1"/>
                </a:solidFill>
                <a:latin typeface="Akzidenz-Grotesk Std Regular" pitchFamily="2" charset="0"/>
                <a:ea typeface="ＭＳ Ｐゴシック" panose="020B0600070205080204" pitchFamily="34" charset="-128"/>
              </a:rPr>
              <a:t>: </a:t>
            </a:r>
            <a:r>
              <a:rPr lang="en-US" sz="1800" b="1" kern="1200" dirty="0" smtClean="0">
                <a:solidFill>
                  <a:schemeClr val="tx1"/>
                </a:solidFill>
                <a:latin typeface="Akzidenz-Grotesk Std Regular" pitchFamily="2" charset="0"/>
                <a:ea typeface="ＭＳ Ｐゴシック" panose="020B0600070205080204" pitchFamily="34" charset="-128"/>
                <a:hlinkClick r:id="rId2"/>
              </a:rPr>
              <a:t>Lani.allen@einstein.yu.edu</a:t>
            </a:r>
            <a:r>
              <a:rPr lang="en-US" sz="1800" b="1" kern="1200" dirty="0" smtClean="0">
                <a:solidFill>
                  <a:schemeClr val="tx1"/>
                </a:solidFill>
                <a:latin typeface="Akzidenz-Grotesk Std Regular" pitchFamily="2" charset="0"/>
                <a:ea typeface="ＭＳ Ｐゴシック" panose="020B0600070205080204" pitchFamily="34" charset="-128"/>
              </a:rPr>
              <a:t> </a:t>
            </a:r>
            <a:r>
              <a:rPr lang="en-US" sz="1800" dirty="0">
                <a:latin typeface="Akzidenz-Grotesk Std Regular"/>
              </a:rPr>
              <a:t>	</a:t>
            </a:r>
          </a:p>
          <a:p>
            <a:pPr marL="0" indent="0">
              <a:buNone/>
            </a:pPr>
            <a:endParaRPr lang="en-US" sz="1800" dirty="0">
              <a:latin typeface="Akzidenz-Grotesk Std Regular"/>
            </a:endParaRPr>
          </a:p>
        </p:txBody>
      </p:sp>
      <p:sp>
        <p:nvSpPr>
          <p:cNvPr id="4" name="Slide Number Placeholder 3"/>
          <p:cNvSpPr>
            <a:spLocks noGrp="1"/>
          </p:cNvSpPr>
          <p:nvPr>
            <p:ph type="sldNum" sz="quarter" idx="10"/>
          </p:nvPr>
        </p:nvSpPr>
        <p:spPr/>
        <p:txBody>
          <a:bodyPr/>
          <a:lstStyle/>
          <a:p>
            <a:pPr>
              <a:defRPr/>
            </a:pPr>
            <a:r>
              <a:rPr lang="en-US" altLang="en-US" smtClean="0"/>
              <a:t>  </a:t>
            </a:r>
            <a:r>
              <a:rPr lang="en-US" altLang="en-US" smtClean="0">
                <a:solidFill>
                  <a:srgbClr val="8FBEDC"/>
                </a:solidFill>
              </a:rPr>
              <a:t>| </a:t>
            </a:r>
            <a:r>
              <a:rPr lang="en-US" altLang="en-US" sz="1100" smtClean="0">
                <a:solidFill>
                  <a:schemeClr val="tx1"/>
                </a:solidFill>
              </a:rPr>
              <a:t> </a:t>
            </a:r>
            <a:fld id="{B134D431-5A7E-41CE-B925-9580B8BBEC67}" type="slidenum">
              <a:rPr lang="en-US" altLang="en-US" sz="1100" smtClean="0"/>
              <a:pPr>
                <a:defRPr/>
              </a:pPr>
              <a:t>1</a:t>
            </a:fld>
            <a:endParaRPr lang="en-US" altLang="en-US" sz="1100">
              <a:solidFill>
                <a:srgbClr val="383272"/>
              </a:solidFill>
            </a:endParaRPr>
          </a:p>
        </p:txBody>
      </p:sp>
      <p:sp>
        <p:nvSpPr>
          <p:cNvPr id="5" name="Footer Placeholder 4"/>
          <p:cNvSpPr>
            <a:spLocks noGrp="1"/>
          </p:cNvSpPr>
          <p:nvPr>
            <p:ph type="ftr" sz="quarter" idx="11"/>
          </p:nvPr>
        </p:nvSpPr>
        <p:spPr/>
        <p:txBody>
          <a:bodyPr/>
          <a:lstStyle/>
          <a:p>
            <a:pPr>
              <a:defRPr/>
            </a:pPr>
            <a:r>
              <a:rPr lang="en-US" altLang="en-US" smtClean="0"/>
              <a:t>Science at the heart of medicine</a:t>
            </a:r>
            <a:endParaRPr lang="en-US" altLang="en-US" sz="1200"/>
          </a:p>
        </p:txBody>
      </p:sp>
      <p:sp>
        <p:nvSpPr>
          <p:cNvPr id="6" name="Date Placeholder 5"/>
          <p:cNvSpPr>
            <a:spLocks noGrp="1"/>
          </p:cNvSpPr>
          <p:nvPr>
            <p:ph type="dt" sz="half" idx="12"/>
          </p:nvPr>
        </p:nvSpPr>
        <p:spPr/>
        <p:txBody>
          <a:bodyPr/>
          <a:lstStyle/>
          <a:p>
            <a:pPr>
              <a:defRPr/>
            </a:pPr>
            <a:fld id="{66BFFC65-AC0A-40B6-94F0-0ADD5250146C}" type="datetime1">
              <a:rPr lang="en-US" altLang="en-US" smtClean="0"/>
              <a:pPr>
                <a:defRPr/>
              </a:pPr>
              <a:t>8/10/2017</a:t>
            </a:fld>
            <a:endParaRPr lang="en-US" altLang="en-US"/>
          </a:p>
        </p:txBody>
      </p:sp>
      <p:pic>
        <p:nvPicPr>
          <p:cNvPr id="7" name="Picture 3" descr="EinsteinMontefioreCMYK_03_14_16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590550"/>
            <a:ext cx="4629150" cy="762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42527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UIDATA" val="&lt;database version=&quot;11.0&quot;&gt;&lt;object type=&quot;1&quot; unique_id=&quot;10001&quot;&gt;&lt;object type=&quot;2&quot; unique_id=&quot;10314&quot;&gt;&lt;object type=&quot;3&quot; unique_id=&quot;10315&quot;&gt;&lt;property id=&quot;20148&quot; value=&quot;5&quot;/&gt;&lt;property id=&quot;20300&quot; value=&quot;Slide 1&quot;/&gt;&lt;property id=&quot;20307&quot; value=&quot;331&quot;/&gt;&lt;/object&gt;&lt;object type=&quot;3&quot; unique_id=&quot;10316&quot;&gt;&lt;property id=&quot;20148&quot; value=&quot;5&quot;/&gt;&lt;property id=&quot;20300&quot; value=&quot;Slide 2 - &amp;quot;Agenda&amp;quot;&quot;/&gt;&lt;property id=&quot;20307&quot; value=&quot;259&quot;/&gt;&lt;/object&gt;&lt;object type=&quot;3&quot; unique_id=&quot;10317&quot;&gt;&lt;property id=&quot;20148&quot; value=&quot;5&quot;/&gt;&lt;property id=&quot;20300&quot; value=&quot;Slide 5&quot;/&gt;&lt;property id=&quot;20307&quot; value=&quot;262&quot;/&gt;&lt;/object&gt;&lt;object type=&quot;3&quot; unique_id=&quot;10318&quot;&gt;&lt;property id=&quot;20148&quot; value=&quot;5&quot;/&gt;&lt;property id=&quot;20300&quot; value=&quot;Slide 4 - &amp;quot; Ice Breaker&amp;quot;&quot;/&gt;&lt;property id=&quot;20307&quot; value=&quot;261&quot;/&gt;&lt;/object&gt;&lt;object type=&quot;3&quot; unique_id=&quot;10320&quot;&gt;&lt;property id=&quot;20148&quot; value=&quot;5&quot;/&gt;&lt;property id=&quot;20300&quot; value=&quot;Slide 10 - &amp;quot; Academic Departments and Centers&amp;quot;&quot;/&gt;&lt;property id=&quot;20307&quot; value=&quot;264&quot;/&gt;&lt;/object&gt;&lt;object type=&quot;3&quot; unique_id=&quot;10323&quot;&gt;&lt;property id=&quot;20148&quot; value=&quot;5&quot;/&gt;&lt;property id=&quot;20300&quot; value=&quot;Slide 12 - &amp;quot; Montefiore: Did You Know? &amp;quot;&quot;/&gt;&lt;property id=&quot;20307&quot; value=&quot;350&quot;/&gt;&lt;/object&gt;&lt;object type=&quot;3&quot; unique_id=&quot;10327&quot;&gt;&lt;property id=&quot;20148&quot; value=&quot;5&quot;/&gt;&lt;property id=&quot;20300&quot; value=&quot;Slide 39 - &amp;quot;Performance Feedback Program (PFP)&amp;quot;&quot;/&gt;&lt;property id=&quot;20307&quot; value=&quot;284&quot;/&gt;&lt;/object&gt;&lt;object type=&quot;3&quot; unique_id=&quot;10330&quot;&gt;&lt;property id=&quot;20148&quot; value=&quot;5&quot;/&gt;&lt;property id=&quot;20300&quot; value=&quot;Slide 17 - &amp;quot;Engagement Programs at Einstein&amp;quot;&quot;/&gt;&lt;property id=&quot;20307&quot; value=&quot;285&quot;/&gt;&lt;/object&gt;&lt;object type=&quot;3&quot; unique_id=&quot;10331&quot;&gt;&lt;property id=&quot;20148&quot; value=&quot;5&quot;/&gt;&lt;property id=&quot;20300&quot; value=&quot;Slide 19 - &amp;quot;Employee Programs and Perks&amp;quot;&quot;/&gt;&lt;property id=&quot;20307&quot; value=&quot;286&quot;/&gt;&lt;/object&gt;&lt;object type=&quot;3&quot; unique_id=&quot;10338&quot;&gt;&lt;property id=&quot;20148&quot; value=&quot;5&quot;/&gt;&lt;property id=&quot;20300&quot; value=&quot;Slide 52 - &amp;quot; Banner System: Employee Self Service&amp;quot;&quot;/&gt;&lt;property id=&quot;20307&quot; value=&quot;344&quot;/&gt;&lt;/object&gt;&lt;object type=&quot;3&quot; unique_id=&quot;10350&quot;&gt;&lt;property id=&quot;20148&quot; value=&quot;5&quot;/&gt;&lt;property id=&quot;20300&quot; value=&quot;Slide 48 - &amp;quot; MIT and Reporting Security Issues&amp;quot;&quot;/&gt;&lt;property id=&quot;20307&quot; value=&quot;281&quot;/&gt;&lt;/object&gt;&lt;object type=&quot;3&quot; unique_id=&quot;10354&quot;&gt;&lt;property id=&quot;20148&quot; value=&quot;5&quot;/&gt;&lt;property id=&quot;20300&quot; value=&quot;Slide 45 - &amp;quot; Fidelity Investments: Retirement Plan&amp;quot;&quot;/&gt;&lt;property id=&quot;20307&quot; value=&quot;289&quot;/&gt;&lt;/object&gt;&lt;object type=&quot;3&quot; unique_id=&quot;10355&quot;&gt;&lt;property id=&quot;20148&quot; value=&quot;5&quot;/&gt;&lt;property id=&quot;20300&quot; value=&quot;Slide 46 - &amp;quot;Fidelity Micro-Site, Tools, and Resources&amp;quot;&quot;/&gt;&lt;property id=&quot;20307&quot; value=&quot;290&quot;/&gt;&lt;/object&gt;&lt;object type=&quot;3&quot; unique_id=&quot;10360&quot;&gt;&lt;property id=&quot;20148&quot; value=&quot;5&quot;/&gt;&lt;property id=&quot;20300&quot; value=&quot;Slide 54 - &amp;quot;Human Resources&amp;quot;&quot;/&gt;&lt;property id=&quot;20307&quot; value=&quot;296&quot;/&gt;&lt;/object&gt;&lt;object type=&quot;3&quot; unique_id=&quot;10937&quot;&gt;&lt;property id=&quot;20148&quot; value=&quot;5&quot;/&gt;&lt;property id=&quot;20300&quot; value=&quot;Slide 50 - &amp;quot; Technology At Einstein&amp;quot;&quot;/&gt;&lt;property id=&quot;20307&quot; value=&quot;354&quot;/&gt;&lt;/object&gt;&lt;object type=&quot;3&quot; unique_id=&quot;13879&quot;&gt;&lt;property id=&quot;20148&quot; value=&quot;5&quot;/&gt;&lt;property id=&quot;20300&quot; value=&quot;Slide 22 - &amp;quot; Your Department: Responsibilities and Expectations&amp;quot;&quot;/&gt;&lt;property id=&quot;20307&quot; value=&quot;361&quot;/&gt;&lt;/object&gt;&lt;object type=&quot;3&quot; unique_id=&quot;15051&quot;&gt;&lt;property id=&quot;20148&quot; value=&quot;5&quot;/&gt;&lt;property id=&quot;20300&quot; value=&quot;Slide 40 - &amp;quot; Learning Network&amp;quot;&quot;/&gt;&lt;property id=&quot;20307&quot; value=&quot;362&quot;/&gt;&lt;/object&gt;&lt;object type=&quot;3&quot; unique_id=&quot;16202&quot;&gt;&lt;property id=&quot;20148&quot; value=&quot;5&quot;/&gt;&lt;property id=&quot;20300&quot; value=&quot;Slide 51 - &amp;quot; Technology At Einstein [cont’d]&amp;quot;&quot;/&gt;&lt;property id=&quot;20307&quot; value=&quot;367&quot;/&gt;&lt;/object&gt;&lt;object type=&quot;3&quot; unique_id=&quot;120966&quot;&gt;&lt;property id=&quot;20148&quot; value=&quot;5&quot;/&gt;&lt;property id=&quot;20300&quot; value=&quot;Slide 3 - &amp;quot;Program Objectives&amp;quot;&quot;/&gt;&lt;property id=&quot;20307&quot; value=&quot;371&quot;/&gt;&lt;/object&gt;&lt;object type=&quot;3&quot; unique_id=&quot;120967&quot;&gt;&lt;property id=&quot;20148&quot; value=&quot;5&quot;/&gt;&lt;property id=&quot;20300&quot; value=&quot;Slide 6 - &amp;quot; Mission, Vision, and Values&amp;quot;&quot;/&gt;&lt;property id=&quot;20307&quot; value=&quot;370&quot;/&gt;&lt;/object&gt;&lt;object type=&quot;3&quot; unique_id=&quot;120968&quot;&gt;&lt;property id=&quot;20148&quot; value=&quot;5&quot;/&gt;&lt;property id=&quot;20300&quot; value=&quot;Slide 18 - &amp;quot;Einstein and Our Community&amp;quot;&quot;/&gt;&lt;property id=&quot;20307&quot; value=&quot;373&quot;/&gt;&lt;/object&gt;&lt;object type=&quot;3&quot; unique_id=&quot;120969&quot;&gt;&lt;property id=&quot;20148&quot; value=&quot;5&quot;/&gt;&lt;property id=&quot;20300&quot; value=&quot;Slide 35 - &amp;quot;Belfer Institute for Advanced Biomedical Studies&amp;quot;&quot;/&gt;&lt;property id=&quot;20307&quot; value=&quot;372&quot;/&gt;&lt;/object&gt;&lt;object type=&quot;3&quot; unique_id=&quot;121471&quot;&gt;&lt;property id=&quot;20148&quot; value=&quot;5&quot;/&gt;&lt;property id=&quot;20300&quot; value=&quot;Slide 16 - &amp;quot;   &amp;quot;&quot;/&gt;&lt;property id=&quot;20307&quot; value=&quot;376&quot;/&gt;&lt;/object&gt;&lt;object type=&quot;3&quot; unique_id=&quot;121472&quot;&gt;&lt;property id=&quot;20148&quot; value=&quot;5&quot;/&gt;&lt;property id=&quot;20300&quot; value=&quot;Slide 14 - &amp;quot;   &amp;quot;&quot;/&gt;&lt;property id=&quot;20307&quot; value=&quot;374&quot;/&gt;&lt;/object&gt;&lt;object type=&quot;3&quot; unique_id=&quot;121473&quot;&gt;&lt;property id=&quot;20148&quot; value=&quot;5&quot;/&gt;&lt;property id=&quot;20300&quot; value=&quot;Slide 24 - &amp;quot;   &amp;quot;&quot;/&gt;&lt;property id=&quot;20307&quot; value=&quot;375&quot;/&gt;&lt;/object&gt;&lt;object type=&quot;3&quot; unique_id=&quot;122095&quot;&gt;&lt;property id=&quot;20148&quot; value=&quot;5&quot;/&gt;&lt;property id=&quot;20300&quot; value=&quot;Slide 7 - &amp;quot; Strategic Goals&amp;quot;&quot;/&gt;&lt;property id=&quot;20307&quot; value=&quot;378&quot;/&gt;&lt;/object&gt;&lt;object type=&quot;3&quot; unique_id=&quot;123958&quot;&gt;&lt;property id=&quot;20148&quot; value=&quot;5&quot;/&gt;&lt;property id=&quot;20300&quot; value=&quot;Slide 11 - &amp;quot; Affiliate Institutions: Research and Joint Studies&amp;quot;&quot;/&gt;&lt;property id=&quot;20307&quot; value=&quot;381&quot;/&gt;&lt;/object&gt;&lt;object type=&quot;3&quot; unique_id=&quot;125039&quot;&gt;&lt;property id=&quot;20148&quot; value=&quot;5&quot;/&gt;&lt;property id=&quot;20300&quot; value=&quot;Slide 21 - &amp;quot; Administrative Departments &amp;quot;&quot;/&gt;&lt;property id=&quot;20307&quot; value=&quot;387&quot;/&gt;&lt;/object&gt;&lt;object type=&quot;3&quot; unique_id=&quot;127370&quot;&gt;&lt;property id=&quot;20148&quot; value=&quot;5&quot;/&gt;&lt;property id=&quot;20300&quot; value=&quot;Slide 29 - &amp;quot;   &amp;quot;&quot;/&gt;&lt;property id=&quot;20307&quot; value=&quot;390&quot;/&gt;&lt;/object&gt;&lt;object type=&quot;3&quot; unique_id=&quot;128173&quot;&gt;&lt;property id=&quot;20148&quot; value=&quot;5&quot;/&gt;&lt;property id=&quot;20300&quot; value=&quot;Slide 33 - &amp;quot;   &amp;quot;&quot;/&gt;&lt;property id=&quot;20307&quot; value=&quot;397&quot;/&gt;&lt;/object&gt;&lt;object type=&quot;3&quot; unique_id=&quot;128324&quot;&gt;&lt;property id=&quot;20148&quot; value=&quot;5&quot;/&gt;&lt;property id=&quot;20300&quot; value=&quot;Slide 32 - &amp;quot;   &amp;quot;&quot;/&gt;&lt;property id=&quot;20307&quot; value=&quot;398&quot;/&gt;&lt;/object&gt;&lt;object type=&quot;3&quot; unique_id=&quot;128483&quot;&gt;&lt;property id=&quot;20148&quot; value=&quot;5&quot;/&gt;&lt;property id=&quot;20300&quot; value=&quot;Slide 28 - &amp;quot;   &amp;quot;&quot;/&gt;&lt;property id=&quot;20307&quot; value=&quot;399&quot;/&gt;&lt;/object&gt;&lt;object type=&quot;3&quot; unique_id=&quot;140394&quot;&gt;&lt;property id=&quot;20148&quot; value=&quot;5&quot;/&gt;&lt;property id=&quot;20300&quot; value=&quot;Slide 30 - &amp;quot;   &amp;quot;&quot;/&gt;&lt;property id=&quot;20307&quot; value=&quot;400&quot;/&gt;&lt;/object&gt;&lt;object type=&quot;3&quot; unique_id=&quot;140395&quot;&gt;&lt;property id=&quot;20148&quot; value=&quot;5&quot;/&gt;&lt;property id=&quot;20300&quot; value=&quot;Slide 31 - &amp;quot;   &amp;quot;&quot;/&gt;&lt;property id=&quot;20307&quot; value=&quot;401&quot;/&gt;&lt;/object&gt;&lt;object type=&quot;3&quot; unique_id=&quot;143329&quot;&gt;&lt;property id=&quot;20148&quot; value=&quot;5&quot;/&gt;&lt;property id=&quot;20300&quot; value=&quot;Slide 27 - &amp;quot;   &amp;quot;&quot;/&gt;&lt;property id=&quot;20307&quot; value=&quot;405&quot;/&gt;&lt;/object&gt;&lt;object type=&quot;3&quot; unique_id=&quot;146865&quot;&gt;&lt;property id=&quot;20148&quot; value=&quot;5&quot;/&gt;&lt;property id=&quot;20300&quot; value=&quot;Slide 42 - &amp;quot;Payroll: Kronos System&amp;quot;&quot;/&gt;&lt;property id=&quot;20307&quot; value=&quot;408&quot;/&gt;&lt;/object&gt;&lt;object type=&quot;3&quot; unique_id=&quot;146866&quot;&gt;&lt;property id=&quot;20148&quot; value=&quot;5&quot;/&gt;&lt;property id=&quot;20300&quot; value=&quot;Slide 44 - &amp;quot;Benefits&amp;quot;&quot;/&gt;&lt;property id=&quot;20307&quot; value=&quot;407&quot;/&gt;&lt;/object&gt;&lt;object type=&quot;3&quot; unique_id=&quot;149280&quot;&gt;&lt;property id=&quot;20148&quot; value=&quot;5&quot;/&gt;&lt;property id=&quot;20300&quot; value=&quot;Slide 41 - &amp;quot;Payroll&amp;quot;&quot;/&gt;&lt;property id=&quot;20307&quot; value=&quot;412&quot;/&gt;&lt;/object&gt;&lt;object type=&quot;3&quot; unique_id=&quot;149563&quot;&gt;&lt;property id=&quot;20148&quot; value=&quot;5&quot;/&gt;&lt;property id=&quot;20300&quot; value=&quot;Slide 25 - &amp;quot;   &amp;quot;&quot;/&gt;&lt;property id=&quot;20307&quot; value=&quot;414&quot;/&gt;&lt;/object&gt;&lt;object type=&quot;3&quot; unique_id=&quot;151339&quot;&gt;&lt;property id=&quot;20148&quot; value=&quot;5&quot;/&gt;&lt;property id=&quot;20300&quot; value=&quot;Slide 23 - &amp;quot; First Year Roadmap&amp;quot;&quot;/&gt;&lt;property id=&quot;20307&quot; value=&quot;416&quot;/&gt;&lt;/object&gt;&lt;object type=&quot;3&quot; unique_id=&quot;152253&quot;&gt;&lt;property id=&quot;20148&quot; value=&quot;5&quot;/&gt;&lt;property id=&quot;20300&quot; value=&quot;Slide 8&quot;/&gt;&lt;property id=&quot;20307&quot; value=&quot;419&quot;/&gt;&lt;/object&gt;&lt;object type=&quot;3&quot; unique_id=&quot;152429&quot;&gt;&lt;property id=&quot;20148&quot; value=&quot;5&quot;/&gt;&lt;property id=&quot;20300&quot; value=&quot;Slide 9&quot;/&gt;&lt;property id=&quot;20307&quot; value=&quot;420&quot;/&gt;&lt;/object&gt;&lt;object type=&quot;3&quot; unique_id=&quot;153361&quot;&gt;&lt;property id=&quot;20148&quot; value=&quot;5&quot;/&gt;&lt;property id=&quot;20300&quot; value=&quot;Slide 13&quot;/&gt;&lt;property id=&quot;20307&quot; value=&quot;421&quot;/&gt;&lt;/object&gt;&lt;object type=&quot;3&quot; unique_id=&quot;153757&quot;&gt;&lt;property id=&quot;20148&quot; value=&quot;5&quot;/&gt;&lt;property id=&quot;20300&quot; value=&quot;Slide 15 - &amp;quot;   &amp;quot;&quot;/&gt;&lt;property id=&quot;20307&quot; value=&quot;422&quot;/&gt;&lt;/object&gt;&lt;object type=&quot;3&quot; unique_id=&quot;154271&quot;&gt;&lt;property id=&quot;20148&quot; value=&quot;5&quot;/&gt;&lt;property id=&quot;20300&quot; value=&quot;Slide 20&quot;/&gt;&lt;property id=&quot;20307&quot; value=&quot;423&quot;/&gt;&lt;/object&gt;&lt;object type=&quot;3&quot; unique_id=&quot;155374&quot;&gt;&lt;property id=&quot;20148&quot; value=&quot;5&quot;/&gt;&lt;property id=&quot;20300&quot; value=&quot;Slide 26&quot;/&gt;&lt;property id=&quot;20307&quot; value=&quot;424&quot;/&gt;&lt;/object&gt;&lt;object type=&quot;3&quot; unique_id=&quot;156476&quot;&gt;&lt;property id=&quot;20148&quot; value=&quot;5&quot;/&gt;&lt;property id=&quot;20300&quot; value=&quot;Slide 34 - &amp;quot;   &amp;quot;&quot;/&gt;&lt;property id=&quot;20307&quot; value=&quot;426&quot;/&gt;&lt;/object&gt;&lt;object type=&quot;3&quot; unique_id=&quot;156950&quot;&gt;&lt;property id=&quot;20148&quot; value=&quot;5&quot;/&gt;&lt;property id=&quot;20300&quot; value=&quot;Slide 38&quot;/&gt;&lt;property id=&quot;20307&quot; value=&quot;427&quot;/&gt;&lt;/object&gt;&lt;object type=&quot;3&quot; unique_id=&quot;158135&quot;&gt;&lt;property id=&quot;20148&quot; value=&quot;5&quot;/&gt;&lt;property id=&quot;20300&quot; value=&quot;Slide 43&quot;/&gt;&lt;property id=&quot;20307&quot; value=&quot;428&quot;/&gt;&lt;/object&gt;&lt;object type=&quot;3&quot; unique_id=&quot;158650&quot;&gt;&lt;property id=&quot;20148&quot; value=&quot;5&quot;/&gt;&lt;property id=&quot;20300&quot; value=&quot;Slide 47&quot;/&gt;&lt;property id=&quot;20307&quot; value=&quot;429&quot;/&gt;&lt;/object&gt;&lt;object type=&quot;3&quot; unique_id=&quot;159279&quot;&gt;&lt;property id=&quot;20148&quot; value=&quot;5&quot;/&gt;&lt;property id=&quot;20300&quot; value=&quot;Slide 49&quot;/&gt;&lt;property id=&quot;20307&quot; value=&quot;432&quot;/&gt;&lt;/object&gt;&lt;object type=&quot;3&quot; unique_id=&quot;159570&quot;&gt;&lt;property id=&quot;20148&quot; value=&quot;5&quot;/&gt;&lt;property id=&quot;20300&quot; value=&quot;Slide 37 - &amp;quot;Security and Transportation&amp;quot;&quot;/&gt;&lt;property id=&quot;20307&quot; value=&quot;433&quot;/&gt;&lt;/object&gt;&lt;object type=&quot;3&quot; unique_id=&quot;159920&quot;&gt;&lt;property id=&quot;20148&quot; value=&quot;5&quot;/&gt;&lt;property id=&quot;20300&quot; value=&quot;Slide 53&quot;/&gt;&lt;property id=&quot;20307&quot; value=&quot;434&quot;/&gt;&lt;/object&gt;&lt;object type=&quot;3&quot; unique_id=&quot;160267&quot;&gt;&lt;property id=&quot;20148&quot; value=&quot;5&quot;/&gt;&lt;property id=&quot;20300&quot; value=&quot;Slide 55&quot;/&gt;&lt;property id=&quot;20307&quot; value=&quot;435&quot;/&gt;&lt;/object&gt;&lt;object type=&quot;3&quot; unique_id=&quot;163412&quot;&gt;&lt;property id=&quot;20148&quot; value=&quot;5&quot;/&gt;&lt;property id=&quot;20300&quot; value=&quot;Slide 36 - &amp;quot;Belfer Institute for Advanced Biomedical Studies [cont’d]&amp;quot;&quot;/&gt;&lt;property id=&quot;20307&quot; value=&quot;437&quot;/&gt;&lt;/object&gt;&lt;/object&gt;&lt;object type=&quot;8&quot; unique_id=&quot;10468&quot;&gt;&lt;/object&gt;&lt;/object&gt;&lt;/database&gt;"/>
  <p:tag name="SECTOMILLISECCONVERTED"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37024</TotalTime>
  <Words>284</Words>
  <Application>Microsoft Office PowerPoint</Application>
  <PresentationFormat>On-screen Show (4:3)</PresentationFormat>
  <Paragraphs>27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Akzidenz-Grotesk Std Bold</vt:lpstr>
      <vt:lpstr>Akzidenz-Grotesk Std Regular</vt:lpstr>
      <vt:lpstr>Arial</vt:lpstr>
      <vt:lpstr>Nirmala UI</vt:lpstr>
      <vt:lpstr>Blank Presentation</vt:lpstr>
      <vt:lpstr>PowerPoint Presentation</vt:lpstr>
      <vt:lpstr>PowerPoint Presentation</vt:lpstr>
    </vt:vector>
  </TitlesOfParts>
  <Company>獫票楧栮捯洀鉭曮㞱Û뜰⠲쎔딁烊皭〼፥ᙼ䕸忤઱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Stiles</dc:creator>
  <cp:lastModifiedBy>Lani Allen</cp:lastModifiedBy>
  <cp:revision>747</cp:revision>
  <cp:lastPrinted>2017-06-08T17:04:33Z</cp:lastPrinted>
  <dcterms:created xsi:type="dcterms:W3CDTF">2008-09-04T14:03:20Z</dcterms:created>
  <dcterms:modified xsi:type="dcterms:W3CDTF">2017-08-10T20:26:24Z</dcterms:modified>
</cp:coreProperties>
</file>